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xml" ContentType="application/vnd.openxmlformats-officedocument.presentationml.slide+xml"/>
  <Override PartName="/ppt/slides/slide230.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23.1-->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1" r:id="rId2"/>
    <p:sldMasterId id="2147483683" r:id="rId3"/>
    <p:sldMasterId id="2147483695" r:id="rId4"/>
    <p:sldMasterId id="2147483707" r:id="rId5"/>
  </p:sldMasterIdLst>
  <p:notesMasterIdLst>
    <p:notesMasterId r:id="rId6"/>
  </p:notesMasterIdLst>
  <p:sldIdLst>
    <p:sldId id="259" r:id="rId7"/>
    <p:sldId id="262" r:id="rId8"/>
    <p:sldId id="265" r:id="rId9"/>
    <p:sldId id="268" r:id="rId10"/>
    <p:sldId id="271" r:id="rId11"/>
    <p:sldId id="274" r:id="rId12"/>
    <p:sldId id="277" r:id="rId13"/>
    <p:sldId id="280" r:id="rId14"/>
    <p:sldId id="283" r:id="rId15"/>
    <p:sldId id="286" r:id="rId16"/>
    <p:sldId id="289" r:id="rId17"/>
    <p:sldId id="292" r:id="rId18"/>
    <p:sldId id="295" r:id="rId19"/>
    <p:sldId id="298" r:id="rId20"/>
    <p:sldId id="301" r:id="rId21"/>
    <p:sldId id="304" r:id="rId22"/>
    <p:sldId id="307" r:id="rId23"/>
    <p:sldId id="310" r:id="rId24"/>
    <p:sldId id="313" r:id="rId25"/>
    <p:sldId id="316" r:id="rId26"/>
    <p:sldId id="319" r:id="rId27"/>
    <p:sldId id="322" r:id="rId28"/>
    <p:sldId id="325" r:id="rId29"/>
    <p:sldId id="328" r:id="rId30"/>
    <p:sldId id="331" r:id="rId31"/>
    <p:sldId id="334" r:id="rId32"/>
    <p:sldId id="337" r:id="rId33"/>
    <p:sldId id="340" r:id="rId34"/>
    <p:sldId id="343" r:id="rId35"/>
    <p:sldId id="346" r:id="rId36"/>
    <p:sldId id="349" r:id="rId37"/>
    <p:sldId id="352" r:id="rId38"/>
    <p:sldId id="355" r:id="rId39"/>
    <p:sldId id="358" r:id="rId40"/>
    <p:sldId id="361" r:id="rId41"/>
    <p:sldId id="364" r:id="rId42"/>
    <p:sldId id="367" r:id="rId43"/>
    <p:sldId id="370" r:id="rId44"/>
    <p:sldId id="373" r:id="rId45"/>
    <p:sldId id="376" r:id="rId46"/>
    <p:sldId id="379" r:id="rId47"/>
    <p:sldId id="382" r:id="rId48"/>
    <p:sldId id="385" r:id="rId49"/>
    <p:sldId id="388" r:id="rId50"/>
    <p:sldId id="391" r:id="rId51"/>
    <p:sldId id="394" r:id="rId52"/>
    <p:sldId id="397" r:id="rId53"/>
    <p:sldId id="400" r:id="rId54"/>
    <p:sldId id="403" r:id="rId55"/>
    <p:sldId id="406" r:id="rId56"/>
    <p:sldId id="409" r:id="rId57"/>
    <p:sldId id="412" r:id="rId58"/>
    <p:sldId id="415" r:id="rId59"/>
    <p:sldId id="418" r:id="rId60"/>
    <p:sldId id="421" r:id="rId61"/>
    <p:sldId id="424" r:id="rId62"/>
    <p:sldId id="427" r:id="rId63"/>
    <p:sldId id="430" r:id="rId64"/>
    <p:sldId id="433" r:id="rId65"/>
    <p:sldId id="436" r:id="rId66"/>
    <p:sldId id="439" r:id="rId67"/>
    <p:sldId id="442" r:id="rId68"/>
    <p:sldId id="445" r:id="rId69"/>
    <p:sldId id="448" r:id="rId70"/>
    <p:sldId id="451" r:id="rId71"/>
    <p:sldId id="454" r:id="rId72"/>
    <p:sldId id="457" r:id="rId73"/>
    <p:sldId id="460" r:id="rId74"/>
    <p:sldId id="463" r:id="rId75"/>
    <p:sldId id="466" r:id="rId76"/>
    <p:sldId id="469" r:id="rId77"/>
    <p:sldId id="472" r:id="rId78"/>
    <p:sldId id="475" r:id="rId79"/>
    <p:sldId id="478" r:id="rId80"/>
    <p:sldId id="481" r:id="rId81"/>
    <p:sldId id="484" r:id="rId82"/>
    <p:sldId id="487" r:id="rId83"/>
    <p:sldId id="490" r:id="rId84"/>
    <p:sldId id="493" r:id="rId85"/>
    <p:sldId id="496" r:id="rId86"/>
    <p:sldId id="499" r:id="rId87"/>
    <p:sldId id="502" r:id="rId88"/>
    <p:sldId id="505" r:id="rId89"/>
    <p:sldId id="508" r:id="rId90"/>
    <p:sldId id="511" r:id="rId91"/>
    <p:sldId id="514" r:id="rId92"/>
    <p:sldId id="517" r:id="rId93"/>
    <p:sldId id="520" r:id="rId94"/>
    <p:sldId id="523" r:id="rId95"/>
    <p:sldId id="526" r:id="rId96"/>
    <p:sldId id="529" r:id="rId97"/>
    <p:sldId id="532" r:id="rId98"/>
    <p:sldId id="535" r:id="rId99"/>
    <p:sldId id="538" r:id="rId100"/>
    <p:sldId id="541" r:id="rId101"/>
    <p:sldId id="544" r:id="rId102"/>
    <p:sldId id="547" r:id="rId103"/>
    <p:sldId id="550" r:id="rId104"/>
    <p:sldId id="553" r:id="rId105"/>
    <p:sldId id="556" r:id="rId106"/>
    <p:sldId id="559" r:id="rId107"/>
    <p:sldId id="562" r:id="rId108"/>
    <p:sldId id="565" r:id="rId109"/>
    <p:sldId id="568" r:id="rId110"/>
    <p:sldId id="571" r:id="rId111"/>
    <p:sldId id="574" r:id="rId112"/>
    <p:sldId id="577" r:id="rId113"/>
    <p:sldId id="580" r:id="rId114"/>
    <p:sldId id="583" r:id="rId115"/>
    <p:sldId id="586" r:id="rId116"/>
    <p:sldId id="589" r:id="rId117"/>
    <p:sldId id="592" r:id="rId118"/>
    <p:sldId id="595" r:id="rId119"/>
    <p:sldId id="598" r:id="rId120"/>
    <p:sldId id="601" r:id="rId121"/>
    <p:sldId id="604" r:id="rId122"/>
    <p:sldId id="607" r:id="rId123"/>
    <p:sldId id="610" r:id="rId124"/>
    <p:sldId id="613" r:id="rId125"/>
    <p:sldId id="616" r:id="rId126"/>
    <p:sldId id="619" r:id="rId127"/>
    <p:sldId id="622" r:id="rId128"/>
    <p:sldId id="625" r:id="rId129"/>
    <p:sldId id="628" r:id="rId130"/>
    <p:sldId id="631" r:id="rId131"/>
    <p:sldId id="634" r:id="rId132"/>
    <p:sldId id="637" r:id="rId133"/>
    <p:sldId id="640" r:id="rId134"/>
    <p:sldId id="643" r:id="rId135"/>
    <p:sldId id="646" r:id="rId136"/>
    <p:sldId id="649" r:id="rId137"/>
    <p:sldId id="652" r:id="rId138"/>
    <p:sldId id="655" r:id="rId139"/>
    <p:sldId id="658" r:id="rId140"/>
    <p:sldId id="661" r:id="rId141"/>
    <p:sldId id="664" r:id="rId142"/>
    <p:sldId id="667" r:id="rId143"/>
    <p:sldId id="670" r:id="rId144"/>
    <p:sldId id="673" r:id="rId145"/>
    <p:sldId id="676" r:id="rId146"/>
    <p:sldId id="679" r:id="rId147"/>
    <p:sldId id="682" r:id="rId148"/>
    <p:sldId id="685" r:id="rId149"/>
    <p:sldId id="688" r:id="rId150"/>
    <p:sldId id="691" r:id="rId151"/>
    <p:sldId id="694" r:id="rId152"/>
    <p:sldId id="697" r:id="rId153"/>
    <p:sldId id="700" r:id="rId154"/>
    <p:sldId id="703" r:id="rId155"/>
    <p:sldId id="706" r:id="rId156"/>
    <p:sldId id="709" r:id="rId157"/>
    <p:sldId id="712" r:id="rId158"/>
    <p:sldId id="715" r:id="rId159"/>
    <p:sldId id="718" r:id="rId160"/>
    <p:sldId id="721" r:id="rId161"/>
    <p:sldId id="724" r:id="rId162"/>
    <p:sldId id="727" r:id="rId163"/>
    <p:sldId id="730" r:id="rId164"/>
    <p:sldId id="733" r:id="rId165"/>
    <p:sldId id="736" r:id="rId166"/>
    <p:sldId id="739" r:id="rId167"/>
    <p:sldId id="742" r:id="rId168"/>
    <p:sldId id="745" r:id="rId169"/>
    <p:sldId id="748" r:id="rId170"/>
    <p:sldId id="751" r:id="rId171"/>
    <p:sldId id="754" r:id="rId172"/>
    <p:sldId id="757" r:id="rId173"/>
    <p:sldId id="760" r:id="rId174"/>
    <p:sldId id="763" r:id="rId175"/>
    <p:sldId id="766" r:id="rId176"/>
    <p:sldId id="769" r:id="rId177"/>
    <p:sldId id="772" r:id="rId178"/>
    <p:sldId id="775" r:id="rId179"/>
    <p:sldId id="778" r:id="rId180"/>
    <p:sldId id="781" r:id="rId181"/>
    <p:sldId id="784" r:id="rId182"/>
    <p:sldId id="787" r:id="rId183"/>
    <p:sldId id="790" r:id="rId184"/>
    <p:sldId id="793" r:id="rId185"/>
    <p:sldId id="796" r:id="rId186"/>
    <p:sldId id="799" r:id="rId187"/>
    <p:sldId id="802" r:id="rId188"/>
    <p:sldId id="805" r:id="rId189"/>
    <p:sldId id="808" r:id="rId190"/>
    <p:sldId id="811" r:id="rId191"/>
    <p:sldId id="814" r:id="rId192"/>
    <p:sldId id="817" r:id="rId193"/>
    <p:sldId id="820" r:id="rId194"/>
    <p:sldId id="823" r:id="rId195"/>
    <p:sldId id="826" r:id="rId196"/>
    <p:sldId id="829" r:id="rId197"/>
    <p:sldId id="832" r:id="rId198"/>
    <p:sldId id="835" r:id="rId199"/>
    <p:sldId id="838" r:id="rId200"/>
    <p:sldId id="841" r:id="rId201"/>
    <p:sldId id="844" r:id="rId202"/>
    <p:sldId id="847" r:id="rId203"/>
    <p:sldId id="850" r:id="rId204"/>
    <p:sldId id="853" r:id="rId205"/>
    <p:sldId id="856" r:id="rId206"/>
    <p:sldId id="859" r:id="rId207"/>
    <p:sldId id="862" r:id="rId208"/>
    <p:sldId id="865" r:id="rId209"/>
    <p:sldId id="868" r:id="rId210"/>
    <p:sldId id="871" r:id="rId211"/>
    <p:sldId id="874" r:id="rId212"/>
    <p:sldId id="877" r:id="rId213"/>
    <p:sldId id="880" r:id="rId214"/>
    <p:sldId id="883" r:id="rId215"/>
    <p:sldId id="886" r:id="rId216"/>
    <p:sldId id="889" r:id="rId217"/>
    <p:sldId id="892" r:id="rId218"/>
    <p:sldId id="895" r:id="rId219"/>
    <p:sldId id="898" r:id="rId220"/>
    <p:sldId id="901" r:id="rId221"/>
    <p:sldId id="904" r:id="rId222"/>
    <p:sldId id="907" r:id="rId223"/>
    <p:sldId id="910" r:id="rId224"/>
    <p:sldId id="913" r:id="rId225"/>
    <p:sldId id="916" r:id="rId226"/>
    <p:sldId id="919" r:id="rId227"/>
    <p:sldId id="922" r:id="rId228"/>
    <p:sldId id="925" r:id="rId229"/>
    <p:sldId id="928" r:id="rId230"/>
    <p:sldId id="931" r:id="rId231"/>
    <p:sldId id="934" r:id="rId232"/>
    <p:sldId id="937" r:id="rId233"/>
    <p:sldId id="940" r:id="rId234"/>
    <p:sldId id="943" r:id="rId235"/>
    <p:sldId id="946" r:id="rId236"/>
  </p:sldIdLst>
  <p:sldSz cx="12192000" cy="6858000"/>
  <p:notesSz cx="6858000" cy="9144000"/>
  <p:custDataLst>
    <p:tags r:id="rId23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4.xml" /><Relationship Id="rId100" Type="http://schemas.openxmlformats.org/officeDocument/2006/relationships/slide" Target="slides/slide94.xml" /><Relationship Id="rId101" Type="http://schemas.openxmlformats.org/officeDocument/2006/relationships/slide" Target="slides/slide95.xml" /><Relationship Id="rId102" Type="http://schemas.openxmlformats.org/officeDocument/2006/relationships/slide" Target="slides/slide96.xml" /><Relationship Id="rId103" Type="http://schemas.openxmlformats.org/officeDocument/2006/relationships/slide" Target="slides/slide97.xml" /><Relationship Id="rId104" Type="http://schemas.openxmlformats.org/officeDocument/2006/relationships/slide" Target="slides/slide98.xml" /><Relationship Id="rId105" Type="http://schemas.openxmlformats.org/officeDocument/2006/relationships/slide" Target="slides/slide99.xml" /><Relationship Id="rId106" Type="http://schemas.openxmlformats.org/officeDocument/2006/relationships/slide" Target="slides/slide100.xml" /><Relationship Id="rId107" Type="http://schemas.openxmlformats.org/officeDocument/2006/relationships/slide" Target="slides/slide101.xml" /><Relationship Id="rId108" Type="http://schemas.openxmlformats.org/officeDocument/2006/relationships/slide" Target="slides/slide102.xml" /><Relationship Id="rId109" Type="http://schemas.openxmlformats.org/officeDocument/2006/relationships/slide" Target="slides/slide103.xml" /><Relationship Id="rId11" Type="http://schemas.openxmlformats.org/officeDocument/2006/relationships/slide" Target="slides/slide5.xml" /><Relationship Id="rId110" Type="http://schemas.openxmlformats.org/officeDocument/2006/relationships/slide" Target="slides/slide104.xml" /><Relationship Id="rId111" Type="http://schemas.openxmlformats.org/officeDocument/2006/relationships/slide" Target="slides/slide105.xml" /><Relationship Id="rId112" Type="http://schemas.openxmlformats.org/officeDocument/2006/relationships/slide" Target="slides/slide106.xml" /><Relationship Id="rId113" Type="http://schemas.openxmlformats.org/officeDocument/2006/relationships/slide" Target="slides/slide107.xml" /><Relationship Id="rId114" Type="http://schemas.openxmlformats.org/officeDocument/2006/relationships/slide" Target="slides/slide108.xml" /><Relationship Id="rId115" Type="http://schemas.openxmlformats.org/officeDocument/2006/relationships/slide" Target="slides/slide109.xml" /><Relationship Id="rId116" Type="http://schemas.openxmlformats.org/officeDocument/2006/relationships/slide" Target="slides/slide110.xml" /><Relationship Id="rId117" Type="http://schemas.openxmlformats.org/officeDocument/2006/relationships/slide" Target="slides/slide111.xml" /><Relationship Id="rId118" Type="http://schemas.openxmlformats.org/officeDocument/2006/relationships/slide" Target="slides/slide112.xml" /><Relationship Id="rId119" Type="http://schemas.openxmlformats.org/officeDocument/2006/relationships/slide" Target="slides/slide113.xml" /><Relationship Id="rId12" Type="http://schemas.openxmlformats.org/officeDocument/2006/relationships/slide" Target="slides/slide6.xml" /><Relationship Id="rId120" Type="http://schemas.openxmlformats.org/officeDocument/2006/relationships/slide" Target="slides/slide114.xml" /><Relationship Id="rId121" Type="http://schemas.openxmlformats.org/officeDocument/2006/relationships/slide" Target="slides/slide115.xml" /><Relationship Id="rId122" Type="http://schemas.openxmlformats.org/officeDocument/2006/relationships/slide" Target="slides/slide116.xml" /><Relationship Id="rId123" Type="http://schemas.openxmlformats.org/officeDocument/2006/relationships/slide" Target="slides/slide117.xml" /><Relationship Id="rId124" Type="http://schemas.openxmlformats.org/officeDocument/2006/relationships/slide" Target="slides/slide118.xml" /><Relationship Id="rId125" Type="http://schemas.openxmlformats.org/officeDocument/2006/relationships/slide" Target="slides/slide119.xml" /><Relationship Id="rId126" Type="http://schemas.openxmlformats.org/officeDocument/2006/relationships/slide" Target="slides/slide120.xml" /><Relationship Id="rId127" Type="http://schemas.openxmlformats.org/officeDocument/2006/relationships/slide" Target="slides/slide121.xml" /><Relationship Id="rId128" Type="http://schemas.openxmlformats.org/officeDocument/2006/relationships/slide" Target="slides/slide122.xml" /><Relationship Id="rId129" Type="http://schemas.openxmlformats.org/officeDocument/2006/relationships/slide" Target="slides/slide123.xml" /><Relationship Id="rId13" Type="http://schemas.openxmlformats.org/officeDocument/2006/relationships/slide" Target="slides/slide7.xml" /><Relationship Id="rId130" Type="http://schemas.openxmlformats.org/officeDocument/2006/relationships/slide" Target="slides/slide124.xml" /><Relationship Id="rId131" Type="http://schemas.openxmlformats.org/officeDocument/2006/relationships/slide" Target="slides/slide125.xml" /><Relationship Id="rId132" Type="http://schemas.openxmlformats.org/officeDocument/2006/relationships/slide" Target="slides/slide126.xml" /><Relationship Id="rId133" Type="http://schemas.openxmlformats.org/officeDocument/2006/relationships/slide" Target="slides/slide127.xml" /><Relationship Id="rId134" Type="http://schemas.openxmlformats.org/officeDocument/2006/relationships/slide" Target="slides/slide128.xml" /><Relationship Id="rId135" Type="http://schemas.openxmlformats.org/officeDocument/2006/relationships/slide" Target="slides/slide129.xml" /><Relationship Id="rId136" Type="http://schemas.openxmlformats.org/officeDocument/2006/relationships/slide" Target="slides/slide130.xml" /><Relationship Id="rId137" Type="http://schemas.openxmlformats.org/officeDocument/2006/relationships/slide" Target="slides/slide131.xml" /><Relationship Id="rId138" Type="http://schemas.openxmlformats.org/officeDocument/2006/relationships/slide" Target="slides/slide132.xml" /><Relationship Id="rId139" Type="http://schemas.openxmlformats.org/officeDocument/2006/relationships/slide" Target="slides/slide133.xml" /><Relationship Id="rId14" Type="http://schemas.openxmlformats.org/officeDocument/2006/relationships/slide" Target="slides/slide8.xml" /><Relationship Id="rId140" Type="http://schemas.openxmlformats.org/officeDocument/2006/relationships/slide" Target="slides/slide134.xml" /><Relationship Id="rId141" Type="http://schemas.openxmlformats.org/officeDocument/2006/relationships/slide" Target="slides/slide135.xml" /><Relationship Id="rId142" Type="http://schemas.openxmlformats.org/officeDocument/2006/relationships/slide" Target="slides/slide136.xml" /><Relationship Id="rId143" Type="http://schemas.openxmlformats.org/officeDocument/2006/relationships/slide" Target="slides/slide137.xml" /><Relationship Id="rId144" Type="http://schemas.openxmlformats.org/officeDocument/2006/relationships/slide" Target="slides/slide138.xml" /><Relationship Id="rId145" Type="http://schemas.openxmlformats.org/officeDocument/2006/relationships/slide" Target="slides/slide139.xml" /><Relationship Id="rId146" Type="http://schemas.openxmlformats.org/officeDocument/2006/relationships/slide" Target="slides/slide140.xml" /><Relationship Id="rId147" Type="http://schemas.openxmlformats.org/officeDocument/2006/relationships/slide" Target="slides/slide141.xml" /><Relationship Id="rId148" Type="http://schemas.openxmlformats.org/officeDocument/2006/relationships/slide" Target="slides/slide142.xml" /><Relationship Id="rId149" Type="http://schemas.openxmlformats.org/officeDocument/2006/relationships/slide" Target="slides/slide143.xml" /><Relationship Id="rId15" Type="http://schemas.openxmlformats.org/officeDocument/2006/relationships/slide" Target="slides/slide9.xml" /><Relationship Id="rId150" Type="http://schemas.openxmlformats.org/officeDocument/2006/relationships/slide" Target="slides/slide144.xml" /><Relationship Id="rId151" Type="http://schemas.openxmlformats.org/officeDocument/2006/relationships/slide" Target="slides/slide145.xml" /><Relationship Id="rId152" Type="http://schemas.openxmlformats.org/officeDocument/2006/relationships/slide" Target="slides/slide146.xml" /><Relationship Id="rId153" Type="http://schemas.openxmlformats.org/officeDocument/2006/relationships/slide" Target="slides/slide147.xml" /><Relationship Id="rId154" Type="http://schemas.openxmlformats.org/officeDocument/2006/relationships/slide" Target="slides/slide148.xml" /><Relationship Id="rId155" Type="http://schemas.openxmlformats.org/officeDocument/2006/relationships/slide" Target="slides/slide149.xml" /><Relationship Id="rId156" Type="http://schemas.openxmlformats.org/officeDocument/2006/relationships/slide" Target="slides/slide150.xml" /><Relationship Id="rId157" Type="http://schemas.openxmlformats.org/officeDocument/2006/relationships/slide" Target="slides/slide151.xml" /><Relationship Id="rId158" Type="http://schemas.openxmlformats.org/officeDocument/2006/relationships/slide" Target="slides/slide152.xml" /><Relationship Id="rId159" Type="http://schemas.openxmlformats.org/officeDocument/2006/relationships/slide" Target="slides/slide153.xml" /><Relationship Id="rId16" Type="http://schemas.openxmlformats.org/officeDocument/2006/relationships/slide" Target="slides/slide10.xml" /><Relationship Id="rId160" Type="http://schemas.openxmlformats.org/officeDocument/2006/relationships/slide" Target="slides/slide154.xml" /><Relationship Id="rId161" Type="http://schemas.openxmlformats.org/officeDocument/2006/relationships/slide" Target="slides/slide155.xml" /><Relationship Id="rId162" Type="http://schemas.openxmlformats.org/officeDocument/2006/relationships/slide" Target="slides/slide156.xml" /><Relationship Id="rId163" Type="http://schemas.openxmlformats.org/officeDocument/2006/relationships/slide" Target="slides/slide157.xml" /><Relationship Id="rId164" Type="http://schemas.openxmlformats.org/officeDocument/2006/relationships/slide" Target="slides/slide158.xml" /><Relationship Id="rId165" Type="http://schemas.openxmlformats.org/officeDocument/2006/relationships/slide" Target="slides/slide159.xml" /><Relationship Id="rId166" Type="http://schemas.openxmlformats.org/officeDocument/2006/relationships/slide" Target="slides/slide160.xml" /><Relationship Id="rId167" Type="http://schemas.openxmlformats.org/officeDocument/2006/relationships/slide" Target="slides/slide161.xml" /><Relationship Id="rId168" Type="http://schemas.openxmlformats.org/officeDocument/2006/relationships/slide" Target="slides/slide162.xml" /><Relationship Id="rId169" Type="http://schemas.openxmlformats.org/officeDocument/2006/relationships/slide" Target="slides/slide163.xml" /><Relationship Id="rId17" Type="http://schemas.openxmlformats.org/officeDocument/2006/relationships/slide" Target="slides/slide11.xml" /><Relationship Id="rId170" Type="http://schemas.openxmlformats.org/officeDocument/2006/relationships/slide" Target="slides/slide164.xml" /><Relationship Id="rId171" Type="http://schemas.openxmlformats.org/officeDocument/2006/relationships/slide" Target="slides/slide165.xml" /><Relationship Id="rId172" Type="http://schemas.openxmlformats.org/officeDocument/2006/relationships/slide" Target="slides/slide166.xml" /><Relationship Id="rId173" Type="http://schemas.openxmlformats.org/officeDocument/2006/relationships/slide" Target="slides/slide167.xml" /><Relationship Id="rId174" Type="http://schemas.openxmlformats.org/officeDocument/2006/relationships/slide" Target="slides/slide168.xml" /><Relationship Id="rId175" Type="http://schemas.openxmlformats.org/officeDocument/2006/relationships/slide" Target="slides/slide169.xml" /><Relationship Id="rId176" Type="http://schemas.openxmlformats.org/officeDocument/2006/relationships/slide" Target="slides/slide170.xml" /><Relationship Id="rId177" Type="http://schemas.openxmlformats.org/officeDocument/2006/relationships/slide" Target="slides/slide171.xml" /><Relationship Id="rId178" Type="http://schemas.openxmlformats.org/officeDocument/2006/relationships/slide" Target="slides/slide172.xml" /><Relationship Id="rId179" Type="http://schemas.openxmlformats.org/officeDocument/2006/relationships/slide" Target="slides/slide173.xml" /><Relationship Id="rId18" Type="http://schemas.openxmlformats.org/officeDocument/2006/relationships/slide" Target="slides/slide12.xml" /><Relationship Id="rId180" Type="http://schemas.openxmlformats.org/officeDocument/2006/relationships/slide" Target="slides/slide174.xml" /><Relationship Id="rId181" Type="http://schemas.openxmlformats.org/officeDocument/2006/relationships/slide" Target="slides/slide175.xml" /><Relationship Id="rId182" Type="http://schemas.openxmlformats.org/officeDocument/2006/relationships/slide" Target="slides/slide176.xml" /><Relationship Id="rId183" Type="http://schemas.openxmlformats.org/officeDocument/2006/relationships/slide" Target="slides/slide177.xml" /><Relationship Id="rId184" Type="http://schemas.openxmlformats.org/officeDocument/2006/relationships/slide" Target="slides/slide178.xml" /><Relationship Id="rId185" Type="http://schemas.openxmlformats.org/officeDocument/2006/relationships/slide" Target="slides/slide179.xml" /><Relationship Id="rId186" Type="http://schemas.openxmlformats.org/officeDocument/2006/relationships/slide" Target="slides/slide180.xml" /><Relationship Id="rId187" Type="http://schemas.openxmlformats.org/officeDocument/2006/relationships/slide" Target="slides/slide181.xml" /><Relationship Id="rId188" Type="http://schemas.openxmlformats.org/officeDocument/2006/relationships/slide" Target="slides/slide182.xml" /><Relationship Id="rId189" Type="http://schemas.openxmlformats.org/officeDocument/2006/relationships/slide" Target="slides/slide183.xml" /><Relationship Id="rId19" Type="http://schemas.openxmlformats.org/officeDocument/2006/relationships/slide" Target="slides/slide13.xml" /><Relationship Id="rId190" Type="http://schemas.openxmlformats.org/officeDocument/2006/relationships/slide" Target="slides/slide184.xml" /><Relationship Id="rId191" Type="http://schemas.openxmlformats.org/officeDocument/2006/relationships/slide" Target="slides/slide185.xml" /><Relationship Id="rId192" Type="http://schemas.openxmlformats.org/officeDocument/2006/relationships/slide" Target="slides/slide186.xml" /><Relationship Id="rId193" Type="http://schemas.openxmlformats.org/officeDocument/2006/relationships/slide" Target="slides/slide187.xml" /><Relationship Id="rId194" Type="http://schemas.openxmlformats.org/officeDocument/2006/relationships/slide" Target="slides/slide188.xml" /><Relationship Id="rId195" Type="http://schemas.openxmlformats.org/officeDocument/2006/relationships/slide" Target="slides/slide189.xml" /><Relationship Id="rId196" Type="http://schemas.openxmlformats.org/officeDocument/2006/relationships/slide" Target="slides/slide190.xml" /><Relationship Id="rId197" Type="http://schemas.openxmlformats.org/officeDocument/2006/relationships/slide" Target="slides/slide191.xml" /><Relationship Id="rId198" Type="http://schemas.openxmlformats.org/officeDocument/2006/relationships/slide" Target="slides/slide192.xml" /><Relationship Id="rId199" Type="http://schemas.openxmlformats.org/officeDocument/2006/relationships/slide" Target="slides/slide193.xml" /><Relationship Id="rId2" Type="http://schemas.openxmlformats.org/officeDocument/2006/relationships/slideMaster" Target="slideMasters/slideMaster2.xml" /><Relationship Id="rId20" Type="http://schemas.openxmlformats.org/officeDocument/2006/relationships/slide" Target="slides/slide14.xml" /><Relationship Id="rId200" Type="http://schemas.openxmlformats.org/officeDocument/2006/relationships/slide" Target="slides/slide194.xml" /><Relationship Id="rId201" Type="http://schemas.openxmlformats.org/officeDocument/2006/relationships/slide" Target="slides/slide195.xml" /><Relationship Id="rId202" Type="http://schemas.openxmlformats.org/officeDocument/2006/relationships/slide" Target="slides/slide196.xml" /><Relationship Id="rId203" Type="http://schemas.openxmlformats.org/officeDocument/2006/relationships/slide" Target="slides/slide197.xml" /><Relationship Id="rId204" Type="http://schemas.openxmlformats.org/officeDocument/2006/relationships/slide" Target="slides/slide198.xml" /><Relationship Id="rId205" Type="http://schemas.openxmlformats.org/officeDocument/2006/relationships/slide" Target="slides/slide199.xml" /><Relationship Id="rId206" Type="http://schemas.openxmlformats.org/officeDocument/2006/relationships/slide" Target="slides/slide200.xml" /><Relationship Id="rId207" Type="http://schemas.openxmlformats.org/officeDocument/2006/relationships/slide" Target="slides/slide201.xml" /><Relationship Id="rId208" Type="http://schemas.openxmlformats.org/officeDocument/2006/relationships/slide" Target="slides/slide202.xml" /><Relationship Id="rId209" Type="http://schemas.openxmlformats.org/officeDocument/2006/relationships/slide" Target="slides/slide203.xml" /><Relationship Id="rId21" Type="http://schemas.openxmlformats.org/officeDocument/2006/relationships/slide" Target="slides/slide15.xml" /><Relationship Id="rId210" Type="http://schemas.openxmlformats.org/officeDocument/2006/relationships/slide" Target="slides/slide204.xml" /><Relationship Id="rId211" Type="http://schemas.openxmlformats.org/officeDocument/2006/relationships/slide" Target="slides/slide205.xml" /><Relationship Id="rId212" Type="http://schemas.openxmlformats.org/officeDocument/2006/relationships/slide" Target="slides/slide206.xml" /><Relationship Id="rId213" Type="http://schemas.openxmlformats.org/officeDocument/2006/relationships/slide" Target="slides/slide207.xml" /><Relationship Id="rId214" Type="http://schemas.openxmlformats.org/officeDocument/2006/relationships/slide" Target="slides/slide208.xml" /><Relationship Id="rId215" Type="http://schemas.openxmlformats.org/officeDocument/2006/relationships/slide" Target="slides/slide209.xml" /><Relationship Id="rId216" Type="http://schemas.openxmlformats.org/officeDocument/2006/relationships/slide" Target="slides/slide210.xml" /><Relationship Id="rId217" Type="http://schemas.openxmlformats.org/officeDocument/2006/relationships/slide" Target="slides/slide211.xml" /><Relationship Id="rId218" Type="http://schemas.openxmlformats.org/officeDocument/2006/relationships/slide" Target="slides/slide212.xml" /><Relationship Id="rId219" Type="http://schemas.openxmlformats.org/officeDocument/2006/relationships/slide" Target="slides/slide213.xml" /><Relationship Id="rId22" Type="http://schemas.openxmlformats.org/officeDocument/2006/relationships/slide" Target="slides/slide16.xml" /><Relationship Id="rId220" Type="http://schemas.openxmlformats.org/officeDocument/2006/relationships/slide" Target="slides/slide214.xml" /><Relationship Id="rId221" Type="http://schemas.openxmlformats.org/officeDocument/2006/relationships/slide" Target="slides/slide215.xml" /><Relationship Id="rId222" Type="http://schemas.openxmlformats.org/officeDocument/2006/relationships/slide" Target="slides/slide216.xml" /><Relationship Id="rId223" Type="http://schemas.openxmlformats.org/officeDocument/2006/relationships/slide" Target="slides/slide217.xml" /><Relationship Id="rId224" Type="http://schemas.openxmlformats.org/officeDocument/2006/relationships/slide" Target="slides/slide218.xml" /><Relationship Id="rId225" Type="http://schemas.openxmlformats.org/officeDocument/2006/relationships/slide" Target="slides/slide219.xml" /><Relationship Id="rId226" Type="http://schemas.openxmlformats.org/officeDocument/2006/relationships/slide" Target="slides/slide220.xml" /><Relationship Id="rId227" Type="http://schemas.openxmlformats.org/officeDocument/2006/relationships/slide" Target="slides/slide221.xml" /><Relationship Id="rId228" Type="http://schemas.openxmlformats.org/officeDocument/2006/relationships/slide" Target="slides/slide222.xml" /><Relationship Id="rId229" Type="http://schemas.openxmlformats.org/officeDocument/2006/relationships/slide" Target="slides/slide223.xml" /><Relationship Id="rId23" Type="http://schemas.openxmlformats.org/officeDocument/2006/relationships/slide" Target="slides/slide17.xml" /><Relationship Id="rId230" Type="http://schemas.openxmlformats.org/officeDocument/2006/relationships/slide" Target="slides/slide224.xml" /><Relationship Id="rId231" Type="http://schemas.openxmlformats.org/officeDocument/2006/relationships/slide" Target="slides/slide225.xml" /><Relationship Id="rId232" Type="http://schemas.openxmlformats.org/officeDocument/2006/relationships/slide" Target="slides/slide226.xml" /><Relationship Id="rId233" Type="http://schemas.openxmlformats.org/officeDocument/2006/relationships/slide" Target="slides/slide227.xml" /><Relationship Id="rId234" Type="http://schemas.openxmlformats.org/officeDocument/2006/relationships/slide" Target="slides/slide228.xml" /><Relationship Id="rId235" Type="http://schemas.openxmlformats.org/officeDocument/2006/relationships/slide" Target="slides/slide229.xml" /><Relationship Id="rId236" Type="http://schemas.openxmlformats.org/officeDocument/2006/relationships/slide" Target="slides/slide230.xml" /><Relationship Id="rId237" Type="http://schemas.openxmlformats.org/officeDocument/2006/relationships/tags" Target="tags/tag1.xml" /><Relationship Id="rId238" Type="http://schemas.openxmlformats.org/officeDocument/2006/relationships/presProps" Target="presProps.xml" /><Relationship Id="rId239" Type="http://schemas.openxmlformats.org/officeDocument/2006/relationships/viewProps" Target="viewProps.xml" /><Relationship Id="rId24" Type="http://schemas.openxmlformats.org/officeDocument/2006/relationships/slide" Target="slides/slide18.xml" /><Relationship Id="rId240" Type="http://schemas.openxmlformats.org/officeDocument/2006/relationships/theme" Target="theme/theme1.xml" /><Relationship Id="rId241" Type="http://schemas.openxmlformats.org/officeDocument/2006/relationships/tableStyles" Target="tableStyles.xml" /><Relationship Id="rId25" Type="http://schemas.openxmlformats.org/officeDocument/2006/relationships/slide" Target="slides/slide19.xml" /><Relationship Id="rId26" Type="http://schemas.openxmlformats.org/officeDocument/2006/relationships/slide" Target="slides/slide20.xml" /><Relationship Id="rId27" Type="http://schemas.openxmlformats.org/officeDocument/2006/relationships/slide" Target="slides/slide21.xml" /><Relationship Id="rId28" Type="http://schemas.openxmlformats.org/officeDocument/2006/relationships/slide" Target="slides/slide22.xml" /><Relationship Id="rId29" Type="http://schemas.openxmlformats.org/officeDocument/2006/relationships/slide" Target="slides/slide23.xml" /><Relationship Id="rId3" Type="http://schemas.openxmlformats.org/officeDocument/2006/relationships/slideMaster" Target="slideMasters/slideMaster3.xml" /><Relationship Id="rId30" Type="http://schemas.openxmlformats.org/officeDocument/2006/relationships/slide" Target="slides/slide24.xml" /><Relationship Id="rId31" Type="http://schemas.openxmlformats.org/officeDocument/2006/relationships/slide" Target="slides/slide25.xml" /><Relationship Id="rId32" Type="http://schemas.openxmlformats.org/officeDocument/2006/relationships/slide" Target="slides/slide26.xml" /><Relationship Id="rId33" Type="http://schemas.openxmlformats.org/officeDocument/2006/relationships/slide" Target="slides/slide27.xml" /><Relationship Id="rId34" Type="http://schemas.openxmlformats.org/officeDocument/2006/relationships/slide" Target="slides/slide28.xml" /><Relationship Id="rId35" Type="http://schemas.openxmlformats.org/officeDocument/2006/relationships/slide" Target="slides/slide29.xml" /><Relationship Id="rId36" Type="http://schemas.openxmlformats.org/officeDocument/2006/relationships/slide" Target="slides/slide30.xml" /><Relationship Id="rId37" Type="http://schemas.openxmlformats.org/officeDocument/2006/relationships/slide" Target="slides/slide31.xml" /><Relationship Id="rId38" Type="http://schemas.openxmlformats.org/officeDocument/2006/relationships/slide" Target="slides/slide32.xml" /><Relationship Id="rId39" Type="http://schemas.openxmlformats.org/officeDocument/2006/relationships/slide" Target="slides/slide33.xml" /><Relationship Id="rId4" Type="http://schemas.openxmlformats.org/officeDocument/2006/relationships/slideMaster" Target="slideMasters/slideMaster4.xml" /><Relationship Id="rId40" Type="http://schemas.openxmlformats.org/officeDocument/2006/relationships/slide" Target="slides/slide34.xml" /><Relationship Id="rId41" Type="http://schemas.openxmlformats.org/officeDocument/2006/relationships/slide" Target="slides/slide35.xml" /><Relationship Id="rId42" Type="http://schemas.openxmlformats.org/officeDocument/2006/relationships/slide" Target="slides/slide36.xml" /><Relationship Id="rId43" Type="http://schemas.openxmlformats.org/officeDocument/2006/relationships/slide" Target="slides/slide37.xml" /><Relationship Id="rId44" Type="http://schemas.openxmlformats.org/officeDocument/2006/relationships/slide" Target="slides/slide38.xml" /><Relationship Id="rId45" Type="http://schemas.openxmlformats.org/officeDocument/2006/relationships/slide" Target="slides/slide39.xml" /><Relationship Id="rId46" Type="http://schemas.openxmlformats.org/officeDocument/2006/relationships/slide" Target="slides/slide40.xml" /><Relationship Id="rId47" Type="http://schemas.openxmlformats.org/officeDocument/2006/relationships/slide" Target="slides/slide41.xml" /><Relationship Id="rId48" Type="http://schemas.openxmlformats.org/officeDocument/2006/relationships/slide" Target="slides/slide42.xml" /><Relationship Id="rId49" Type="http://schemas.openxmlformats.org/officeDocument/2006/relationships/slide" Target="slides/slide43.xml" /><Relationship Id="rId5" Type="http://schemas.openxmlformats.org/officeDocument/2006/relationships/slideMaster" Target="slideMasters/slideMaster5.xml" /><Relationship Id="rId50" Type="http://schemas.openxmlformats.org/officeDocument/2006/relationships/slide" Target="slides/slide44.xml" /><Relationship Id="rId51" Type="http://schemas.openxmlformats.org/officeDocument/2006/relationships/slide" Target="slides/slide45.xml" /><Relationship Id="rId52" Type="http://schemas.openxmlformats.org/officeDocument/2006/relationships/slide" Target="slides/slide46.xml" /><Relationship Id="rId53" Type="http://schemas.openxmlformats.org/officeDocument/2006/relationships/slide" Target="slides/slide47.xml" /><Relationship Id="rId54" Type="http://schemas.openxmlformats.org/officeDocument/2006/relationships/slide" Target="slides/slide48.xml" /><Relationship Id="rId55" Type="http://schemas.openxmlformats.org/officeDocument/2006/relationships/slide" Target="slides/slide49.xml" /><Relationship Id="rId56" Type="http://schemas.openxmlformats.org/officeDocument/2006/relationships/slide" Target="slides/slide50.xml" /><Relationship Id="rId57" Type="http://schemas.openxmlformats.org/officeDocument/2006/relationships/slide" Target="slides/slide51.xml" /><Relationship Id="rId58" Type="http://schemas.openxmlformats.org/officeDocument/2006/relationships/slide" Target="slides/slide52.xml" /><Relationship Id="rId59" Type="http://schemas.openxmlformats.org/officeDocument/2006/relationships/slide" Target="slides/slide53.xml" /><Relationship Id="rId6" Type="http://schemas.openxmlformats.org/officeDocument/2006/relationships/notesMaster" Target="notesMasters/notesMaster1.xml" /><Relationship Id="rId60" Type="http://schemas.openxmlformats.org/officeDocument/2006/relationships/slide" Target="slides/slide54.xml" /><Relationship Id="rId61" Type="http://schemas.openxmlformats.org/officeDocument/2006/relationships/slide" Target="slides/slide55.xml" /><Relationship Id="rId62" Type="http://schemas.openxmlformats.org/officeDocument/2006/relationships/slide" Target="slides/slide56.xml" /><Relationship Id="rId63" Type="http://schemas.openxmlformats.org/officeDocument/2006/relationships/slide" Target="slides/slide57.xml" /><Relationship Id="rId64" Type="http://schemas.openxmlformats.org/officeDocument/2006/relationships/slide" Target="slides/slide58.xml" /><Relationship Id="rId65" Type="http://schemas.openxmlformats.org/officeDocument/2006/relationships/slide" Target="slides/slide59.xml" /><Relationship Id="rId66" Type="http://schemas.openxmlformats.org/officeDocument/2006/relationships/slide" Target="slides/slide60.xml" /><Relationship Id="rId67" Type="http://schemas.openxmlformats.org/officeDocument/2006/relationships/slide" Target="slides/slide61.xml" /><Relationship Id="rId68" Type="http://schemas.openxmlformats.org/officeDocument/2006/relationships/slide" Target="slides/slide62.xml" /><Relationship Id="rId69" Type="http://schemas.openxmlformats.org/officeDocument/2006/relationships/slide" Target="slides/slide63.xml" /><Relationship Id="rId7" Type="http://schemas.openxmlformats.org/officeDocument/2006/relationships/slide" Target="slides/slide1.xml" /><Relationship Id="rId70" Type="http://schemas.openxmlformats.org/officeDocument/2006/relationships/slide" Target="slides/slide64.xml" /><Relationship Id="rId71" Type="http://schemas.openxmlformats.org/officeDocument/2006/relationships/slide" Target="slides/slide65.xml" /><Relationship Id="rId72" Type="http://schemas.openxmlformats.org/officeDocument/2006/relationships/slide" Target="slides/slide66.xml" /><Relationship Id="rId73" Type="http://schemas.openxmlformats.org/officeDocument/2006/relationships/slide" Target="slides/slide67.xml" /><Relationship Id="rId74" Type="http://schemas.openxmlformats.org/officeDocument/2006/relationships/slide" Target="slides/slide68.xml" /><Relationship Id="rId75" Type="http://schemas.openxmlformats.org/officeDocument/2006/relationships/slide" Target="slides/slide69.xml" /><Relationship Id="rId76" Type="http://schemas.openxmlformats.org/officeDocument/2006/relationships/slide" Target="slides/slide70.xml" /><Relationship Id="rId77" Type="http://schemas.openxmlformats.org/officeDocument/2006/relationships/slide" Target="slides/slide71.xml" /><Relationship Id="rId78" Type="http://schemas.openxmlformats.org/officeDocument/2006/relationships/slide" Target="slides/slide72.xml" /><Relationship Id="rId79" Type="http://schemas.openxmlformats.org/officeDocument/2006/relationships/slide" Target="slides/slide73.xml" /><Relationship Id="rId8" Type="http://schemas.openxmlformats.org/officeDocument/2006/relationships/slide" Target="slides/slide2.xml" /><Relationship Id="rId80" Type="http://schemas.openxmlformats.org/officeDocument/2006/relationships/slide" Target="slides/slide74.xml" /><Relationship Id="rId81" Type="http://schemas.openxmlformats.org/officeDocument/2006/relationships/slide" Target="slides/slide75.xml" /><Relationship Id="rId82" Type="http://schemas.openxmlformats.org/officeDocument/2006/relationships/slide" Target="slides/slide76.xml" /><Relationship Id="rId83" Type="http://schemas.openxmlformats.org/officeDocument/2006/relationships/slide" Target="slides/slide77.xml" /><Relationship Id="rId84" Type="http://schemas.openxmlformats.org/officeDocument/2006/relationships/slide" Target="slides/slide78.xml" /><Relationship Id="rId85" Type="http://schemas.openxmlformats.org/officeDocument/2006/relationships/slide" Target="slides/slide79.xml" /><Relationship Id="rId86" Type="http://schemas.openxmlformats.org/officeDocument/2006/relationships/slide" Target="slides/slide80.xml" /><Relationship Id="rId87" Type="http://schemas.openxmlformats.org/officeDocument/2006/relationships/slide" Target="slides/slide81.xml" /><Relationship Id="rId88" Type="http://schemas.openxmlformats.org/officeDocument/2006/relationships/slide" Target="slides/slide82.xml" /><Relationship Id="rId89" Type="http://schemas.openxmlformats.org/officeDocument/2006/relationships/slide" Target="slides/slide83.xml" /><Relationship Id="rId9" Type="http://schemas.openxmlformats.org/officeDocument/2006/relationships/slide" Target="slides/slide3.xml" /><Relationship Id="rId90" Type="http://schemas.openxmlformats.org/officeDocument/2006/relationships/slide" Target="slides/slide84.xml" /><Relationship Id="rId91" Type="http://schemas.openxmlformats.org/officeDocument/2006/relationships/slide" Target="slides/slide85.xml" /><Relationship Id="rId92" Type="http://schemas.openxmlformats.org/officeDocument/2006/relationships/slide" Target="slides/slide86.xml" /><Relationship Id="rId93" Type="http://schemas.openxmlformats.org/officeDocument/2006/relationships/slide" Target="slides/slide87.xml" /><Relationship Id="rId94" Type="http://schemas.openxmlformats.org/officeDocument/2006/relationships/slide" Target="slides/slide88.xml" /><Relationship Id="rId95" Type="http://schemas.openxmlformats.org/officeDocument/2006/relationships/slide" Target="slides/slide89.xml" /><Relationship Id="rId96" Type="http://schemas.openxmlformats.org/officeDocument/2006/relationships/slide" Target="slides/slide90.xml" /><Relationship Id="rId97" Type="http://schemas.openxmlformats.org/officeDocument/2006/relationships/slide" Target="slides/slide91.xml" /><Relationship Id="rId98" Type="http://schemas.openxmlformats.org/officeDocument/2006/relationships/slide" Target="slides/slide92.xml" /><Relationship Id="rId99" Type="http://schemas.openxmlformats.org/officeDocument/2006/relationships/slide" Target="slides/slide93.xml" /></Relationships>
</file>

<file path=ppt/notesMasters/_rels/notesMaster1.xml.rels>&#65279;<?xml version="1.0" encoding="utf-8" standalone="yes"?><Relationships xmlns="http://schemas.openxmlformats.org/package/2006/relationships"><Relationship Id="rId1" Type="http://schemas.openxmlformats.org/officeDocument/2006/relationships/theme" Target="../theme/theme6.xml" /></Relationships>
</file>

<file path=ppt/notesMasters/notesMaster1.xml><?xml version="1.0" encoding="utf-8"?>
<p:notes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bg>
      <p:bgRef idx="1001">
        <a:schemeClr val="bg1"/>
      </p:bgRef>
    </p:bg>
    <p:spTree>
      <p:nvGrpSpPr>
        <p:cNvPr id="1" name=""/>
        <p:cNvGrpSpPr/>
        <p:nvPr/>
      </p:nvGrpSpPr>
      <p:grpSpPr>
        <a:xfrm>
          <a:off x="0" y="0"/>
          <a: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7853E5F-CE67-483C-A264-F17AC70E9CA2}" type="datetimeFigureOut">
              <a:rPr lang="en-US"/>
              <a:t/>
            </a:fld>
            <a:endParaRPr/>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BB98AFB-CB0D-4DFE-87B9-B4B0D0DE73CD}" type="slidenum">
              <a:rPr/>
              <a:t/>
            </a:fld>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&#65279;<?xml version="1.0" encoding="utf-8" standalone="yes"?><Relationships xmlns="http://schemas.openxmlformats.org/package/2006/relationships"><Relationship Id="rId1" Type="http://schemas.openxmlformats.org/officeDocument/2006/relationships/slide" Target="../slides/slide192.xml" /><Relationship Id="rId2"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BB98AFB-CB0D-4DFE-87B9-B4B0D0DE73CD}" type="slidenum">
              <a:rPr lang="en-US" smtClean="0"/>
              <a:t>192</a:t>
            </a:fld>
            <a:endParaRPr lang="en-US"/>
          </a:p>
        </p:txBody>
      </p:sp>
    </p:spTree>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3.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24.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25.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26.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27.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28.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29.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30.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31.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32.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33.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34.xml.rels>&#65279;<?xml version="1.0" encoding="utf-8" standalone="yes"?><Relationships xmlns="http://schemas.openxmlformats.org/package/2006/relationships"><Relationship Id="rId1" Type="http://schemas.openxmlformats.org/officeDocument/2006/relationships/slideMaster" Target="../slideMasters/slideMaster4.xml" /></Relationships>
</file>

<file path=ppt/slideLayouts/_rels/slideLayout35.xml.rels>&#65279;<?xml version="1.0" encoding="utf-8" standalone="yes"?><Relationships xmlns="http://schemas.openxmlformats.org/package/2006/relationships"><Relationship Id="rId1" Type="http://schemas.openxmlformats.org/officeDocument/2006/relationships/slideMaster" Target="../slideMasters/slideMaster4.xml" /></Relationships>
</file>

<file path=ppt/slideLayouts/_rels/slideLayout36.xml.rels>&#65279;<?xml version="1.0" encoding="utf-8" standalone="yes"?><Relationships xmlns="http://schemas.openxmlformats.org/package/2006/relationships"><Relationship Id="rId1" Type="http://schemas.openxmlformats.org/officeDocument/2006/relationships/slideMaster" Target="../slideMasters/slideMaster4.xml" /></Relationships>
</file>

<file path=ppt/slideLayouts/_rels/slideLayout37.xml.rels>&#65279;<?xml version="1.0" encoding="utf-8" standalone="yes"?><Relationships xmlns="http://schemas.openxmlformats.org/package/2006/relationships"><Relationship Id="rId1" Type="http://schemas.openxmlformats.org/officeDocument/2006/relationships/slideMaster" Target="../slideMasters/slideMaster4.xml" /></Relationships>
</file>

<file path=ppt/slideLayouts/_rels/slideLayout38.xml.rels>&#65279;<?xml version="1.0" encoding="utf-8" standalone="yes"?><Relationships xmlns="http://schemas.openxmlformats.org/package/2006/relationships"><Relationship Id="rId1" Type="http://schemas.openxmlformats.org/officeDocument/2006/relationships/slideMaster" Target="../slideMasters/slideMaster4.xml" /></Relationships>
</file>

<file path=ppt/slideLayouts/_rels/slideLayout39.xml.rels>&#65279;<?xml version="1.0" encoding="utf-8" standalone="yes"?><Relationships xmlns="http://schemas.openxmlformats.org/package/2006/relationships"><Relationship Id="rId1" Type="http://schemas.openxmlformats.org/officeDocument/2006/relationships/slideMaster" Target="../slideMasters/slideMaster4.xml" /></Relationships>
</file>

<file path=ppt/slideLayouts/_rels/slideLayout40.xml.rels>&#65279;<?xml version="1.0" encoding="utf-8" standalone="yes"?><Relationships xmlns="http://schemas.openxmlformats.org/package/2006/relationships"><Relationship Id="rId1" Type="http://schemas.openxmlformats.org/officeDocument/2006/relationships/slideMaster" Target="../slideMasters/slideMaster4.xml" /></Relationships>
</file>

<file path=ppt/slideLayouts/_rels/slideLayout41.xml.rels>&#65279;<?xml version="1.0" encoding="utf-8" standalone="yes"?><Relationships xmlns="http://schemas.openxmlformats.org/package/2006/relationships"><Relationship Id="rId1" Type="http://schemas.openxmlformats.org/officeDocument/2006/relationships/slideMaster" Target="../slideMasters/slideMaster4.xml" /></Relationships>
</file>

<file path=ppt/slideLayouts/_rels/slideLayout42.xml.rels>&#65279;<?xml version="1.0" encoding="utf-8" standalone="yes"?><Relationships xmlns="http://schemas.openxmlformats.org/package/2006/relationships"><Relationship Id="rId1" Type="http://schemas.openxmlformats.org/officeDocument/2006/relationships/slideMaster" Target="../slideMasters/slideMaster4.xml" /></Relationships>
</file>

<file path=ppt/slideLayouts/_rels/slideLayout43.xml.rels>&#65279;<?xml version="1.0" encoding="utf-8" standalone="yes"?><Relationships xmlns="http://schemas.openxmlformats.org/package/2006/relationships"><Relationship Id="rId1" Type="http://schemas.openxmlformats.org/officeDocument/2006/relationships/slideMaster" Target="../slideMasters/slideMaster4.xml" /></Relationships>
</file>

<file path=ppt/slideLayouts/_rels/slideLayout44.xml.rels>&#65279;<?xml version="1.0" encoding="utf-8" standalone="yes"?><Relationships xmlns="http://schemas.openxmlformats.org/package/2006/relationships"><Relationship Id="rId1" Type="http://schemas.openxmlformats.org/officeDocument/2006/relationships/slideMaster" Target="../slideMasters/slideMaster4.xml" /></Relationships>
</file>

<file path=ppt/slideLayouts/_rels/slideLayout45.xml.rels>&#65279;<?xml version="1.0" encoding="utf-8" standalone="yes"?><Relationships xmlns="http://schemas.openxmlformats.org/package/2006/relationships"><Relationship Id="rId1" Type="http://schemas.openxmlformats.org/officeDocument/2006/relationships/image" Target="../media/image4.jpeg" /><Relationship Id="rId2" Type="http://schemas.openxmlformats.org/officeDocument/2006/relationships/slideMaster" Target="../slideMasters/slideMaster5.xml" /></Relationships>
</file>

<file path=ppt/slideLayouts/_rels/slideLayout46.xml.rels>&#65279;<?xml version="1.0" encoding="utf-8" standalone="yes"?><Relationships xmlns="http://schemas.openxmlformats.org/package/2006/relationships"><Relationship Id="rId1" Type="http://schemas.openxmlformats.org/officeDocument/2006/relationships/slideMaster" Target="../slideMasters/slideMaster5.xml" /></Relationships>
</file>

<file path=ppt/slideLayouts/_rels/slideLayout47.xml.rels>&#65279;<?xml version="1.0" encoding="utf-8" standalone="yes"?><Relationships xmlns="http://schemas.openxmlformats.org/package/2006/relationships"><Relationship Id="rId1" Type="http://schemas.openxmlformats.org/officeDocument/2006/relationships/slideMaster" Target="../slideMasters/slideMaster5.xml" /></Relationships>
</file>

<file path=ppt/slideLayouts/_rels/slideLayout48.xml.rels>&#65279;<?xml version="1.0" encoding="utf-8" standalone="yes"?><Relationships xmlns="http://schemas.openxmlformats.org/package/2006/relationships"><Relationship Id="rId1" Type="http://schemas.openxmlformats.org/officeDocument/2006/relationships/slideMaster" Target="../slideMasters/slideMaster5.xml" /></Relationships>
</file>

<file path=ppt/slideLayouts/_rels/slideLayout49.xml.rels>&#65279;<?xml version="1.0" encoding="utf-8" standalone="yes"?><Relationships xmlns="http://schemas.openxmlformats.org/package/2006/relationships"><Relationship Id="rId1" Type="http://schemas.openxmlformats.org/officeDocument/2006/relationships/slideMaster" Target="../slideMasters/slideMaster5.xml" /></Relationships>
</file>

<file path=ppt/slideLayouts/_rels/slideLayout50.xml.rels>&#65279;<?xml version="1.0" encoding="utf-8" standalone="yes"?><Relationships xmlns="http://schemas.openxmlformats.org/package/2006/relationships"><Relationship Id="rId1" Type="http://schemas.openxmlformats.org/officeDocument/2006/relationships/slideMaster" Target="../slideMasters/slideMaster5.xml" /></Relationships>
</file>

<file path=ppt/slideLayouts/_rels/slideLayout51.xml.rels>&#65279;<?xml version="1.0" encoding="utf-8" standalone="yes"?><Relationships xmlns="http://schemas.openxmlformats.org/package/2006/relationships"><Relationship Id="rId1" Type="http://schemas.openxmlformats.org/officeDocument/2006/relationships/slideMaster" Target="../slideMasters/slideMaster5.xml" /></Relationships>
</file>

<file path=ppt/slideLayouts/_rels/slideLayout52.xml.rels>&#65279;<?xml version="1.0" encoding="utf-8" standalone="yes"?><Relationships xmlns="http://schemas.openxmlformats.org/package/2006/relationships"><Relationship Id="rId1" Type="http://schemas.openxmlformats.org/officeDocument/2006/relationships/slideMaster" Target="../slideMasters/slideMaster5.xml" /></Relationships>
</file>

<file path=ppt/slideLayouts/_rels/slideLayout53.xml.rels>&#65279;<?xml version="1.0" encoding="utf-8" standalone="yes"?><Relationships xmlns="http://schemas.openxmlformats.org/package/2006/relationships"><Relationship Id="rId1" Type="http://schemas.openxmlformats.org/officeDocument/2006/relationships/slideMaster" Target="../slideMasters/slideMaster5.xml" /></Relationships>
</file>

<file path=ppt/slideLayouts/_rels/slideLayout54.xml.rels>&#65279;<?xml version="1.0" encoding="utf-8" standalone="yes"?><Relationships xmlns="http://schemas.openxmlformats.org/package/2006/relationships"><Relationship Id="rId1" Type="http://schemas.openxmlformats.org/officeDocument/2006/relationships/slideMaster" Target="../slideMasters/slideMaster5.xml" /></Relationships>
</file>

<file path=ppt/slideLayouts/_rels/slideLayout55.xml.rels>&#65279;<?xml version="1.0" encoding="utf-8" standalone="yes"?><Relationships xmlns="http://schemas.openxmlformats.org/package/2006/relationships"><Relationship Id="rId1" Type="http://schemas.openxmlformats.org/officeDocument/2006/relationships/slideMaster" Target="../slideMasters/slideMaster5.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ECB5DE12-E3F6-49BD-A11B-5CA6D83A114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2575AF30-F77D-4732-B51A-F4B76DC1F8E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77F7B0A3-1142-4FC6-A3EF-A6044FFA8D2B}"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BD029720-2B22-4026-BED0-9733D0991E55}"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DE3327E5-AF32-4BEC-91BC-8846F5B7185E}"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1F30CE25-EDBF-453A-BAB9-5A5BF14B2C10}"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D7A8C82A-1520-4D55-9BE5-AE41E2F04622}"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68B876F5-6C6A-452D-8374-2F2BEFD3E593}"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9F02A79E-3E58-4DCD-B18C-27C55BFAB66D}"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EA1C1D51-58E7-4E3D-A446-34725C9FD966}"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B9298EB0-505A-4F0B-926D-5A6D46A8B46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7" name="Rectangle 6"/>
          <p:cNvSpPr/>
          <p:nvPr/>
        </p:nvSpPr>
        <p:spPr>
          <a:xfrm>
            <a:off x="1007533" y="0"/>
            <a:ext cx="7934348"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p:txBody>
      </p:sp>
      <p:sp>
        <p:nvSpPr>
          <p:cNvPr id="8" name="Rectangle 7"/>
          <p:cNvSpPr/>
          <p:nvPr/>
        </p:nvSpPr>
        <p:spPr>
          <a:xfrm>
            <a:off x="8941881"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p:txBody>
      </p:sp>
      <p:sp>
        <p:nvSpPr>
          <p:cNvPr id="2" name="Title 1"/>
          <p:cNvSpPr>
            <a:spLocks noGrp="1"/>
          </p:cNvSpPr>
          <p:nvPr>
            <p:ph type="ctrTitle"/>
          </p:nvPr>
        </p:nvSpPr>
        <p:spPr>
          <a:xfrm>
            <a:off x="2611808" y="3428998"/>
            <a:ext cx="5518066" cy="2268559"/>
          </a:xfrm>
        </p:spPr>
        <p:txBody>
          <a:bodyPr anchor="t">
            <a:normAutofit/>
          </a:bodyPr>
          <a:lstStyle>
            <a:lvl1pPr algn="r">
              <a:defRPr sz="6000"/>
            </a:lvl1pPr>
          </a:lstStyle>
          <a:p>
            <a:r>
              <a:rPr lang="en-US"/>
              <a:t>Click to edit Master title style</a:t>
            </a:r>
            <a:endParaRPr lang="en-US"/>
          </a:p>
        </p:txBody>
      </p:sp>
      <p:sp>
        <p:nvSpPr>
          <p:cNvPr id="3" name="Subtitle 2"/>
          <p:cNvSpPr>
            <a:spLocks noGrp="1"/>
          </p:cNvSpPr>
          <p:nvPr>
            <p:ph type="subTitle" idx="1"/>
          </p:nvPr>
        </p:nvSpPr>
        <p:spPr>
          <a:xfrm>
            <a:off x="2772274" y="2268786"/>
            <a:ext cx="5357600" cy="1160213"/>
          </a:xfrm>
        </p:spPr>
        <p:txBody>
          <a:bodyPr tIns="0" anchor="b">
            <a:normAutofit/>
          </a:bodyPr>
          <a:lstStyle>
            <a:lvl1pPr marL="0" indent="0" algn="r">
              <a:buNone/>
              <a:defRPr sz="1800" b="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a:p>
        </p:txBody>
      </p:sp>
      <p:sp>
        <p:nvSpPr>
          <p:cNvPr id="4" name="Date Placeholder 3"/>
          <p:cNvSpPr>
            <a:spLocks noGrp="1"/>
          </p:cNvSpPr>
          <p:nvPr>
            <p:ph type="dt" sz="half" idx="10"/>
          </p:nvPr>
        </p:nvSpPr>
        <p:spPr/>
        <p:txBody>
          <a:bodyPr/>
          <a:lstStyle/>
          <a:p>
            <a:fld id="{9AB3A824-1A51-4B26-AD58-A6D8E14F6C04}" type="datetimeFigureOut">
              <a:rPr lang="en-US"/>
              <a:t>2/21/2022</a:t>
            </a:fld>
            <a:endParaRPr lang="en-US"/>
          </a:p>
        </p:txBody>
      </p:sp>
      <p:sp>
        <p:nvSpPr>
          <p:cNvPr id="5" name="Footer Placeholder 4"/>
          <p:cNvSpPr>
            <a:spLocks noGrp="1"/>
          </p:cNvSpPr>
          <p:nvPr>
            <p:ph type="ftr" sz="quarter" idx="11"/>
          </p:nvPr>
        </p:nvSpPr>
        <p:spPr/>
        <p:txBody>
          <a:bodyPr/>
          <a:lstStyle/>
          <a:p>
            <a:r>
              <a:rPr lang="en-US"/>
              <a:t>
              </a:t>
            </a:r>
          </a:p>
        </p:txBody>
      </p:sp>
      <p:sp>
        <p:nvSpPr>
          <p:cNvPr id="6" name="Slide Number Placeholder 5"/>
          <p:cNvSpPr>
            <a:spLocks noGrp="1"/>
          </p:cNvSpPr>
          <p:nvPr>
            <p:ph type="sldNum" sz="quarter" idx="12"/>
          </p:nvPr>
        </p:nvSpPr>
        <p:spPr/>
        <p:txBody>
          <a:bodyPr rIns="45720"/>
          <a:lstStyle/>
          <a:p>
            <a:fld id="{6D22F896-40B5-4ADD-8801-0D06FADFA095}" type="slidenum">
              <a:rPr lang="en-US"/>
              <a:t>‹#›</a:t>
            </a:fld>
            <a:endParaRPr lang="en-US"/>
          </a:p>
        </p:txBody>
      </p:sp>
      <p:sp>
        <p:nvSpPr>
          <p:cNvPr id="13" name="TextBox 12"/>
          <p:cNvSpPr txBox="1"/>
          <p:nvPr/>
        </p:nvSpPr>
        <p:spPr>
          <a:xfrm>
            <a:off x="2191282" y="3262852"/>
            <a:ext cx="415636" cy="461665"/>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2400">
                <a:solidFill>
                  <a:schemeClr val="accent6"/>
                </a:solidFill>
                <a:latin typeface="Wingdings 3" panose="05040102010807070707" pitchFamily="18" charset="2"/>
              </a:rPr>
              <a:t>z</a:t>
            </a:r>
            <a:endParaRPr lang="en-US" sz="2400">
              <a:solidFill>
                <a:schemeClr val="accent6"/>
              </a:solidFill>
              <a:latin typeface="MS Shell Dlg 2" panose="020b0604030504040204" pitchFamily="34" charset="0"/>
            </a:endParaRPr>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9" name="Rectangle 28"/>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p:txBody>
      </p:sp>
      <p:sp>
        <p:nvSpPr>
          <p:cNvPr id="9" name="Rectangle 8"/>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p:txBody>
      </p:sp>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a:p>
        </p:txBody>
      </p:sp>
      <p:sp>
        <p:nvSpPr>
          <p:cNvPr id="4" name="Date Placeholder 3"/>
          <p:cNvSpPr>
            <a:spLocks noGrp="1"/>
          </p:cNvSpPr>
          <p:nvPr>
            <p:ph type="dt" sz="half" idx="10"/>
          </p:nvPr>
        </p:nvSpPr>
        <p:spPr/>
        <p:txBody>
          <a:bodyPr/>
          <a:lstStyle/>
          <a:p>
            <a:fld id="{97D162C4-EDD9-4389-A98B-B87ECEA2A816}" type="datetimeFigureOut">
              <a:rPr lang="en-US"/>
              <a:t>2/21/2022</a:t>
            </a:fld>
            <a:endParaRPr lang="en-US"/>
          </a:p>
        </p:txBody>
      </p:sp>
      <p:sp>
        <p:nvSpPr>
          <p:cNvPr id="5" name="Footer Placeholder 4"/>
          <p:cNvSpPr>
            <a:spLocks noGrp="1"/>
          </p:cNvSpPr>
          <p:nvPr>
            <p:ph type="ftr" sz="quarter" idx="11"/>
          </p:nvPr>
        </p:nvSpPr>
        <p:spPr/>
        <p:txBody>
          <a:bodyPr/>
          <a:lstStyle/>
          <a:p>
            <a:r>
              <a:rPr lang="en-US"/>
              <a:t>
              </a:t>
            </a:r>
          </a:p>
        </p:txBody>
      </p:sp>
      <p:sp>
        <p:nvSpPr>
          <p:cNvPr id="6" name="Slide Number Placeholder 5"/>
          <p:cNvSpPr>
            <a:spLocks noGrp="1"/>
          </p:cNvSpPr>
          <p:nvPr>
            <p:ph type="sldNum" sz="quarter" idx="12"/>
          </p:nvPr>
        </p:nvSpPr>
        <p:spPr/>
        <p:txBody>
          <a:bodyPr/>
          <a:lstStyle/>
          <a:p>
            <a:fld id="{6D22F896-40B5-4ADD-8801-0D06FADFA095}" type="slidenum">
              <a:rPr lang="en-US"/>
              <a:t>‹#›</a:t>
            </a:fld>
            <a:endParaRPr lang="en-US"/>
          </a:p>
        </p:txBody>
      </p:sp>
      <p:sp>
        <p:nvSpPr>
          <p:cNvPr id="7" name="TextBox 6"/>
          <p:cNvSpPr txBox="1"/>
          <p:nvPr/>
        </p:nvSpPr>
        <p:spPr>
          <a:xfrm>
            <a:off x="2194943" y="641225"/>
            <a:ext cx="415636" cy="369332"/>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1800">
                <a:solidFill>
                  <a:schemeClr val="accent6"/>
                </a:solidFill>
                <a:latin typeface="Wingdings 3" panose="05040102010807070707" pitchFamily="18" charset="2"/>
              </a:rPr>
              <a:t>z</a:t>
            </a:r>
            <a:endParaRPr lang="en-US" sz="1000">
              <a:solidFill>
                <a:schemeClr val="accent6"/>
              </a:solidFill>
              <a:latin typeface="MS Shell Dlg 2" panose="020b0604030504040204" pitchFamily="34" charset="0"/>
            </a:endParaRPr>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4" name="Rectangle 23"/>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p:txBody>
      </p:sp>
      <p:sp>
        <p:nvSpPr>
          <p:cNvPr id="25" name="Rectangle 24"/>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p:txBody>
      </p:sp>
      <p:sp>
        <p:nvSpPr>
          <p:cNvPr id="11" name="TextBox 10"/>
          <p:cNvSpPr txBox="1"/>
          <p:nvPr/>
        </p:nvSpPr>
        <p:spPr>
          <a:xfrm>
            <a:off x="2191843" y="2962586"/>
            <a:ext cx="415636" cy="369332"/>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1800">
                <a:solidFill>
                  <a:schemeClr val="accent6"/>
                </a:solidFill>
                <a:latin typeface="Wingdings 3" panose="05040102010807070707" pitchFamily="18" charset="2"/>
              </a:rPr>
              <a:t>z</a:t>
            </a:r>
            <a:endParaRPr lang="en-US" sz="1000">
              <a:solidFill>
                <a:schemeClr val="accent6"/>
              </a:solidFill>
              <a:latin typeface="MS Shell Dlg 2" panose="020b0604030504040204" pitchFamily="34" charset="0"/>
            </a:endParaRPr>
          </a:p>
        </p:txBody>
      </p:sp>
      <p:sp>
        <p:nvSpPr>
          <p:cNvPr id="2" name="Title 1"/>
          <p:cNvSpPr>
            <a:spLocks noGrp="1"/>
          </p:cNvSpPr>
          <p:nvPr>
            <p:ph type="title"/>
          </p:nvPr>
        </p:nvSpPr>
        <p:spPr>
          <a:xfrm>
            <a:off x="2609873" y="3147254"/>
            <a:ext cx="7956560" cy="1424746"/>
          </a:xfrm>
        </p:spPr>
        <p:txBody>
          <a:bodyPr anchor="t">
            <a:normAutofit/>
          </a:bodyPr>
          <a:lstStyle>
            <a:lvl1pPr algn="r">
              <a:defRPr sz="3200"/>
            </a:lvl1pPr>
          </a:lstStyle>
          <a:p>
            <a:r>
              <a:rPr lang="en-US"/>
              <a:t>Click to edit Master title style</a:t>
            </a:r>
            <a:endParaRPr lang="en-US"/>
          </a:p>
        </p:txBody>
      </p:sp>
      <p:sp>
        <p:nvSpPr>
          <p:cNvPr id="3" name="Text Placeholder 2"/>
          <p:cNvSpPr>
            <a:spLocks noGrp="1"/>
          </p:cNvSpPr>
          <p:nvPr>
            <p:ph type="body" idx="1"/>
          </p:nvPr>
        </p:nvSpPr>
        <p:spPr>
          <a:xfrm>
            <a:off x="2773968" y="2268786"/>
            <a:ext cx="7791931" cy="878468"/>
          </a:xfrm>
        </p:spPr>
        <p:txBody>
          <a:bodyPr tIns="0" anchor="b">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E5059C3-6A89-4494-99FF-5A4D6FFD50EB}" type="datetimeFigureOut">
              <a:rPr lang="en-US"/>
              <a:t>2/21/2022</a:t>
            </a:fld>
            <a:endParaRPr lang="en-US"/>
          </a:p>
        </p:txBody>
      </p:sp>
      <p:sp>
        <p:nvSpPr>
          <p:cNvPr id="5" name="Footer Placeholder 4"/>
          <p:cNvSpPr>
            <a:spLocks noGrp="1"/>
          </p:cNvSpPr>
          <p:nvPr>
            <p:ph type="ftr" sz="quarter" idx="11"/>
          </p:nvPr>
        </p:nvSpPr>
        <p:spPr/>
        <p:txBody>
          <a:bodyPr/>
          <a:lstStyle/>
          <a:p>
            <a:r>
              <a:rPr lang="en-US"/>
              <a:t>
              </a:t>
            </a:r>
          </a:p>
        </p:txBody>
      </p:sp>
      <p:sp>
        <p:nvSpPr>
          <p:cNvPr id="6" name="Slide Number Placeholder 5"/>
          <p:cNvSpPr>
            <a:spLocks noGrp="1"/>
          </p:cNvSpPr>
          <p:nvPr>
            <p:ph type="sldNum" sz="quarter" idx="12"/>
          </p:nvPr>
        </p:nvSpPr>
        <p:spPr/>
        <p:txBody>
          <a:bodyPr/>
          <a:lstStyle/>
          <a:p>
            <a:fld id="{6D22F896-40B5-4ADD-8801-0D06FADFA095}" type="slidenum">
              <a:rPr lang="en-US"/>
              <a:t>‹#›</a:t>
            </a:fld>
            <a:endParaRPr 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6" name="Rectangle 25"/>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p:txBody>
      </p:sp>
      <p:sp>
        <p:nvSpPr>
          <p:cNvPr id="27" name="Rectangle 26"/>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p:txBody>
      </p:sp>
      <p:sp>
        <p:nvSpPr>
          <p:cNvPr id="2" name="Title 1"/>
          <p:cNvSpPr>
            <a:spLocks noGrp="1"/>
          </p:cNvSpPr>
          <p:nvPr>
            <p:ph type="title"/>
          </p:nvPr>
        </p:nvSpPr>
        <p:spPr>
          <a:xfrm>
            <a:off x="2609873" y="805817"/>
            <a:ext cx="7950984" cy="1081705"/>
          </a:xfrm>
        </p:spPr>
        <p:txBody>
          <a:bodyPr/>
          <a:lstStyle/>
          <a:p>
            <a:r>
              <a:rPr lang="en-US"/>
              <a:t>Click to edit Master title style</a:t>
            </a:r>
            <a:endParaRPr lang="en-US"/>
          </a:p>
        </p:txBody>
      </p:sp>
      <p:sp>
        <p:nvSpPr>
          <p:cNvPr id="3" name="Content Placeholder 2"/>
          <p:cNvSpPr>
            <a:spLocks noGrp="1"/>
          </p:cNvSpPr>
          <p:nvPr>
            <p:ph sz="half" idx="1"/>
          </p:nvPr>
        </p:nvSpPr>
        <p:spPr>
          <a:xfrm>
            <a:off x="2605374" y="2052116"/>
            <a:ext cx="3891960" cy="39978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a:p>
        </p:txBody>
      </p:sp>
      <p:sp>
        <p:nvSpPr>
          <p:cNvPr id="4" name="Content Placeholder 3"/>
          <p:cNvSpPr>
            <a:spLocks noGrp="1"/>
          </p:cNvSpPr>
          <p:nvPr>
            <p:ph sz="half" idx="2"/>
          </p:nvPr>
        </p:nvSpPr>
        <p:spPr>
          <a:xfrm>
            <a:off x="6666636" y="2052114"/>
            <a:ext cx="3894222" cy="399782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a:p>
        </p:txBody>
      </p:sp>
      <p:sp>
        <p:nvSpPr>
          <p:cNvPr id="5" name="Date Placeholder 4"/>
          <p:cNvSpPr>
            <a:spLocks noGrp="1"/>
          </p:cNvSpPr>
          <p:nvPr>
            <p:ph type="dt" sz="half" idx="10"/>
          </p:nvPr>
        </p:nvSpPr>
        <p:spPr/>
        <p:txBody>
          <a:bodyPr/>
          <a:lstStyle/>
          <a:p>
            <a:fld id="{CA954B2F-12DE-47F5-8894-472B206D2E1E}" type="datetimeFigureOut">
              <a:rPr lang="en-US"/>
              <a:t>2/21/2022</a:t>
            </a:fld>
            <a:endParaRPr lang="en-US"/>
          </a:p>
        </p:txBody>
      </p:sp>
      <p:sp>
        <p:nvSpPr>
          <p:cNvPr id="6" name="Footer Placeholder 5"/>
          <p:cNvSpPr>
            <a:spLocks noGrp="1"/>
          </p:cNvSpPr>
          <p:nvPr>
            <p:ph type="ftr" sz="quarter" idx="11"/>
          </p:nvPr>
        </p:nvSpPr>
        <p:spPr/>
        <p:txBody>
          <a:bodyPr/>
          <a:lstStyle/>
          <a:p>
            <a:r>
              <a:rPr lang="en-US"/>
              <a:t>
              </a:t>
            </a:r>
          </a:p>
        </p:txBody>
      </p:sp>
      <p:sp>
        <p:nvSpPr>
          <p:cNvPr id="7" name="Slide Number Placeholder 6"/>
          <p:cNvSpPr>
            <a:spLocks noGrp="1"/>
          </p:cNvSpPr>
          <p:nvPr>
            <p:ph type="sldNum" sz="quarter" idx="12"/>
          </p:nvPr>
        </p:nvSpPr>
        <p:spPr/>
        <p:txBody>
          <a:bodyPr/>
          <a:lstStyle/>
          <a:p>
            <a:fld id="{6D22F896-40B5-4ADD-8801-0D06FADFA095}" type="slidenum">
              <a:rPr lang="en-US"/>
              <a:t>‹#›</a:t>
            </a:fld>
            <a:endParaRPr lang="en-US"/>
          </a:p>
        </p:txBody>
      </p:sp>
      <p:sp>
        <p:nvSpPr>
          <p:cNvPr id="10" name="TextBox 9"/>
          <p:cNvSpPr txBox="1"/>
          <p:nvPr/>
        </p:nvSpPr>
        <p:spPr>
          <a:xfrm>
            <a:off x="2196172" y="641223"/>
            <a:ext cx="415636" cy="369332"/>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1800">
                <a:solidFill>
                  <a:schemeClr val="accent6"/>
                </a:solidFill>
                <a:latin typeface="Wingdings 3" panose="05040102010807070707" pitchFamily="18" charset="2"/>
              </a:rPr>
              <a:t>z</a:t>
            </a:r>
            <a:endParaRPr lang="en-US" sz="1000">
              <a:solidFill>
                <a:schemeClr val="accent6"/>
              </a:solidFill>
              <a:latin typeface="MS Shell Dlg 2" panose="020b0604030504040204" pitchFamily="34" charset="0"/>
            </a:endParaRPr>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0" name="Rectangle 19"/>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p:txBody>
      </p:sp>
      <p:sp>
        <p:nvSpPr>
          <p:cNvPr id="21" name="Rectangle 20"/>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p:txBody>
      </p:sp>
      <p:sp>
        <p:nvSpPr>
          <p:cNvPr id="12" name="TextBox 11"/>
          <p:cNvSpPr txBox="1"/>
          <p:nvPr/>
        </p:nvSpPr>
        <p:spPr>
          <a:xfrm>
            <a:off x="2193650" y="636424"/>
            <a:ext cx="415636" cy="369332"/>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1800">
                <a:solidFill>
                  <a:schemeClr val="accent6"/>
                </a:solidFill>
                <a:latin typeface="Wingdings 3" panose="05040102010807070707" pitchFamily="18" charset="2"/>
              </a:rPr>
              <a:t>z</a:t>
            </a:r>
            <a:endParaRPr lang="en-US" sz="1000">
              <a:solidFill>
                <a:schemeClr val="accent6"/>
              </a:solidFill>
              <a:latin typeface="MS Shell Dlg 2" panose="020b0604030504040204" pitchFamily="34" charset="0"/>
            </a:endParaRPr>
          </a:p>
        </p:txBody>
      </p:sp>
      <p:sp>
        <p:nvSpPr>
          <p:cNvPr id="2" name="Title 1"/>
          <p:cNvSpPr>
            <a:spLocks noGrp="1"/>
          </p:cNvSpPr>
          <p:nvPr>
            <p:ph type="title"/>
          </p:nvPr>
        </p:nvSpPr>
        <p:spPr>
          <a:xfrm>
            <a:off x="2609873" y="805818"/>
            <a:ext cx="7956560" cy="1078348"/>
          </a:xfrm>
        </p:spPr>
        <p:txBody>
          <a:bodyPr/>
          <a:lstStyle/>
          <a:p>
            <a:r>
              <a:rPr lang="en-US"/>
              <a:t>Click to edit Master title style</a:t>
            </a:r>
            <a:endParaRPr lang="en-US"/>
          </a:p>
        </p:txBody>
      </p:sp>
      <p:sp>
        <p:nvSpPr>
          <p:cNvPr id="3" name="Text Placeholder 2"/>
          <p:cNvSpPr>
            <a:spLocks noGrp="1"/>
          </p:cNvSpPr>
          <p:nvPr>
            <p:ph type="body" idx="1"/>
          </p:nvPr>
        </p:nvSpPr>
        <p:spPr>
          <a:xfrm>
            <a:off x="2609285" y="2052115"/>
            <a:ext cx="3896467" cy="713818"/>
          </a:xfrm>
        </p:spPr>
        <p:txBody>
          <a:bodyPr anchor="b">
            <a:noAutofit/>
          </a:bodyPr>
          <a:lstStyle>
            <a:lvl1pPr marL="0" indent="0" algn="l">
              <a:lnSpc>
                <a:spcPct val="100000"/>
              </a:lnSpc>
              <a:buNone/>
              <a:defRPr sz="2200" b="0" cap="none" baseline="0">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609285" y="2851331"/>
            <a:ext cx="3893623" cy="30714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a:p>
        </p:txBody>
      </p:sp>
      <p:sp>
        <p:nvSpPr>
          <p:cNvPr id="5" name="Text Placeholder 4"/>
          <p:cNvSpPr>
            <a:spLocks noGrp="1"/>
          </p:cNvSpPr>
          <p:nvPr>
            <p:ph type="body" sz="quarter" idx="3"/>
          </p:nvPr>
        </p:nvSpPr>
        <p:spPr>
          <a:xfrm>
            <a:off x="6666634" y="2052115"/>
            <a:ext cx="3899798" cy="713818"/>
          </a:xfrm>
        </p:spPr>
        <p:txBody>
          <a:bodyPr anchor="b">
            <a:noAutofit/>
          </a:bodyPr>
          <a:lstStyle>
            <a:lvl1pPr marL="0" indent="0" algn="l">
              <a:lnSpc>
                <a:spcPct val="100000"/>
              </a:lnSpc>
              <a:buNone/>
              <a:defRPr sz="2200" b="0" cap="none" baseline="0">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66635" y="2851331"/>
            <a:ext cx="3899798" cy="30714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a:p>
        </p:txBody>
      </p:sp>
      <p:sp>
        <p:nvSpPr>
          <p:cNvPr id="7" name="Date Placeholder 6"/>
          <p:cNvSpPr>
            <a:spLocks noGrp="1"/>
          </p:cNvSpPr>
          <p:nvPr>
            <p:ph type="dt" sz="half" idx="10"/>
          </p:nvPr>
        </p:nvSpPr>
        <p:spPr/>
        <p:txBody>
          <a:bodyPr/>
          <a:lstStyle/>
          <a:p>
            <a:fld id="{3F30E46F-7819-4ACF-B48B-48222C2ACC88}" type="datetimeFigureOut">
              <a:rPr lang="en-US"/>
              <a:t>2/21/2022</a:t>
            </a:fld>
            <a:endParaRPr lang="en-US"/>
          </a:p>
        </p:txBody>
      </p:sp>
      <p:sp>
        <p:nvSpPr>
          <p:cNvPr id="8" name="Footer Placeholder 7"/>
          <p:cNvSpPr>
            <a:spLocks noGrp="1"/>
          </p:cNvSpPr>
          <p:nvPr>
            <p:ph type="ftr" sz="quarter" idx="11"/>
          </p:nvPr>
        </p:nvSpPr>
        <p:spPr/>
        <p:txBody>
          <a:bodyPr/>
          <a:lstStyle/>
          <a:p>
            <a:r>
              <a:rPr lang="en-US"/>
              <a:t>
              </a:t>
            </a:r>
          </a:p>
        </p:txBody>
      </p:sp>
      <p:sp>
        <p:nvSpPr>
          <p:cNvPr id="9" name="Slide Number Placeholder 8"/>
          <p:cNvSpPr>
            <a:spLocks noGrp="1"/>
          </p:cNvSpPr>
          <p:nvPr>
            <p:ph type="sldNum" sz="quarter" idx="12"/>
          </p:nvPr>
        </p:nvSpPr>
        <p:spPr/>
        <p:txBody>
          <a:bodyPr/>
          <a:lstStyle/>
          <a:p>
            <a:fld id="{6D22F896-40B5-4ADD-8801-0D06FADFA095}" type="slidenum">
              <a:rPr lang="en-US"/>
              <a:t>‹#›</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13" name="Rectangle 12"/>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p:txBody>
      </p:sp>
      <p:sp>
        <p:nvSpPr>
          <p:cNvPr id="14" name="Rectangle 13"/>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p:txBody>
      </p:sp>
      <p:sp>
        <p:nvSpPr>
          <p:cNvPr id="2" name="Title 1"/>
          <p:cNvSpPr>
            <a:spLocks noGrp="1"/>
          </p:cNvSpPr>
          <p:nvPr>
            <p:ph type="title"/>
          </p:nvPr>
        </p:nvSpPr>
        <p:spPr/>
        <p:txBody>
          <a:bodyPr/>
          <a:lstStyle/>
          <a:p>
            <a:r>
              <a:rPr lang="en-US"/>
              <a:t>Click to edit Master title style</a:t>
            </a:r>
            <a:endParaRPr lang="en-US"/>
          </a:p>
        </p:txBody>
      </p:sp>
      <p:sp>
        <p:nvSpPr>
          <p:cNvPr id="3" name="Date Placeholder 2"/>
          <p:cNvSpPr>
            <a:spLocks noGrp="1"/>
          </p:cNvSpPr>
          <p:nvPr>
            <p:ph type="dt" sz="half" idx="10"/>
          </p:nvPr>
        </p:nvSpPr>
        <p:spPr/>
        <p:txBody>
          <a:bodyPr/>
          <a:lstStyle/>
          <a:p>
            <a:fld id="{1FAF3416-4057-4DAA-829D-4CA07428D088}" type="datetimeFigureOut">
              <a:rPr lang="en-US"/>
              <a:t>2/21/2022</a:t>
            </a:fld>
            <a:endParaRPr lang="en-US"/>
          </a:p>
        </p:txBody>
      </p:sp>
      <p:sp>
        <p:nvSpPr>
          <p:cNvPr id="4" name="Footer Placeholder 3"/>
          <p:cNvSpPr>
            <a:spLocks noGrp="1"/>
          </p:cNvSpPr>
          <p:nvPr>
            <p:ph type="ftr" sz="quarter" idx="11"/>
          </p:nvPr>
        </p:nvSpPr>
        <p:spPr/>
        <p:txBody>
          <a:bodyPr/>
          <a:lstStyle/>
          <a:p>
            <a:r>
              <a:rPr lang="en-US"/>
              <a:t>
              </a:t>
            </a:r>
          </a:p>
        </p:txBody>
      </p:sp>
      <p:sp>
        <p:nvSpPr>
          <p:cNvPr id="5" name="Slide Number Placeholder 4"/>
          <p:cNvSpPr>
            <a:spLocks noGrp="1"/>
          </p:cNvSpPr>
          <p:nvPr>
            <p:ph type="sldNum" sz="quarter" idx="12"/>
          </p:nvPr>
        </p:nvSpPr>
        <p:spPr/>
        <p:txBody>
          <a:bodyPr/>
          <a:lstStyle/>
          <a:p>
            <a:fld id="{6D22F896-40B5-4ADD-8801-0D06FADFA095}" type="slidenum">
              <a:rPr lang="en-US"/>
              <a:t>‹#›</a:t>
            </a:fld>
            <a:endParaRPr lang="en-US"/>
          </a:p>
        </p:txBody>
      </p:sp>
      <p:sp>
        <p:nvSpPr>
          <p:cNvPr id="8" name="TextBox 7"/>
          <p:cNvSpPr txBox="1"/>
          <p:nvPr/>
        </p:nvSpPr>
        <p:spPr>
          <a:xfrm>
            <a:off x="2196172" y="641226"/>
            <a:ext cx="415636" cy="369332"/>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1800">
                <a:solidFill>
                  <a:schemeClr val="accent6"/>
                </a:solidFill>
                <a:latin typeface="Wingdings 3" panose="05040102010807070707" pitchFamily="18" charset="2"/>
              </a:rPr>
              <a:t>z</a:t>
            </a:r>
            <a:endParaRPr lang="en-US" sz="1000">
              <a:solidFill>
                <a:schemeClr val="accent6"/>
              </a:solidFill>
              <a:latin typeface="MS Shell Dlg 2" panose="020b0604030504040204" pitchFamily="34" charset="0"/>
            </a:endParaRPr>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12" name="Rectangle 11"/>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p:txBody>
      </p:sp>
      <p:sp>
        <p:nvSpPr>
          <p:cNvPr id="13" name="Rectangle 12"/>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p:txBody>
      </p:sp>
      <p:sp>
        <p:nvSpPr>
          <p:cNvPr id="2" name="Date Placeholder 1"/>
          <p:cNvSpPr>
            <a:spLocks noGrp="1"/>
          </p:cNvSpPr>
          <p:nvPr>
            <p:ph type="dt" sz="half" idx="10"/>
          </p:nvPr>
        </p:nvSpPr>
        <p:spPr/>
        <p:txBody>
          <a:bodyPr/>
          <a:lstStyle/>
          <a:p>
            <a:fld id="{921D9284-D300-4297-87F7-E791DCC15DB1}" type="datetimeFigureOut">
              <a:rPr lang="en-US"/>
              <a:t>2/21/2022</a:t>
            </a:fld>
            <a:endParaRPr lang="en-US"/>
          </a:p>
        </p:txBody>
      </p:sp>
      <p:sp>
        <p:nvSpPr>
          <p:cNvPr id="3" name="Footer Placeholder 2"/>
          <p:cNvSpPr>
            <a:spLocks noGrp="1"/>
          </p:cNvSpPr>
          <p:nvPr>
            <p:ph type="ftr" sz="quarter" idx="11"/>
          </p:nvPr>
        </p:nvSpPr>
        <p:spPr/>
        <p:txBody>
          <a:bodyPr/>
          <a:lstStyle/>
          <a:p>
            <a:r>
              <a:rPr lang="en-US"/>
              <a:t>
              </a:t>
            </a:r>
          </a:p>
        </p:txBody>
      </p:sp>
      <p:sp>
        <p:nvSpPr>
          <p:cNvPr id="4" name="Slide Number Placeholder 3"/>
          <p:cNvSpPr>
            <a:spLocks noGrp="1"/>
          </p:cNvSpPr>
          <p:nvPr>
            <p:ph type="sldNum" sz="quarter" idx="12"/>
          </p:nvPr>
        </p:nvSpPr>
        <p:spPr/>
        <p:txBody>
          <a:bodyPr/>
          <a:lstStyle/>
          <a:p>
            <a:fld id="{6D22F896-40B5-4ADD-8801-0D06FADFA095}" type="slidenum">
              <a:rPr lang="en-US"/>
              <a:t>‹#›</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5" name="Rectangle 24"/>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p:txBody>
      </p:sp>
      <p:sp>
        <p:nvSpPr>
          <p:cNvPr id="26" name="Rectangle 25"/>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p:txBody>
      </p:sp>
      <p:sp>
        <p:nvSpPr>
          <p:cNvPr id="10" name="TextBox 9"/>
          <p:cNvSpPr txBox="1"/>
          <p:nvPr/>
        </p:nvSpPr>
        <p:spPr>
          <a:xfrm>
            <a:off x="1554154" y="1127550"/>
            <a:ext cx="415636" cy="369332"/>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1800">
                <a:solidFill>
                  <a:schemeClr val="accent6"/>
                </a:solidFill>
                <a:latin typeface="Wingdings 3" panose="05040102010807070707" pitchFamily="18" charset="2"/>
              </a:rPr>
              <a:t>z</a:t>
            </a:r>
            <a:endParaRPr lang="en-US" sz="1000">
              <a:solidFill>
                <a:schemeClr val="accent6"/>
              </a:solidFill>
              <a:latin typeface="MS Shell Dlg 2" panose="020b0604030504040204" pitchFamily="34" charset="0"/>
            </a:endParaRPr>
          </a:p>
        </p:txBody>
      </p:sp>
      <p:sp>
        <p:nvSpPr>
          <p:cNvPr id="2" name="Title 1"/>
          <p:cNvSpPr>
            <a:spLocks noGrp="1"/>
          </p:cNvSpPr>
          <p:nvPr>
            <p:ph type="title"/>
          </p:nvPr>
        </p:nvSpPr>
        <p:spPr>
          <a:xfrm>
            <a:off x="1970323" y="1282451"/>
            <a:ext cx="2664361" cy="1903241"/>
          </a:xfrm>
        </p:spPr>
        <p:txBody>
          <a:bodyPr anchor="b">
            <a:normAutofit/>
          </a:bodyPr>
          <a:lstStyle>
            <a:lvl1pPr algn="l">
              <a:defRPr sz="2400"/>
            </a:lvl1pPr>
          </a:lstStyle>
          <a:p>
            <a:r>
              <a:rPr lang="en-US"/>
              <a:t>Click to edit Master title style</a:t>
            </a:r>
            <a:endParaRPr lang="en-US"/>
          </a:p>
        </p:txBody>
      </p:sp>
      <p:sp>
        <p:nvSpPr>
          <p:cNvPr id="3" name="Content Placeholder 2"/>
          <p:cNvSpPr>
            <a:spLocks noGrp="1"/>
          </p:cNvSpPr>
          <p:nvPr>
            <p:ph idx="1"/>
          </p:nvPr>
        </p:nvSpPr>
        <p:spPr>
          <a:xfrm>
            <a:off x="5120154" y="805818"/>
            <a:ext cx="5446278" cy="52441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a:p>
        </p:txBody>
      </p:sp>
      <p:sp>
        <p:nvSpPr>
          <p:cNvPr id="4" name="Text Placeholder 3"/>
          <p:cNvSpPr>
            <a:spLocks noGrp="1"/>
          </p:cNvSpPr>
          <p:nvPr>
            <p:ph type="body" sz="half" idx="2"/>
          </p:nvPr>
        </p:nvSpPr>
        <p:spPr>
          <a:xfrm>
            <a:off x="1970322" y="3186154"/>
            <a:ext cx="2664361" cy="2386397"/>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7D525BB-DA17-4BA0-B3C8-3AC3ABC827E6}" type="datetimeFigureOut">
              <a:rPr lang="en-US"/>
              <a:t>2/21/2022</a:t>
            </a:fld>
            <a:endParaRPr lang="en-US"/>
          </a:p>
        </p:txBody>
      </p:sp>
      <p:sp>
        <p:nvSpPr>
          <p:cNvPr id="6" name="Footer Placeholder 5"/>
          <p:cNvSpPr>
            <a:spLocks noGrp="1"/>
          </p:cNvSpPr>
          <p:nvPr>
            <p:ph type="ftr" sz="quarter" idx="11"/>
          </p:nvPr>
        </p:nvSpPr>
        <p:spPr/>
        <p:txBody>
          <a:bodyPr/>
          <a:lstStyle/>
          <a:p>
            <a:r>
              <a:rPr lang="en-US"/>
              <a:t>
              </a:t>
            </a:r>
          </a:p>
        </p:txBody>
      </p:sp>
      <p:sp>
        <p:nvSpPr>
          <p:cNvPr id="7" name="Slide Number Placeholder 6"/>
          <p:cNvSpPr>
            <a:spLocks noGrp="1"/>
          </p:cNvSpPr>
          <p:nvPr>
            <p:ph type="sldNum" sz="quarter" idx="12"/>
          </p:nvPr>
        </p:nvSpPr>
        <p:spPr/>
        <p:txBody>
          <a:bodyPr/>
          <a:lstStyle/>
          <a:p>
            <a:fld id="{6D22F896-40B5-4ADD-8801-0D06FADFA095}" type="slidenum">
              <a:rPr lang="en-US"/>
              <a:t>‹#›</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19" name="Rectangle 18"/>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p:txBody>
      </p:sp>
      <p:sp>
        <p:nvSpPr>
          <p:cNvPr id="20" name="Rectangle 19"/>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p:txBody>
      </p:sp>
      <p:sp>
        <p:nvSpPr>
          <p:cNvPr id="3" name="Picture Placeholder 2"/>
          <p:cNvSpPr>
            <a:spLocks noGrp="1" noChangeAspect="1"/>
          </p:cNvSpPr>
          <p:nvPr>
            <p:ph type="pic" idx="1"/>
          </p:nvPr>
        </p:nvSpPr>
        <p:spPr>
          <a:xfrm>
            <a:off x="6747062" y="3229"/>
            <a:ext cx="4629734" cy="6858000"/>
          </a:xfrm>
          <a:solidFill>
            <a:schemeClr val="tx1">
              <a:alpha val="10000"/>
            </a:schemeClr>
          </a:solidFill>
          <a:ln w="9525" cap="sq">
            <a:noFill/>
            <a:miter lim="800000"/>
          </a:ln>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a:p>
        </p:txBody>
      </p:sp>
      <p:sp>
        <p:nvSpPr>
          <p:cNvPr id="10" name="TextBox 9"/>
          <p:cNvSpPr txBox="1"/>
          <p:nvPr/>
        </p:nvSpPr>
        <p:spPr>
          <a:xfrm>
            <a:off x="1554686" y="1127550"/>
            <a:ext cx="415636" cy="369332"/>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1800">
                <a:solidFill>
                  <a:schemeClr val="accent6"/>
                </a:solidFill>
                <a:latin typeface="Wingdings 3" panose="05040102010807070707" pitchFamily="18" charset="2"/>
              </a:rPr>
              <a:t>z</a:t>
            </a:r>
            <a:endParaRPr lang="en-US" sz="1000">
              <a:solidFill>
                <a:schemeClr val="accent6"/>
              </a:solidFill>
              <a:latin typeface="MS Shell Dlg 2" panose="020b0604030504040204" pitchFamily="34" charset="0"/>
            </a:endParaRPr>
          </a:p>
        </p:txBody>
      </p:sp>
      <p:sp>
        <p:nvSpPr>
          <p:cNvPr id="2" name="Title 1"/>
          <p:cNvSpPr>
            <a:spLocks noGrp="1"/>
          </p:cNvSpPr>
          <p:nvPr>
            <p:ph type="title"/>
          </p:nvPr>
        </p:nvSpPr>
        <p:spPr>
          <a:xfrm>
            <a:off x="1971241" y="1282452"/>
            <a:ext cx="3970986" cy="1900473"/>
          </a:xfrm>
        </p:spPr>
        <p:txBody>
          <a:bodyPr anchor="b">
            <a:normAutofit/>
          </a:bodyPr>
          <a:lstStyle>
            <a:lvl1pPr algn="l">
              <a:defRPr sz="3200"/>
            </a:lvl1pPr>
          </a:lstStyle>
          <a:p>
            <a:r>
              <a:rPr lang="en-US"/>
              <a:t>Click to edit Master title style</a:t>
            </a:r>
            <a:endParaRPr lang="en-US"/>
          </a:p>
        </p:txBody>
      </p:sp>
      <p:sp>
        <p:nvSpPr>
          <p:cNvPr id="4" name="Text Placeholder 3"/>
          <p:cNvSpPr>
            <a:spLocks noGrp="1"/>
          </p:cNvSpPr>
          <p:nvPr>
            <p:ph type="body" sz="half" idx="2"/>
          </p:nvPr>
        </p:nvSpPr>
        <p:spPr>
          <a:xfrm>
            <a:off x="1970322" y="3182928"/>
            <a:ext cx="3971874" cy="2386394"/>
          </a:xfrm>
        </p:spPr>
        <p:txBody>
          <a:bodyPr>
            <a:normAutofit/>
          </a:bodyPr>
          <a:lstStyle>
            <a:lvl1pPr marL="0" indent="0" algn="l">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16C4C9A-3960-41CF-A4E9-2A8FB932454B}" type="datetimeFigureOut">
              <a:rPr lang="en-US"/>
              <a:t>2/21/2022</a:t>
            </a:fld>
            <a:endParaRPr lang="en-US"/>
          </a:p>
        </p:txBody>
      </p:sp>
      <p:sp>
        <p:nvSpPr>
          <p:cNvPr id="6" name="Footer Placeholder 5"/>
          <p:cNvSpPr>
            <a:spLocks noGrp="1"/>
          </p:cNvSpPr>
          <p:nvPr>
            <p:ph type="ftr" sz="quarter" idx="11"/>
          </p:nvPr>
        </p:nvSpPr>
        <p:spPr/>
        <p:txBody>
          <a:bodyPr/>
          <a:lstStyle/>
          <a:p>
            <a:r>
              <a:rPr lang="en-US"/>
              <a:t>
              </a:t>
            </a:r>
          </a:p>
        </p:txBody>
      </p:sp>
      <p:sp>
        <p:nvSpPr>
          <p:cNvPr id="7" name="Slide Number Placeholder 6"/>
          <p:cNvSpPr>
            <a:spLocks noGrp="1"/>
          </p:cNvSpPr>
          <p:nvPr>
            <p:ph type="sldNum" sz="quarter" idx="12"/>
          </p:nvPr>
        </p:nvSpPr>
        <p:spPr/>
        <p:txBody>
          <a:bodyPr/>
          <a:lstStyle/>
          <a:p>
            <a:fld id="{6D22F896-40B5-4ADD-8801-0D06FADFA095}" type="slidenum">
              <a:rPr lang="en-US"/>
              <a:t>‹#›</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14" name="Rectangle 13"/>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p:txBody>
      </p:sp>
      <p:sp>
        <p:nvSpPr>
          <p:cNvPr id="15" name="Rectangle 14"/>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p:txBody>
      </p:sp>
      <p:sp>
        <p:nvSpPr>
          <p:cNvPr id="9" name="TextBox 8"/>
          <p:cNvSpPr txBox="1"/>
          <p:nvPr/>
        </p:nvSpPr>
        <p:spPr>
          <a:xfrm>
            <a:off x="2194236" y="641225"/>
            <a:ext cx="415636" cy="369332"/>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1800">
                <a:solidFill>
                  <a:schemeClr val="accent6"/>
                </a:solidFill>
                <a:latin typeface="Wingdings 3" panose="05040102010807070707" pitchFamily="18" charset="2"/>
              </a:rPr>
              <a:t>z</a:t>
            </a:r>
            <a:endParaRPr lang="en-US" sz="1000">
              <a:solidFill>
                <a:schemeClr val="accent6"/>
              </a:solidFill>
              <a:latin typeface="MS Shell Dlg 2" panose="020b0604030504040204" pitchFamily="34" charset="0"/>
            </a:endParaRPr>
          </a:p>
        </p:txBody>
      </p:sp>
      <p:sp>
        <p:nvSpPr>
          <p:cNvPr id="2" name="Title 1"/>
          <p:cNvSpPr>
            <a:spLocks noGrp="1"/>
          </p:cNvSpPr>
          <p:nvPr>
            <p:ph type="title"/>
          </p:nvPr>
        </p:nvSpPr>
        <p:spPr>
          <a:xfrm>
            <a:off x="2611808" y="808056"/>
            <a:ext cx="7954091" cy="1077229"/>
          </a:xfrm>
        </p:spPr>
        <p:txBody>
          <a:bodyPr/>
          <a:lstStyle/>
          <a:p>
            <a:r>
              <a:rPr lang="en-US"/>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a:p>
        </p:txBody>
      </p:sp>
      <p:sp>
        <p:nvSpPr>
          <p:cNvPr id="4" name="Date Placeholder 3"/>
          <p:cNvSpPr>
            <a:spLocks noGrp="1"/>
          </p:cNvSpPr>
          <p:nvPr>
            <p:ph type="dt" sz="half" idx="10"/>
          </p:nvPr>
        </p:nvSpPr>
        <p:spPr/>
        <p:txBody>
          <a:bodyPr/>
          <a:lstStyle/>
          <a:p>
            <a:fld id="{D857E33E-8B18-4087-B112-809917729534}" type="datetimeFigureOut">
              <a:rPr lang="en-US"/>
              <a:t>2/21/2022</a:t>
            </a:fld>
            <a:endParaRPr lang="en-US"/>
          </a:p>
        </p:txBody>
      </p:sp>
      <p:sp>
        <p:nvSpPr>
          <p:cNvPr id="5" name="Footer Placeholder 4"/>
          <p:cNvSpPr>
            <a:spLocks noGrp="1"/>
          </p:cNvSpPr>
          <p:nvPr>
            <p:ph type="ftr" sz="quarter" idx="11"/>
          </p:nvPr>
        </p:nvSpPr>
        <p:spPr/>
        <p:txBody>
          <a:bodyPr/>
          <a:lstStyle/>
          <a:p>
            <a:r>
              <a:rPr lang="en-US"/>
              <a:t>
              </a:t>
            </a:r>
          </a:p>
        </p:txBody>
      </p:sp>
      <p:sp>
        <p:nvSpPr>
          <p:cNvPr id="6" name="Slide Number Placeholder 5"/>
          <p:cNvSpPr>
            <a:spLocks noGrp="1"/>
          </p:cNvSpPr>
          <p:nvPr>
            <p:ph type="sldNum" sz="quarter" idx="12"/>
          </p:nvPr>
        </p:nvSpPr>
        <p:spPr/>
        <p:txBody>
          <a:bodyPr/>
          <a:lstStyle/>
          <a:p>
            <a:fld id="{6D22F896-40B5-4ADD-8801-0D06FADFA095}" type="slidenum">
              <a:rPr lang="en-US"/>
              <a:t>‹#›</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15" name="Rectangle 14"/>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p:txBody>
      </p:sp>
      <p:sp>
        <p:nvSpPr>
          <p:cNvPr id="16" name="Rectangle 15"/>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p:txBody>
      </p:sp>
      <p:sp>
        <p:nvSpPr>
          <p:cNvPr id="9" name="TextBox 8"/>
          <p:cNvSpPr txBox="1"/>
          <p:nvPr/>
        </p:nvSpPr>
        <p:spPr>
          <a:xfrm rot="5400000">
            <a:off x="10337141" y="416061"/>
            <a:ext cx="415636" cy="369332"/>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1800">
                <a:solidFill>
                  <a:schemeClr val="accent6"/>
                </a:solidFill>
                <a:latin typeface="Wingdings 3" panose="05040102010807070707" pitchFamily="18" charset="2"/>
              </a:rPr>
              <a:t>z</a:t>
            </a:r>
            <a:endParaRPr lang="en-US" sz="1000">
              <a:solidFill>
                <a:schemeClr val="accent6"/>
              </a:solidFill>
              <a:latin typeface="MS Shell Dlg 2" panose="020b0604030504040204" pitchFamily="34" charset="0"/>
            </a:endParaRPr>
          </a:p>
        </p:txBody>
      </p:sp>
      <p:sp>
        <p:nvSpPr>
          <p:cNvPr id="2" name="Vertical Title 1"/>
          <p:cNvSpPr>
            <a:spLocks noGrp="1"/>
          </p:cNvSpPr>
          <p:nvPr>
            <p:ph type="title" orient="vert"/>
          </p:nvPr>
        </p:nvSpPr>
        <p:spPr>
          <a:xfrm>
            <a:off x="9239380" y="805818"/>
            <a:ext cx="1326519" cy="5244126"/>
          </a:xfrm>
        </p:spPr>
        <p:txBody>
          <a:bodyPr vert="eaVert"/>
          <a:lstStyle>
            <a:lvl1pPr algn="l">
              <a:defRPr/>
            </a:lvl1pPr>
          </a:lstStyle>
          <a:p>
            <a:r>
              <a:rPr lang="en-US"/>
              <a:t>Click to edit Master title style</a:t>
            </a:r>
            <a:endParaRPr lang="en-US"/>
          </a:p>
        </p:txBody>
      </p:sp>
      <p:sp>
        <p:nvSpPr>
          <p:cNvPr id="3" name="Vertical Text Placeholder 2"/>
          <p:cNvSpPr>
            <a:spLocks noGrp="1"/>
          </p:cNvSpPr>
          <p:nvPr>
            <p:ph type="body" orient="vert" idx="1"/>
          </p:nvPr>
        </p:nvSpPr>
        <p:spPr>
          <a:xfrm>
            <a:off x="2608751" y="970410"/>
            <a:ext cx="6466903" cy="507953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a:p>
        </p:txBody>
      </p:sp>
      <p:sp>
        <p:nvSpPr>
          <p:cNvPr id="4" name="Date Placeholder 3"/>
          <p:cNvSpPr>
            <a:spLocks noGrp="1"/>
          </p:cNvSpPr>
          <p:nvPr>
            <p:ph type="dt" sz="half" idx="10"/>
          </p:nvPr>
        </p:nvSpPr>
        <p:spPr/>
        <p:txBody>
          <a:bodyPr/>
          <a:lstStyle/>
          <a:p>
            <a:fld id="{D3FFE419-2371-464F-8239-3959401C3561}" type="datetimeFigureOut">
              <a:rPr lang="en-US"/>
              <a:t>2/21/2022</a:t>
            </a:fld>
            <a:endParaRPr lang="en-US"/>
          </a:p>
        </p:txBody>
      </p:sp>
      <p:sp>
        <p:nvSpPr>
          <p:cNvPr id="5" name="Footer Placeholder 4"/>
          <p:cNvSpPr>
            <a:spLocks noGrp="1"/>
          </p:cNvSpPr>
          <p:nvPr>
            <p:ph type="ftr" sz="quarter" idx="11"/>
          </p:nvPr>
        </p:nvSpPr>
        <p:spPr/>
        <p:txBody>
          <a:bodyPr/>
          <a:lstStyle/>
          <a:p>
            <a:r>
              <a:rPr lang="en-US"/>
              <a:t>
              </a:t>
            </a:r>
          </a:p>
        </p:txBody>
      </p:sp>
      <p:sp>
        <p:nvSpPr>
          <p:cNvPr id="6" name="Slide Number Placeholder 5"/>
          <p:cNvSpPr>
            <a:spLocks noGrp="1"/>
          </p:cNvSpPr>
          <p:nvPr>
            <p:ph type="sldNum" sz="quarter" idx="12"/>
          </p:nvPr>
        </p:nvSpPr>
        <p:spPr/>
        <p:txBody>
          <a:bodyPr/>
          <a:lstStyle/>
          <a:p>
            <a:fld id="{6D22F896-40B5-4ADD-8801-0D06FADFA095}" type="slidenum">
              <a:rPr lang="en-US"/>
              <a:t>‹#›</a:t>
            </a:fld>
            <a:endParaRPr lang="en-US"/>
          </a:p>
        </p:txBody>
      </p:sp>
    </p:spTree>
  </p:cSld>
  <p:clrMapOvr>
    <a:masterClrMapping/>
  </p:clrMapOvr>
  <p:transition/>
  <p:timing/>
</p:sldLayout>
</file>

<file path=ppt/slideLayouts/slideLayout2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7" name="Rectangle 6"/>
          <p:cNvSpPr/>
          <p:nvPr/>
        </p:nvSpPr>
        <p:spPr>
          <a:xfrm>
            <a:off x="1007533" y="0"/>
            <a:ext cx="7934348"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p:txBody>
      </p:sp>
      <p:sp>
        <p:nvSpPr>
          <p:cNvPr id="8" name="Rectangle 7"/>
          <p:cNvSpPr/>
          <p:nvPr/>
        </p:nvSpPr>
        <p:spPr>
          <a:xfrm>
            <a:off x="8941881"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p:txBody>
      </p:sp>
      <p:sp>
        <p:nvSpPr>
          <p:cNvPr id="2" name="Title 1"/>
          <p:cNvSpPr>
            <a:spLocks noGrp="1"/>
          </p:cNvSpPr>
          <p:nvPr>
            <p:ph type="ctrTitle"/>
          </p:nvPr>
        </p:nvSpPr>
        <p:spPr>
          <a:xfrm>
            <a:off x="2611808" y="3428998"/>
            <a:ext cx="5518066" cy="2268559"/>
          </a:xfrm>
        </p:spPr>
        <p:txBody>
          <a:bodyPr anchor="t">
            <a:normAutofit/>
          </a:bodyPr>
          <a:lstStyle>
            <a:lvl1pPr algn="r">
              <a:defRPr sz="6000"/>
            </a:lvl1pPr>
          </a:lstStyle>
          <a:p>
            <a:r>
              <a:rPr lang="en-US"/>
              <a:t>Click to edit Master title style</a:t>
            </a:r>
            <a:endParaRPr lang="en-US"/>
          </a:p>
        </p:txBody>
      </p:sp>
      <p:sp>
        <p:nvSpPr>
          <p:cNvPr id="3" name="Subtitle 2"/>
          <p:cNvSpPr>
            <a:spLocks noGrp="1"/>
          </p:cNvSpPr>
          <p:nvPr>
            <p:ph type="subTitle" idx="1"/>
          </p:nvPr>
        </p:nvSpPr>
        <p:spPr>
          <a:xfrm>
            <a:off x="2772274" y="2268786"/>
            <a:ext cx="5357600" cy="1160213"/>
          </a:xfrm>
        </p:spPr>
        <p:txBody>
          <a:bodyPr tIns="0" anchor="b">
            <a:normAutofit/>
          </a:bodyPr>
          <a:lstStyle>
            <a:lvl1pPr marL="0" indent="0" algn="r">
              <a:buNone/>
              <a:defRPr sz="1800" b="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a:p>
        </p:txBody>
      </p:sp>
      <p:sp>
        <p:nvSpPr>
          <p:cNvPr id="4" name="Date Placeholder 3"/>
          <p:cNvSpPr>
            <a:spLocks noGrp="1"/>
          </p:cNvSpPr>
          <p:nvPr>
            <p:ph type="dt" sz="half" idx="10"/>
          </p:nvPr>
        </p:nvSpPr>
        <p:spPr/>
        <p:txBody>
          <a:bodyPr/>
          <a:lstStyle/>
          <a:p>
            <a:fld id="{9AB3A824-1A51-4B26-AD58-A6D8E14F6C04}" type="datetimeFigureOut">
              <a:rPr lang="en-US"/>
              <a:t>2/18/2022</a:t>
            </a:fld>
            <a:endParaRPr lang="en-US"/>
          </a:p>
        </p:txBody>
      </p:sp>
      <p:sp>
        <p:nvSpPr>
          <p:cNvPr id="5" name="Footer Placeholder 4"/>
          <p:cNvSpPr>
            <a:spLocks noGrp="1"/>
          </p:cNvSpPr>
          <p:nvPr>
            <p:ph type="ftr" sz="quarter" idx="11"/>
          </p:nvPr>
        </p:nvSpPr>
        <p:spPr/>
        <p:txBody>
          <a:bodyPr/>
          <a:lstStyle/>
          <a:p>
            <a:r>
              <a:rPr lang="en-US"/>
              <a:t>
              </a:t>
            </a:r>
          </a:p>
        </p:txBody>
      </p:sp>
      <p:sp>
        <p:nvSpPr>
          <p:cNvPr id="6" name="Slide Number Placeholder 5"/>
          <p:cNvSpPr>
            <a:spLocks noGrp="1"/>
          </p:cNvSpPr>
          <p:nvPr>
            <p:ph type="sldNum" sz="quarter" idx="12"/>
          </p:nvPr>
        </p:nvSpPr>
        <p:spPr/>
        <p:txBody>
          <a:bodyPr rIns="45720"/>
          <a:lstStyle/>
          <a:p>
            <a:fld id="{6D22F896-40B5-4ADD-8801-0D06FADFA095}" type="slidenum">
              <a:rPr lang="en-US"/>
              <a:t>‹#›</a:t>
            </a:fld>
            <a:endParaRPr lang="en-US"/>
          </a:p>
        </p:txBody>
      </p:sp>
      <p:sp>
        <p:nvSpPr>
          <p:cNvPr id="13" name="TextBox 12"/>
          <p:cNvSpPr txBox="1"/>
          <p:nvPr/>
        </p:nvSpPr>
        <p:spPr>
          <a:xfrm>
            <a:off x="2191282" y="3262852"/>
            <a:ext cx="415636" cy="461665"/>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2400">
                <a:solidFill>
                  <a:schemeClr val="accent6"/>
                </a:solidFill>
                <a:latin typeface="Wingdings 3" panose="05040102010807070707" pitchFamily="18" charset="2"/>
              </a:rPr>
              <a:t>z</a:t>
            </a:r>
            <a:endParaRPr lang="en-US" sz="2400">
              <a:solidFill>
                <a:schemeClr val="accent6"/>
              </a:solidFill>
              <a:latin typeface="MS Shell Dlg 2" panose="020b0604030504040204" pitchFamily="34" charset="0"/>
            </a:endParaRPr>
          </a:p>
        </p:txBody>
      </p:sp>
    </p:spTree>
  </p:cSld>
  <p:clrMapOvr>
    <a:masterClrMapping/>
  </p:clrMapOvr>
  <p:transition/>
  <p:timing/>
</p:sldLayout>
</file>

<file path=ppt/slideLayouts/slideLayout2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9" name="Rectangle 28"/>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p:txBody>
      </p:sp>
      <p:sp>
        <p:nvSpPr>
          <p:cNvPr id="9" name="Rectangle 8"/>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p:txBody>
      </p:sp>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a:p>
        </p:txBody>
      </p:sp>
      <p:sp>
        <p:nvSpPr>
          <p:cNvPr id="4" name="Date Placeholder 3"/>
          <p:cNvSpPr>
            <a:spLocks noGrp="1"/>
          </p:cNvSpPr>
          <p:nvPr>
            <p:ph type="dt" sz="half" idx="10"/>
          </p:nvPr>
        </p:nvSpPr>
        <p:spPr/>
        <p:txBody>
          <a:bodyPr/>
          <a:lstStyle/>
          <a:p>
            <a:fld id="{97D162C4-EDD9-4389-A98B-B87ECEA2A816}" type="datetimeFigureOut">
              <a:rPr lang="en-US"/>
              <a:t>2/18/2022</a:t>
            </a:fld>
            <a:endParaRPr lang="en-US"/>
          </a:p>
        </p:txBody>
      </p:sp>
      <p:sp>
        <p:nvSpPr>
          <p:cNvPr id="5" name="Footer Placeholder 4"/>
          <p:cNvSpPr>
            <a:spLocks noGrp="1"/>
          </p:cNvSpPr>
          <p:nvPr>
            <p:ph type="ftr" sz="quarter" idx="11"/>
          </p:nvPr>
        </p:nvSpPr>
        <p:spPr/>
        <p:txBody>
          <a:bodyPr/>
          <a:lstStyle/>
          <a:p>
            <a:r>
              <a:rPr lang="en-US"/>
              <a:t>
              </a:t>
            </a:r>
          </a:p>
        </p:txBody>
      </p:sp>
      <p:sp>
        <p:nvSpPr>
          <p:cNvPr id="6" name="Slide Number Placeholder 5"/>
          <p:cNvSpPr>
            <a:spLocks noGrp="1"/>
          </p:cNvSpPr>
          <p:nvPr>
            <p:ph type="sldNum" sz="quarter" idx="12"/>
          </p:nvPr>
        </p:nvSpPr>
        <p:spPr/>
        <p:txBody>
          <a:bodyPr/>
          <a:lstStyle/>
          <a:p>
            <a:fld id="{6D22F896-40B5-4ADD-8801-0D06FADFA095}" type="slidenum">
              <a:rPr lang="en-US"/>
              <a:t>‹#›</a:t>
            </a:fld>
            <a:endParaRPr lang="en-US"/>
          </a:p>
        </p:txBody>
      </p:sp>
      <p:sp>
        <p:nvSpPr>
          <p:cNvPr id="7" name="TextBox 6"/>
          <p:cNvSpPr txBox="1"/>
          <p:nvPr/>
        </p:nvSpPr>
        <p:spPr>
          <a:xfrm>
            <a:off x="2194943" y="641225"/>
            <a:ext cx="415636" cy="369332"/>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1800">
                <a:solidFill>
                  <a:schemeClr val="accent6"/>
                </a:solidFill>
                <a:latin typeface="Wingdings 3" panose="05040102010807070707" pitchFamily="18" charset="2"/>
              </a:rPr>
              <a:t>z</a:t>
            </a:r>
            <a:endParaRPr lang="en-US" sz="1000">
              <a:solidFill>
                <a:schemeClr val="accent6"/>
              </a:solidFill>
              <a:latin typeface="MS Shell Dlg 2" panose="020b0604030504040204" pitchFamily="34" charset="0"/>
            </a:endParaRPr>
          </a:p>
        </p:txBody>
      </p:sp>
    </p:spTree>
  </p:cSld>
  <p:clrMapOvr>
    <a:masterClrMapping/>
  </p:clrMapOvr>
  <p:transition/>
  <p:timing/>
</p:sldLayout>
</file>

<file path=ppt/slideLayouts/slideLayout2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4" name="Rectangle 23"/>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p:txBody>
      </p:sp>
      <p:sp>
        <p:nvSpPr>
          <p:cNvPr id="25" name="Rectangle 24"/>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p:txBody>
      </p:sp>
      <p:sp>
        <p:nvSpPr>
          <p:cNvPr id="11" name="TextBox 10"/>
          <p:cNvSpPr txBox="1"/>
          <p:nvPr/>
        </p:nvSpPr>
        <p:spPr>
          <a:xfrm>
            <a:off x="2191843" y="2962586"/>
            <a:ext cx="415636" cy="369332"/>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1800">
                <a:solidFill>
                  <a:schemeClr val="accent6"/>
                </a:solidFill>
                <a:latin typeface="Wingdings 3" panose="05040102010807070707" pitchFamily="18" charset="2"/>
              </a:rPr>
              <a:t>z</a:t>
            </a:r>
            <a:endParaRPr lang="en-US" sz="1000">
              <a:solidFill>
                <a:schemeClr val="accent6"/>
              </a:solidFill>
              <a:latin typeface="MS Shell Dlg 2" panose="020b0604030504040204" pitchFamily="34" charset="0"/>
            </a:endParaRPr>
          </a:p>
        </p:txBody>
      </p:sp>
      <p:sp>
        <p:nvSpPr>
          <p:cNvPr id="2" name="Title 1"/>
          <p:cNvSpPr>
            <a:spLocks noGrp="1"/>
          </p:cNvSpPr>
          <p:nvPr>
            <p:ph type="title"/>
          </p:nvPr>
        </p:nvSpPr>
        <p:spPr>
          <a:xfrm>
            <a:off x="2609873" y="3147254"/>
            <a:ext cx="7956560" cy="1424746"/>
          </a:xfrm>
        </p:spPr>
        <p:txBody>
          <a:bodyPr anchor="t">
            <a:normAutofit/>
          </a:bodyPr>
          <a:lstStyle>
            <a:lvl1pPr algn="r">
              <a:defRPr sz="3200"/>
            </a:lvl1pPr>
          </a:lstStyle>
          <a:p>
            <a:r>
              <a:rPr lang="en-US"/>
              <a:t>Click to edit Master title style</a:t>
            </a:r>
            <a:endParaRPr lang="en-US"/>
          </a:p>
        </p:txBody>
      </p:sp>
      <p:sp>
        <p:nvSpPr>
          <p:cNvPr id="3" name="Text Placeholder 2"/>
          <p:cNvSpPr>
            <a:spLocks noGrp="1"/>
          </p:cNvSpPr>
          <p:nvPr>
            <p:ph type="body" idx="1"/>
          </p:nvPr>
        </p:nvSpPr>
        <p:spPr>
          <a:xfrm>
            <a:off x="2773968" y="2268786"/>
            <a:ext cx="7791931" cy="878468"/>
          </a:xfrm>
        </p:spPr>
        <p:txBody>
          <a:bodyPr tIns="0" anchor="b">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E5059C3-6A89-4494-99FF-5A4D6FFD50EB}" type="datetimeFigureOut">
              <a:rPr lang="en-US"/>
              <a:t>2/18/2022</a:t>
            </a:fld>
            <a:endParaRPr lang="en-US"/>
          </a:p>
        </p:txBody>
      </p:sp>
      <p:sp>
        <p:nvSpPr>
          <p:cNvPr id="5" name="Footer Placeholder 4"/>
          <p:cNvSpPr>
            <a:spLocks noGrp="1"/>
          </p:cNvSpPr>
          <p:nvPr>
            <p:ph type="ftr" sz="quarter" idx="11"/>
          </p:nvPr>
        </p:nvSpPr>
        <p:spPr/>
        <p:txBody>
          <a:bodyPr/>
          <a:lstStyle/>
          <a:p>
            <a:r>
              <a:rPr lang="en-US"/>
              <a:t>
              </a:t>
            </a:r>
          </a:p>
        </p:txBody>
      </p:sp>
      <p:sp>
        <p:nvSpPr>
          <p:cNvPr id="6" name="Slide Number Placeholder 5"/>
          <p:cNvSpPr>
            <a:spLocks noGrp="1"/>
          </p:cNvSpPr>
          <p:nvPr>
            <p:ph type="sldNum" sz="quarter" idx="12"/>
          </p:nvPr>
        </p:nvSpPr>
        <p:spPr/>
        <p:txBody>
          <a:bodyPr/>
          <a:lstStyle/>
          <a:p>
            <a:fld id="{6D22F896-40B5-4ADD-8801-0D06FADFA095}" type="slidenum">
              <a:rPr lang="en-US"/>
              <a:t>‹#›</a:t>
            </a:fld>
            <a:endParaRPr lang="en-US"/>
          </a:p>
        </p:txBody>
      </p:sp>
    </p:spTree>
  </p:cSld>
  <p:clrMapOvr>
    <a:masterClrMapping/>
  </p:clrMapOvr>
  <p:transition/>
  <p:timing/>
</p:sldLayout>
</file>

<file path=ppt/slideLayouts/slideLayout2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6" name="Rectangle 25"/>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p:txBody>
      </p:sp>
      <p:sp>
        <p:nvSpPr>
          <p:cNvPr id="27" name="Rectangle 26"/>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p:txBody>
      </p:sp>
      <p:sp>
        <p:nvSpPr>
          <p:cNvPr id="2" name="Title 1"/>
          <p:cNvSpPr>
            <a:spLocks noGrp="1"/>
          </p:cNvSpPr>
          <p:nvPr>
            <p:ph type="title"/>
          </p:nvPr>
        </p:nvSpPr>
        <p:spPr>
          <a:xfrm>
            <a:off x="2609873" y="805817"/>
            <a:ext cx="7950984" cy="1081705"/>
          </a:xfrm>
        </p:spPr>
        <p:txBody>
          <a:bodyPr/>
          <a:lstStyle/>
          <a:p>
            <a:r>
              <a:rPr lang="en-US"/>
              <a:t>Click to edit Master title style</a:t>
            </a:r>
            <a:endParaRPr lang="en-US"/>
          </a:p>
        </p:txBody>
      </p:sp>
      <p:sp>
        <p:nvSpPr>
          <p:cNvPr id="3" name="Content Placeholder 2"/>
          <p:cNvSpPr>
            <a:spLocks noGrp="1"/>
          </p:cNvSpPr>
          <p:nvPr>
            <p:ph sz="half" idx="1"/>
          </p:nvPr>
        </p:nvSpPr>
        <p:spPr>
          <a:xfrm>
            <a:off x="2605374" y="2052116"/>
            <a:ext cx="3891960" cy="39978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a:p>
        </p:txBody>
      </p:sp>
      <p:sp>
        <p:nvSpPr>
          <p:cNvPr id="4" name="Content Placeholder 3"/>
          <p:cNvSpPr>
            <a:spLocks noGrp="1"/>
          </p:cNvSpPr>
          <p:nvPr>
            <p:ph sz="half" idx="2"/>
          </p:nvPr>
        </p:nvSpPr>
        <p:spPr>
          <a:xfrm>
            <a:off x="6666636" y="2052114"/>
            <a:ext cx="3894222" cy="399782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a:p>
        </p:txBody>
      </p:sp>
      <p:sp>
        <p:nvSpPr>
          <p:cNvPr id="5" name="Date Placeholder 4"/>
          <p:cNvSpPr>
            <a:spLocks noGrp="1"/>
          </p:cNvSpPr>
          <p:nvPr>
            <p:ph type="dt" sz="half" idx="10"/>
          </p:nvPr>
        </p:nvSpPr>
        <p:spPr/>
        <p:txBody>
          <a:bodyPr/>
          <a:lstStyle/>
          <a:p>
            <a:fld id="{CA954B2F-12DE-47F5-8894-472B206D2E1E}" type="datetimeFigureOut">
              <a:rPr lang="en-US"/>
              <a:t>2/18/2022</a:t>
            </a:fld>
            <a:endParaRPr lang="en-US"/>
          </a:p>
        </p:txBody>
      </p:sp>
      <p:sp>
        <p:nvSpPr>
          <p:cNvPr id="6" name="Footer Placeholder 5"/>
          <p:cNvSpPr>
            <a:spLocks noGrp="1"/>
          </p:cNvSpPr>
          <p:nvPr>
            <p:ph type="ftr" sz="quarter" idx="11"/>
          </p:nvPr>
        </p:nvSpPr>
        <p:spPr/>
        <p:txBody>
          <a:bodyPr/>
          <a:lstStyle/>
          <a:p>
            <a:r>
              <a:rPr lang="en-US"/>
              <a:t>
              </a:t>
            </a:r>
          </a:p>
        </p:txBody>
      </p:sp>
      <p:sp>
        <p:nvSpPr>
          <p:cNvPr id="7" name="Slide Number Placeholder 6"/>
          <p:cNvSpPr>
            <a:spLocks noGrp="1"/>
          </p:cNvSpPr>
          <p:nvPr>
            <p:ph type="sldNum" sz="quarter" idx="12"/>
          </p:nvPr>
        </p:nvSpPr>
        <p:spPr/>
        <p:txBody>
          <a:bodyPr/>
          <a:lstStyle/>
          <a:p>
            <a:fld id="{6D22F896-40B5-4ADD-8801-0D06FADFA095}" type="slidenum">
              <a:rPr lang="en-US"/>
              <a:t>‹#›</a:t>
            </a:fld>
            <a:endParaRPr lang="en-US"/>
          </a:p>
        </p:txBody>
      </p:sp>
      <p:sp>
        <p:nvSpPr>
          <p:cNvPr id="10" name="TextBox 9"/>
          <p:cNvSpPr txBox="1"/>
          <p:nvPr/>
        </p:nvSpPr>
        <p:spPr>
          <a:xfrm>
            <a:off x="2196172" y="641223"/>
            <a:ext cx="415636" cy="369332"/>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1800">
                <a:solidFill>
                  <a:schemeClr val="accent6"/>
                </a:solidFill>
                <a:latin typeface="Wingdings 3" panose="05040102010807070707" pitchFamily="18" charset="2"/>
              </a:rPr>
              <a:t>z</a:t>
            </a:r>
            <a:endParaRPr lang="en-US" sz="1000">
              <a:solidFill>
                <a:schemeClr val="accent6"/>
              </a:solidFill>
              <a:latin typeface="MS Shell Dlg 2" panose="020b0604030504040204" pitchFamily="34" charset="0"/>
            </a:endParaRPr>
          </a:p>
        </p:txBody>
      </p:sp>
    </p:spTree>
  </p:cSld>
  <p:clrMapOvr>
    <a:masterClrMapping/>
  </p:clrMapOvr>
  <p:transition/>
  <p:timing/>
</p:sldLayout>
</file>

<file path=ppt/slideLayouts/slideLayout2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0" name="Rectangle 19"/>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p:txBody>
      </p:sp>
      <p:sp>
        <p:nvSpPr>
          <p:cNvPr id="21" name="Rectangle 20"/>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p:txBody>
      </p:sp>
      <p:sp>
        <p:nvSpPr>
          <p:cNvPr id="12" name="TextBox 11"/>
          <p:cNvSpPr txBox="1"/>
          <p:nvPr/>
        </p:nvSpPr>
        <p:spPr>
          <a:xfrm>
            <a:off x="2193650" y="636424"/>
            <a:ext cx="415636" cy="369332"/>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1800">
                <a:solidFill>
                  <a:schemeClr val="accent6"/>
                </a:solidFill>
                <a:latin typeface="Wingdings 3" panose="05040102010807070707" pitchFamily="18" charset="2"/>
              </a:rPr>
              <a:t>z</a:t>
            </a:r>
            <a:endParaRPr lang="en-US" sz="1000">
              <a:solidFill>
                <a:schemeClr val="accent6"/>
              </a:solidFill>
              <a:latin typeface="MS Shell Dlg 2" panose="020b0604030504040204" pitchFamily="34" charset="0"/>
            </a:endParaRPr>
          </a:p>
        </p:txBody>
      </p:sp>
      <p:sp>
        <p:nvSpPr>
          <p:cNvPr id="2" name="Title 1"/>
          <p:cNvSpPr>
            <a:spLocks noGrp="1"/>
          </p:cNvSpPr>
          <p:nvPr>
            <p:ph type="title"/>
          </p:nvPr>
        </p:nvSpPr>
        <p:spPr>
          <a:xfrm>
            <a:off x="2609873" y="805818"/>
            <a:ext cx="7956560" cy="1078348"/>
          </a:xfrm>
        </p:spPr>
        <p:txBody>
          <a:bodyPr/>
          <a:lstStyle/>
          <a:p>
            <a:r>
              <a:rPr lang="en-US"/>
              <a:t>Click to edit Master title style</a:t>
            </a:r>
            <a:endParaRPr lang="en-US"/>
          </a:p>
        </p:txBody>
      </p:sp>
      <p:sp>
        <p:nvSpPr>
          <p:cNvPr id="3" name="Text Placeholder 2"/>
          <p:cNvSpPr>
            <a:spLocks noGrp="1"/>
          </p:cNvSpPr>
          <p:nvPr>
            <p:ph type="body" idx="1"/>
          </p:nvPr>
        </p:nvSpPr>
        <p:spPr>
          <a:xfrm>
            <a:off x="2609285" y="2052115"/>
            <a:ext cx="3896467" cy="713818"/>
          </a:xfrm>
        </p:spPr>
        <p:txBody>
          <a:bodyPr anchor="b">
            <a:noAutofit/>
          </a:bodyPr>
          <a:lstStyle>
            <a:lvl1pPr marL="0" indent="0" algn="l">
              <a:lnSpc>
                <a:spcPct val="100000"/>
              </a:lnSpc>
              <a:buNone/>
              <a:defRPr sz="2200" b="0" cap="none" baseline="0">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609285" y="2851331"/>
            <a:ext cx="3893623" cy="30714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a:p>
        </p:txBody>
      </p:sp>
      <p:sp>
        <p:nvSpPr>
          <p:cNvPr id="5" name="Text Placeholder 4"/>
          <p:cNvSpPr>
            <a:spLocks noGrp="1"/>
          </p:cNvSpPr>
          <p:nvPr>
            <p:ph type="body" sz="quarter" idx="3"/>
          </p:nvPr>
        </p:nvSpPr>
        <p:spPr>
          <a:xfrm>
            <a:off x="6666634" y="2052115"/>
            <a:ext cx="3899798" cy="713818"/>
          </a:xfrm>
        </p:spPr>
        <p:txBody>
          <a:bodyPr anchor="b">
            <a:noAutofit/>
          </a:bodyPr>
          <a:lstStyle>
            <a:lvl1pPr marL="0" indent="0" algn="l">
              <a:lnSpc>
                <a:spcPct val="100000"/>
              </a:lnSpc>
              <a:buNone/>
              <a:defRPr sz="2200" b="0" cap="none" baseline="0">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66635" y="2851331"/>
            <a:ext cx="3899798" cy="30714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a:p>
        </p:txBody>
      </p:sp>
      <p:sp>
        <p:nvSpPr>
          <p:cNvPr id="7" name="Date Placeholder 6"/>
          <p:cNvSpPr>
            <a:spLocks noGrp="1"/>
          </p:cNvSpPr>
          <p:nvPr>
            <p:ph type="dt" sz="half" idx="10"/>
          </p:nvPr>
        </p:nvSpPr>
        <p:spPr/>
        <p:txBody>
          <a:bodyPr/>
          <a:lstStyle/>
          <a:p>
            <a:fld id="{3F30E46F-7819-4ACF-B48B-48222C2ACC88}" type="datetimeFigureOut">
              <a:rPr lang="en-US"/>
              <a:t>2/18/2022</a:t>
            </a:fld>
            <a:endParaRPr lang="en-US"/>
          </a:p>
        </p:txBody>
      </p:sp>
      <p:sp>
        <p:nvSpPr>
          <p:cNvPr id="8" name="Footer Placeholder 7"/>
          <p:cNvSpPr>
            <a:spLocks noGrp="1"/>
          </p:cNvSpPr>
          <p:nvPr>
            <p:ph type="ftr" sz="quarter" idx="11"/>
          </p:nvPr>
        </p:nvSpPr>
        <p:spPr/>
        <p:txBody>
          <a:bodyPr/>
          <a:lstStyle/>
          <a:p>
            <a:r>
              <a:rPr lang="en-US"/>
              <a:t>
              </a:t>
            </a:r>
          </a:p>
        </p:txBody>
      </p:sp>
      <p:sp>
        <p:nvSpPr>
          <p:cNvPr id="9" name="Slide Number Placeholder 8"/>
          <p:cNvSpPr>
            <a:spLocks noGrp="1"/>
          </p:cNvSpPr>
          <p:nvPr>
            <p:ph type="sldNum" sz="quarter" idx="12"/>
          </p:nvPr>
        </p:nvSpPr>
        <p:spPr/>
        <p:txBody>
          <a:bodyPr/>
          <a:lstStyle/>
          <a:p>
            <a:fld id="{6D22F896-40B5-4ADD-8801-0D06FADFA095}" type="slidenum">
              <a:rPr lang="en-US"/>
              <a:t>‹#›</a:t>
            </a:fld>
            <a:endParaRPr lang="en-US"/>
          </a:p>
        </p:txBody>
      </p:sp>
    </p:spTree>
  </p:cSld>
  <p:clrMapOvr>
    <a:masterClrMapping/>
  </p:clrMapOvr>
  <p:transition/>
  <p:timing/>
</p:sldLayout>
</file>

<file path=ppt/slideLayouts/slideLayout2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13" name="Rectangle 12"/>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p:txBody>
      </p:sp>
      <p:sp>
        <p:nvSpPr>
          <p:cNvPr id="14" name="Rectangle 13"/>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p:txBody>
      </p:sp>
      <p:sp>
        <p:nvSpPr>
          <p:cNvPr id="2" name="Title 1"/>
          <p:cNvSpPr>
            <a:spLocks noGrp="1"/>
          </p:cNvSpPr>
          <p:nvPr>
            <p:ph type="title"/>
          </p:nvPr>
        </p:nvSpPr>
        <p:spPr/>
        <p:txBody>
          <a:bodyPr/>
          <a:lstStyle/>
          <a:p>
            <a:r>
              <a:rPr lang="en-US"/>
              <a:t>Click to edit Master title style</a:t>
            </a:r>
            <a:endParaRPr lang="en-US"/>
          </a:p>
        </p:txBody>
      </p:sp>
      <p:sp>
        <p:nvSpPr>
          <p:cNvPr id="3" name="Date Placeholder 2"/>
          <p:cNvSpPr>
            <a:spLocks noGrp="1"/>
          </p:cNvSpPr>
          <p:nvPr>
            <p:ph type="dt" sz="half" idx="10"/>
          </p:nvPr>
        </p:nvSpPr>
        <p:spPr/>
        <p:txBody>
          <a:bodyPr/>
          <a:lstStyle/>
          <a:p>
            <a:fld id="{1FAF3416-4057-4DAA-829D-4CA07428D088}" type="datetimeFigureOut">
              <a:rPr lang="en-US"/>
              <a:t>2/18/2022</a:t>
            </a:fld>
            <a:endParaRPr lang="en-US"/>
          </a:p>
        </p:txBody>
      </p:sp>
      <p:sp>
        <p:nvSpPr>
          <p:cNvPr id="4" name="Footer Placeholder 3"/>
          <p:cNvSpPr>
            <a:spLocks noGrp="1"/>
          </p:cNvSpPr>
          <p:nvPr>
            <p:ph type="ftr" sz="quarter" idx="11"/>
          </p:nvPr>
        </p:nvSpPr>
        <p:spPr/>
        <p:txBody>
          <a:bodyPr/>
          <a:lstStyle/>
          <a:p>
            <a:r>
              <a:rPr lang="en-US"/>
              <a:t>
              </a:t>
            </a:r>
          </a:p>
        </p:txBody>
      </p:sp>
      <p:sp>
        <p:nvSpPr>
          <p:cNvPr id="5" name="Slide Number Placeholder 4"/>
          <p:cNvSpPr>
            <a:spLocks noGrp="1"/>
          </p:cNvSpPr>
          <p:nvPr>
            <p:ph type="sldNum" sz="quarter" idx="12"/>
          </p:nvPr>
        </p:nvSpPr>
        <p:spPr/>
        <p:txBody>
          <a:bodyPr/>
          <a:lstStyle/>
          <a:p>
            <a:fld id="{6D22F896-40B5-4ADD-8801-0D06FADFA095}" type="slidenum">
              <a:rPr lang="en-US"/>
              <a:t>‹#›</a:t>
            </a:fld>
            <a:endParaRPr lang="en-US"/>
          </a:p>
        </p:txBody>
      </p:sp>
      <p:sp>
        <p:nvSpPr>
          <p:cNvPr id="8" name="TextBox 7"/>
          <p:cNvSpPr txBox="1"/>
          <p:nvPr/>
        </p:nvSpPr>
        <p:spPr>
          <a:xfrm>
            <a:off x="2196172" y="641226"/>
            <a:ext cx="415636" cy="369332"/>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1800">
                <a:solidFill>
                  <a:schemeClr val="accent6"/>
                </a:solidFill>
                <a:latin typeface="Wingdings 3" panose="05040102010807070707" pitchFamily="18" charset="2"/>
              </a:rPr>
              <a:t>z</a:t>
            </a:r>
            <a:endParaRPr lang="en-US" sz="1000">
              <a:solidFill>
                <a:schemeClr val="accent6"/>
              </a:solidFill>
              <a:latin typeface="MS Shell Dlg 2" panose="020b0604030504040204" pitchFamily="34" charset="0"/>
            </a:endParaRPr>
          </a:p>
        </p:txBody>
      </p:sp>
    </p:spTree>
  </p:cSld>
  <p:clrMapOvr>
    <a:masterClrMapping/>
  </p:clrMapOvr>
  <p:transition/>
  <p:timing/>
</p:sldLayout>
</file>

<file path=ppt/slideLayouts/slideLayout2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12" name="Rectangle 11"/>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p:txBody>
      </p:sp>
      <p:sp>
        <p:nvSpPr>
          <p:cNvPr id="13" name="Rectangle 12"/>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p:txBody>
      </p:sp>
      <p:sp>
        <p:nvSpPr>
          <p:cNvPr id="2" name="Date Placeholder 1"/>
          <p:cNvSpPr>
            <a:spLocks noGrp="1"/>
          </p:cNvSpPr>
          <p:nvPr>
            <p:ph type="dt" sz="half" idx="10"/>
          </p:nvPr>
        </p:nvSpPr>
        <p:spPr/>
        <p:txBody>
          <a:bodyPr/>
          <a:lstStyle/>
          <a:p>
            <a:fld id="{921D9284-D300-4297-87F7-E791DCC15DB1}" type="datetimeFigureOut">
              <a:rPr lang="en-US"/>
              <a:t>2/18/2022</a:t>
            </a:fld>
            <a:endParaRPr lang="en-US"/>
          </a:p>
        </p:txBody>
      </p:sp>
      <p:sp>
        <p:nvSpPr>
          <p:cNvPr id="3" name="Footer Placeholder 2"/>
          <p:cNvSpPr>
            <a:spLocks noGrp="1"/>
          </p:cNvSpPr>
          <p:nvPr>
            <p:ph type="ftr" sz="quarter" idx="11"/>
          </p:nvPr>
        </p:nvSpPr>
        <p:spPr/>
        <p:txBody>
          <a:bodyPr/>
          <a:lstStyle/>
          <a:p>
            <a:r>
              <a:rPr lang="en-US"/>
              <a:t>
              </a:t>
            </a:r>
          </a:p>
        </p:txBody>
      </p:sp>
      <p:sp>
        <p:nvSpPr>
          <p:cNvPr id="4" name="Slide Number Placeholder 3"/>
          <p:cNvSpPr>
            <a:spLocks noGrp="1"/>
          </p:cNvSpPr>
          <p:nvPr>
            <p:ph type="sldNum" sz="quarter" idx="12"/>
          </p:nvPr>
        </p:nvSpPr>
        <p:spPr/>
        <p:txBody>
          <a:bodyPr/>
          <a:lstStyle/>
          <a:p>
            <a:fld id="{6D22F896-40B5-4ADD-8801-0D06FADFA095}" type="slidenum">
              <a:rPr lang="en-US"/>
              <a:t>‹#›</a:t>
            </a:fld>
            <a:endParaRPr lang="en-US"/>
          </a:p>
        </p:txBody>
      </p:sp>
    </p:spTree>
  </p:cSld>
  <p:clrMapOvr>
    <a:masterClrMapping/>
  </p:clrMapOvr>
  <p:transition/>
  <p:timing/>
</p:sldLayout>
</file>

<file path=ppt/slideLayouts/slideLayout3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5" name="Rectangle 24"/>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p:txBody>
      </p:sp>
      <p:sp>
        <p:nvSpPr>
          <p:cNvPr id="26" name="Rectangle 25"/>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p:txBody>
      </p:sp>
      <p:sp>
        <p:nvSpPr>
          <p:cNvPr id="10" name="TextBox 9"/>
          <p:cNvSpPr txBox="1"/>
          <p:nvPr/>
        </p:nvSpPr>
        <p:spPr>
          <a:xfrm>
            <a:off x="1554154" y="1127550"/>
            <a:ext cx="415636" cy="369332"/>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1800">
                <a:solidFill>
                  <a:schemeClr val="accent6"/>
                </a:solidFill>
                <a:latin typeface="Wingdings 3" panose="05040102010807070707" pitchFamily="18" charset="2"/>
              </a:rPr>
              <a:t>z</a:t>
            </a:r>
            <a:endParaRPr lang="en-US" sz="1000">
              <a:solidFill>
                <a:schemeClr val="accent6"/>
              </a:solidFill>
              <a:latin typeface="MS Shell Dlg 2" panose="020b0604030504040204" pitchFamily="34" charset="0"/>
            </a:endParaRPr>
          </a:p>
        </p:txBody>
      </p:sp>
      <p:sp>
        <p:nvSpPr>
          <p:cNvPr id="2" name="Title 1"/>
          <p:cNvSpPr>
            <a:spLocks noGrp="1"/>
          </p:cNvSpPr>
          <p:nvPr>
            <p:ph type="title"/>
          </p:nvPr>
        </p:nvSpPr>
        <p:spPr>
          <a:xfrm>
            <a:off x="1970323" y="1282451"/>
            <a:ext cx="2664361" cy="1903241"/>
          </a:xfrm>
        </p:spPr>
        <p:txBody>
          <a:bodyPr anchor="b">
            <a:normAutofit/>
          </a:bodyPr>
          <a:lstStyle>
            <a:lvl1pPr algn="l">
              <a:defRPr sz="2400"/>
            </a:lvl1pPr>
          </a:lstStyle>
          <a:p>
            <a:r>
              <a:rPr lang="en-US"/>
              <a:t>Click to edit Master title style</a:t>
            </a:r>
            <a:endParaRPr lang="en-US"/>
          </a:p>
        </p:txBody>
      </p:sp>
      <p:sp>
        <p:nvSpPr>
          <p:cNvPr id="3" name="Content Placeholder 2"/>
          <p:cNvSpPr>
            <a:spLocks noGrp="1"/>
          </p:cNvSpPr>
          <p:nvPr>
            <p:ph idx="1"/>
          </p:nvPr>
        </p:nvSpPr>
        <p:spPr>
          <a:xfrm>
            <a:off x="5120154" y="805818"/>
            <a:ext cx="5446278" cy="52441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a:p>
        </p:txBody>
      </p:sp>
      <p:sp>
        <p:nvSpPr>
          <p:cNvPr id="4" name="Text Placeholder 3"/>
          <p:cNvSpPr>
            <a:spLocks noGrp="1"/>
          </p:cNvSpPr>
          <p:nvPr>
            <p:ph type="body" sz="half" idx="2"/>
          </p:nvPr>
        </p:nvSpPr>
        <p:spPr>
          <a:xfrm>
            <a:off x="1970322" y="3186154"/>
            <a:ext cx="2664361" cy="2386397"/>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7D525BB-DA17-4BA0-B3C8-3AC3ABC827E6}" type="datetimeFigureOut">
              <a:rPr lang="en-US"/>
              <a:t>2/18/2022</a:t>
            </a:fld>
            <a:endParaRPr lang="en-US"/>
          </a:p>
        </p:txBody>
      </p:sp>
      <p:sp>
        <p:nvSpPr>
          <p:cNvPr id="6" name="Footer Placeholder 5"/>
          <p:cNvSpPr>
            <a:spLocks noGrp="1"/>
          </p:cNvSpPr>
          <p:nvPr>
            <p:ph type="ftr" sz="quarter" idx="11"/>
          </p:nvPr>
        </p:nvSpPr>
        <p:spPr/>
        <p:txBody>
          <a:bodyPr/>
          <a:lstStyle/>
          <a:p>
            <a:r>
              <a:rPr lang="en-US"/>
              <a:t>
              </a:t>
            </a:r>
          </a:p>
        </p:txBody>
      </p:sp>
      <p:sp>
        <p:nvSpPr>
          <p:cNvPr id="7" name="Slide Number Placeholder 6"/>
          <p:cNvSpPr>
            <a:spLocks noGrp="1"/>
          </p:cNvSpPr>
          <p:nvPr>
            <p:ph type="sldNum" sz="quarter" idx="12"/>
          </p:nvPr>
        </p:nvSpPr>
        <p:spPr/>
        <p:txBody>
          <a:bodyPr/>
          <a:lstStyle/>
          <a:p>
            <a:fld id="{6D22F896-40B5-4ADD-8801-0D06FADFA095}" type="slidenum">
              <a:rPr lang="en-US"/>
              <a:t>‹#›</a:t>
            </a:fld>
            <a:endParaRPr lang="en-US"/>
          </a:p>
        </p:txBody>
      </p:sp>
    </p:spTree>
  </p:cSld>
  <p:clrMapOvr>
    <a:masterClrMapping/>
  </p:clrMapOvr>
  <p:transition/>
  <p:timing/>
</p:sldLayout>
</file>

<file path=ppt/slideLayouts/slideLayout3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19" name="Rectangle 18"/>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p:txBody>
      </p:sp>
      <p:sp>
        <p:nvSpPr>
          <p:cNvPr id="20" name="Rectangle 19"/>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p:txBody>
      </p:sp>
      <p:sp>
        <p:nvSpPr>
          <p:cNvPr id="3" name="Picture Placeholder 2"/>
          <p:cNvSpPr>
            <a:spLocks noGrp="1" noChangeAspect="1"/>
          </p:cNvSpPr>
          <p:nvPr>
            <p:ph type="pic" idx="1"/>
          </p:nvPr>
        </p:nvSpPr>
        <p:spPr>
          <a:xfrm>
            <a:off x="6747062" y="3229"/>
            <a:ext cx="4629734" cy="6858000"/>
          </a:xfrm>
          <a:solidFill>
            <a:schemeClr val="tx1">
              <a:alpha val="10000"/>
            </a:schemeClr>
          </a:solidFill>
          <a:ln w="9525" cap="sq">
            <a:noFill/>
            <a:miter lim="800000"/>
          </a:ln>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a:p>
        </p:txBody>
      </p:sp>
      <p:sp>
        <p:nvSpPr>
          <p:cNvPr id="10" name="TextBox 9"/>
          <p:cNvSpPr txBox="1"/>
          <p:nvPr/>
        </p:nvSpPr>
        <p:spPr>
          <a:xfrm>
            <a:off x="1554686" y="1127550"/>
            <a:ext cx="415636" cy="369332"/>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1800">
                <a:solidFill>
                  <a:schemeClr val="accent6"/>
                </a:solidFill>
                <a:latin typeface="Wingdings 3" panose="05040102010807070707" pitchFamily="18" charset="2"/>
              </a:rPr>
              <a:t>z</a:t>
            </a:r>
            <a:endParaRPr lang="en-US" sz="1000">
              <a:solidFill>
                <a:schemeClr val="accent6"/>
              </a:solidFill>
              <a:latin typeface="MS Shell Dlg 2" panose="020b0604030504040204" pitchFamily="34" charset="0"/>
            </a:endParaRPr>
          </a:p>
        </p:txBody>
      </p:sp>
      <p:sp>
        <p:nvSpPr>
          <p:cNvPr id="2" name="Title 1"/>
          <p:cNvSpPr>
            <a:spLocks noGrp="1"/>
          </p:cNvSpPr>
          <p:nvPr>
            <p:ph type="title"/>
          </p:nvPr>
        </p:nvSpPr>
        <p:spPr>
          <a:xfrm>
            <a:off x="1971241" y="1282452"/>
            <a:ext cx="3970986" cy="1900473"/>
          </a:xfrm>
        </p:spPr>
        <p:txBody>
          <a:bodyPr anchor="b">
            <a:normAutofit/>
          </a:bodyPr>
          <a:lstStyle>
            <a:lvl1pPr algn="l">
              <a:defRPr sz="3200"/>
            </a:lvl1pPr>
          </a:lstStyle>
          <a:p>
            <a:r>
              <a:rPr lang="en-US"/>
              <a:t>Click to edit Master title style</a:t>
            </a:r>
            <a:endParaRPr lang="en-US"/>
          </a:p>
        </p:txBody>
      </p:sp>
      <p:sp>
        <p:nvSpPr>
          <p:cNvPr id="4" name="Text Placeholder 3"/>
          <p:cNvSpPr>
            <a:spLocks noGrp="1"/>
          </p:cNvSpPr>
          <p:nvPr>
            <p:ph type="body" sz="half" idx="2"/>
          </p:nvPr>
        </p:nvSpPr>
        <p:spPr>
          <a:xfrm>
            <a:off x="1970322" y="3182928"/>
            <a:ext cx="3971874" cy="2386394"/>
          </a:xfrm>
        </p:spPr>
        <p:txBody>
          <a:bodyPr>
            <a:normAutofit/>
          </a:bodyPr>
          <a:lstStyle>
            <a:lvl1pPr marL="0" indent="0" algn="l">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16C4C9A-3960-41CF-A4E9-2A8FB932454B}" type="datetimeFigureOut">
              <a:rPr lang="en-US"/>
              <a:t>2/18/2022</a:t>
            </a:fld>
            <a:endParaRPr lang="en-US"/>
          </a:p>
        </p:txBody>
      </p:sp>
      <p:sp>
        <p:nvSpPr>
          <p:cNvPr id="6" name="Footer Placeholder 5"/>
          <p:cNvSpPr>
            <a:spLocks noGrp="1"/>
          </p:cNvSpPr>
          <p:nvPr>
            <p:ph type="ftr" sz="quarter" idx="11"/>
          </p:nvPr>
        </p:nvSpPr>
        <p:spPr/>
        <p:txBody>
          <a:bodyPr/>
          <a:lstStyle/>
          <a:p>
            <a:r>
              <a:rPr lang="en-US"/>
              <a:t>
              </a:t>
            </a:r>
          </a:p>
        </p:txBody>
      </p:sp>
      <p:sp>
        <p:nvSpPr>
          <p:cNvPr id="7" name="Slide Number Placeholder 6"/>
          <p:cNvSpPr>
            <a:spLocks noGrp="1"/>
          </p:cNvSpPr>
          <p:nvPr>
            <p:ph type="sldNum" sz="quarter" idx="12"/>
          </p:nvPr>
        </p:nvSpPr>
        <p:spPr/>
        <p:txBody>
          <a:bodyPr/>
          <a:lstStyle/>
          <a:p>
            <a:fld id="{6D22F896-40B5-4ADD-8801-0D06FADFA095}" type="slidenum">
              <a:rPr lang="en-US"/>
              <a:t>‹#›</a:t>
            </a:fld>
            <a:endParaRPr lang="en-US"/>
          </a:p>
        </p:txBody>
      </p:sp>
    </p:spTree>
  </p:cSld>
  <p:clrMapOvr>
    <a:masterClrMapping/>
  </p:clrMapOvr>
  <p:transition/>
  <p:timing/>
</p:sldLayout>
</file>

<file path=ppt/slideLayouts/slideLayout3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14" name="Rectangle 13"/>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p:txBody>
      </p:sp>
      <p:sp>
        <p:nvSpPr>
          <p:cNvPr id="15" name="Rectangle 14"/>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p:txBody>
      </p:sp>
      <p:sp>
        <p:nvSpPr>
          <p:cNvPr id="9" name="TextBox 8"/>
          <p:cNvSpPr txBox="1"/>
          <p:nvPr/>
        </p:nvSpPr>
        <p:spPr>
          <a:xfrm>
            <a:off x="2194236" y="641225"/>
            <a:ext cx="415636" cy="369332"/>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1800">
                <a:solidFill>
                  <a:schemeClr val="accent6"/>
                </a:solidFill>
                <a:latin typeface="Wingdings 3" panose="05040102010807070707" pitchFamily="18" charset="2"/>
              </a:rPr>
              <a:t>z</a:t>
            </a:r>
            <a:endParaRPr lang="en-US" sz="1000">
              <a:solidFill>
                <a:schemeClr val="accent6"/>
              </a:solidFill>
              <a:latin typeface="MS Shell Dlg 2" panose="020b0604030504040204" pitchFamily="34" charset="0"/>
            </a:endParaRPr>
          </a:p>
        </p:txBody>
      </p:sp>
      <p:sp>
        <p:nvSpPr>
          <p:cNvPr id="2" name="Title 1"/>
          <p:cNvSpPr>
            <a:spLocks noGrp="1"/>
          </p:cNvSpPr>
          <p:nvPr>
            <p:ph type="title"/>
          </p:nvPr>
        </p:nvSpPr>
        <p:spPr>
          <a:xfrm>
            <a:off x="2611808" y="808056"/>
            <a:ext cx="7954091" cy="1077229"/>
          </a:xfrm>
        </p:spPr>
        <p:txBody>
          <a:bodyPr/>
          <a:lstStyle/>
          <a:p>
            <a:r>
              <a:rPr lang="en-US"/>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a:p>
        </p:txBody>
      </p:sp>
      <p:sp>
        <p:nvSpPr>
          <p:cNvPr id="4" name="Date Placeholder 3"/>
          <p:cNvSpPr>
            <a:spLocks noGrp="1"/>
          </p:cNvSpPr>
          <p:nvPr>
            <p:ph type="dt" sz="half" idx="10"/>
          </p:nvPr>
        </p:nvSpPr>
        <p:spPr/>
        <p:txBody>
          <a:bodyPr/>
          <a:lstStyle/>
          <a:p>
            <a:fld id="{D857E33E-8B18-4087-B112-809917729534}" type="datetimeFigureOut">
              <a:rPr lang="en-US"/>
              <a:t>2/18/2022</a:t>
            </a:fld>
            <a:endParaRPr lang="en-US"/>
          </a:p>
        </p:txBody>
      </p:sp>
      <p:sp>
        <p:nvSpPr>
          <p:cNvPr id="5" name="Footer Placeholder 4"/>
          <p:cNvSpPr>
            <a:spLocks noGrp="1"/>
          </p:cNvSpPr>
          <p:nvPr>
            <p:ph type="ftr" sz="quarter" idx="11"/>
          </p:nvPr>
        </p:nvSpPr>
        <p:spPr/>
        <p:txBody>
          <a:bodyPr/>
          <a:lstStyle/>
          <a:p>
            <a:r>
              <a:rPr lang="en-US"/>
              <a:t>
              </a:t>
            </a:r>
          </a:p>
        </p:txBody>
      </p:sp>
      <p:sp>
        <p:nvSpPr>
          <p:cNvPr id="6" name="Slide Number Placeholder 5"/>
          <p:cNvSpPr>
            <a:spLocks noGrp="1"/>
          </p:cNvSpPr>
          <p:nvPr>
            <p:ph type="sldNum" sz="quarter" idx="12"/>
          </p:nvPr>
        </p:nvSpPr>
        <p:spPr/>
        <p:txBody>
          <a:bodyPr/>
          <a:lstStyle/>
          <a:p>
            <a:fld id="{6D22F896-40B5-4ADD-8801-0D06FADFA095}" type="slidenum">
              <a:rPr lang="en-US"/>
              <a:t>‹#›</a:t>
            </a:fld>
            <a:endParaRPr lang="en-US"/>
          </a:p>
        </p:txBody>
      </p:sp>
    </p:spTree>
  </p:cSld>
  <p:clrMapOvr>
    <a:masterClrMapping/>
  </p:clrMapOvr>
  <p:transition/>
  <p:timing/>
</p:sldLayout>
</file>

<file path=ppt/slideLayouts/slideLayout3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15" name="Rectangle 14"/>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p:txBody>
      </p:sp>
      <p:sp>
        <p:nvSpPr>
          <p:cNvPr id="16" name="Rectangle 15"/>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p:txBody>
      </p:sp>
      <p:sp>
        <p:nvSpPr>
          <p:cNvPr id="9" name="TextBox 8"/>
          <p:cNvSpPr txBox="1"/>
          <p:nvPr/>
        </p:nvSpPr>
        <p:spPr>
          <a:xfrm rot="5400000">
            <a:off x="10337141" y="416061"/>
            <a:ext cx="415636" cy="369332"/>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1800">
                <a:solidFill>
                  <a:schemeClr val="accent6"/>
                </a:solidFill>
                <a:latin typeface="Wingdings 3" panose="05040102010807070707" pitchFamily="18" charset="2"/>
              </a:rPr>
              <a:t>z</a:t>
            </a:r>
            <a:endParaRPr lang="en-US" sz="1000">
              <a:solidFill>
                <a:schemeClr val="accent6"/>
              </a:solidFill>
              <a:latin typeface="MS Shell Dlg 2" panose="020b0604030504040204" pitchFamily="34" charset="0"/>
            </a:endParaRPr>
          </a:p>
        </p:txBody>
      </p:sp>
      <p:sp>
        <p:nvSpPr>
          <p:cNvPr id="2" name="Vertical Title 1"/>
          <p:cNvSpPr>
            <a:spLocks noGrp="1"/>
          </p:cNvSpPr>
          <p:nvPr>
            <p:ph type="title" orient="vert"/>
          </p:nvPr>
        </p:nvSpPr>
        <p:spPr>
          <a:xfrm>
            <a:off x="9239380" y="805818"/>
            <a:ext cx="1326519" cy="5244126"/>
          </a:xfrm>
        </p:spPr>
        <p:txBody>
          <a:bodyPr vert="eaVert"/>
          <a:lstStyle>
            <a:lvl1pPr algn="l">
              <a:defRPr/>
            </a:lvl1pPr>
          </a:lstStyle>
          <a:p>
            <a:r>
              <a:rPr lang="en-US"/>
              <a:t>Click to edit Master title style</a:t>
            </a:r>
            <a:endParaRPr lang="en-US"/>
          </a:p>
        </p:txBody>
      </p:sp>
      <p:sp>
        <p:nvSpPr>
          <p:cNvPr id="3" name="Vertical Text Placeholder 2"/>
          <p:cNvSpPr>
            <a:spLocks noGrp="1"/>
          </p:cNvSpPr>
          <p:nvPr>
            <p:ph type="body" orient="vert" idx="1"/>
          </p:nvPr>
        </p:nvSpPr>
        <p:spPr>
          <a:xfrm>
            <a:off x="2608751" y="970410"/>
            <a:ext cx="6466903" cy="507953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a:p>
        </p:txBody>
      </p:sp>
      <p:sp>
        <p:nvSpPr>
          <p:cNvPr id="4" name="Date Placeholder 3"/>
          <p:cNvSpPr>
            <a:spLocks noGrp="1"/>
          </p:cNvSpPr>
          <p:nvPr>
            <p:ph type="dt" sz="half" idx="10"/>
          </p:nvPr>
        </p:nvSpPr>
        <p:spPr/>
        <p:txBody>
          <a:bodyPr/>
          <a:lstStyle/>
          <a:p>
            <a:fld id="{D3FFE419-2371-464F-8239-3959401C3561}" type="datetimeFigureOut">
              <a:rPr lang="en-US"/>
              <a:t>2/18/2022</a:t>
            </a:fld>
            <a:endParaRPr lang="en-US"/>
          </a:p>
        </p:txBody>
      </p:sp>
      <p:sp>
        <p:nvSpPr>
          <p:cNvPr id="5" name="Footer Placeholder 4"/>
          <p:cNvSpPr>
            <a:spLocks noGrp="1"/>
          </p:cNvSpPr>
          <p:nvPr>
            <p:ph type="ftr" sz="quarter" idx="11"/>
          </p:nvPr>
        </p:nvSpPr>
        <p:spPr/>
        <p:txBody>
          <a:bodyPr/>
          <a:lstStyle/>
          <a:p>
            <a:r>
              <a:rPr lang="en-US"/>
              <a:t>
              </a:t>
            </a:r>
          </a:p>
        </p:txBody>
      </p:sp>
      <p:sp>
        <p:nvSpPr>
          <p:cNvPr id="6" name="Slide Number Placeholder 5"/>
          <p:cNvSpPr>
            <a:spLocks noGrp="1"/>
          </p:cNvSpPr>
          <p:nvPr>
            <p:ph type="sldNum" sz="quarter" idx="12"/>
          </p:nvPr>
        </p:nvSpPr>
        <p:spPr/>
        <p:txBody>
          <a:bodyPr/>
          <a:lstStyle/>
          <a:p>
            <a:fld id="{6D22F896-40B5-4ADD-8801-0D06FADFA095}" type="slidenum">
              <a:rPr lang="en-US"/>
              <a:t>‹#›</a:t>
            </a:fld>
            <a:endParaRPr lang="en-US"/>
          </a:p>
        </p:txBody>
      </p:sp>
    </p:spTree>
  </p:cSld>
  <p:clrMapOvr>
    <a:masterClrMapping/>
  </p:clrMapOvr>
  <p:transition/>
  <p:timing/>
</p:sldLayout>
</file>

<file path=ppt/slideLayouts/slideLayout3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7" name="Rectangle 6"/>
          <p:cNvSpPr/>
          <p:nvPr/>
        </p:nvSpPr>
        <p:spPr>
          <a:xfrm>
            <a:off x="1007533" y="0"/>
            <a:ext cx="7934348"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p:txBody>
      </p:sp>
      <p:sp>
        <p:nvSpPr>
          <p:cNvPr id="8" name="Rectangle 7"/>
          <p:cNvSpPr/>
          <p:nvPr/>
        </p:nvSpPr>
        <p:spPr>
          <a:xfrm>
            <a:off x="8941881"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p:txBody>
      </p:sp>
      <p:sp>
        <p:nvSpPr>
          <p:cNvPr id="2" name="Title 1"/>
          <p:cNvSpPr>
            <a:spLocks noGrp="1"/>
          </p:cNvSpPr>
          <p:nvPr>
            <p:ph type="ctrTitle"/>
          </p:nvPr>
        </p:nvSpPr>
        <p:spPr>
          <a:xfrm>
            <a:off x="2611808" y="3428998"/>
            <a:ext cx="5518066" cy="2268559"/>
          </a:xfrm>
        </p:spPr>
        <p:txBody>
          <a:bodyPr anchor="t">
            <a:normAutofit/>
          </a:bodyPr>
          <a:lstStyle>
            <a:lvl1pPr algn="r">
              <a:defRPr sz="6000"/>
            </a:lvl1pPr>
          </a:lstStyle>
          <a:p>
            <a:r>
              <a:rPr lang="en-US"/>
              <a:t>Click to edit Master title style</a:t>
            </a:r>
            <a:endParaRPr lang="en-US"/>
          </a:p>
        </p:txBody>
      </p:sp>
      <p:sp>
        <p:nvSpPr>
          <p:cNvPr id="3" name="Subtitle 2"/>
          <p:cNvSpPr>
            <a:spLocks noGrp="1"/>
          </p:cNvSpPr>
          <p:nvPr>
            <p:ph type="subTitle" idx="1"/>
          </p:nvPr>
        </p:nvSpPr>
        <p:spPr>
          <a:xfrm>
            <a:off x="2772274" y="2268786"/>
            <a:ext cx="5357600" cy="1160213"/>
          </a:xfrm>
        </p:spPr>
        <p:txBody>
          <a:bodyPr tIns="0" anchor="b">
            <a:normAutofit/>
          </a:bodyPr>
          <a:lstStyle>
            <a:lvl1pPr marL="0" indent="0" algn="r">
              <a:buNone/>
              <a:defRPr sz="1800" b="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a:p>
        </p:txBody>
      </p:sp>
      <p:sp>
        <p:nvSpPr>
          <p:cNvPr id="4" name="Date Placeholder 3"/>
          <p:cNvSpPr>
            <a:spLocks noGrp="1"/>
          </p:cNvSpPr>
          <p:nvPr>
            <p:ph type="dt" sz="half" idx="10"/>
          </p:nvPr>
        </p:nvSpPr>
        <p:spPr/>
        <p:txBody>
          <a:bodyPr/>
          <a:lstStyle/>
          <a:p>
            <a:fld id="{9AB3A824-1A51-4B26-AD58-A6D8E14F6C04}" type="datetimeFigureOut">
              <a:rPr lang="en-US"/>
              <a:t>3/10/2022</a:t>
            </a:fld>
            <a:endParaRPr lang="en-US"/>
          </a:p>
        </p:txBody>
      </p:sp>
      <p:sp>
        <p:nvSpPr>
          <p:cNvPr id="5" name="Footer Placeholder 4"/>
          <p:cNvSpPr>
            <a:spLocks noGrp="1"/>
          </p:cNvSpPr>
          <p:nvPr>
            <p:ph type="ftr" sz="quarter" idx="11"/>
          </p:nvPr>
        </p:nvSpPr>
        <p:spPr/>
        <p:txBody>
          <a:bodyPr/>
          <a:lstStyle/>
          <a:p>
            <a:r>
              <a:rPr lang="en-US"/>
              <a:t>
              </a:t>
            </a:r>
          </a:p>
        </p:txBody>
      </p:sp>
      <p:sp>
        <p:nvSpPr>
          <p:cNvPr id="6" name="Slide Number Placeholder 5"/>
          <p:cNvSpPr>
            <a:spLocks noGrp="1"/>
          </p:cNvSpPr>
          <p:nvPr>
            <p:ph type="sldNum" sz="quarter" idx="12"/>
          </p:nvPr>
        </p:nvSpPr>
        <p:spPr/>
        <p:txBody>
          <a:bodyPr rIns="45720"/>
          <a:lstStyle/>
          <a:p>
            <a:fld id="{6D22F896-40B5-4ADD-8801-0D06FADFA095}" type="slidenum">
              <a:rPr lang="en-US"/>
              <a:t>‹#›</a:t>
            </a:fld>
            <a:endParaRPr lang="en-US"/>
          </a:p>
        </p:txBody>
      </p:sp>
      <p:sp>
        <p:nvSpPr>
          <p:cNvPr id="13" name="TextBox 12"/>
          <p:cNvSpPr txBox="1"/>
          <p:nvPr/>
        </p:nvSpPr>
        <p:spPr>
          <a:xfrm>
            <a:off x="2191282" y="3262852"/>
            <a:ext cx="415636" cy="461665"/>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2400">
                <a:solidFill>
                  <a:schemeClr val="accent6"/>
                </a:solidFill>
                <a:latin typeface="Wingdings 3" panose="05040102010807070707" pitchFamily="18" charset="2"/>
              </a:rPr>
              <a:t>z</a:t>
            </a:r>
            <a:endParaRPr lang="en-US" sz="2400">
              <a:solidFill>
                <a:schemeClr val="accent6"/>
              </a:solidFill>
              <a:latin typeface="MS Shell Dlg 2" panose="020b0604030504040204" pitchFamily="34" charset="0"/>
            </a:endParaRPr>
          </a:p>
        </p:txBody>
      </p:sp>
    </p:spTree>
  </p:cSld>
  <p:clrMapOvr>
    <a:masterClrMapping/>
  </p:clrMapOvr>
  <p:transition/>
  <p:timing/>
</p:sldLayout>
</file>

<file path=ppt/slideLayouts/slideLayout3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9" name="Rectangle 28"/>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p:txBody>
      </p:sp>
      <p:sp>
        <p:nvSpPr>
          <p:cNvPr id="9" name="Rectangle 8"/>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p:txBody>
      </p:sp>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a:p>
        </p:txBody>
      </p:sp>
      <p:sp>
        <p:nvSpPr>
          <p:cNvPr id="4" name="Date Placeholder 3"/>
          <p:cNvSpPr>
            <a:spLocks noGrp="1"/>
          </p:cNvSpPr>
          <p:nvPr>
            <p:ph type="dt" sz="half" idx="10"/>
          </p:nvPr>
        </p:nvSpPr>
        <p:spPr/>
        <p:txBody>
          <a:bodyPr/>
          <a:lstStyle/>
          <a:p>
            <a:fld id="{97D162C4-EDD9-4389-A98B-B87ECEA2A816}" type="datetimeFigureOut">
              <a:rPr lang="en-US"/>
              <a:t>3/10/2022</a:t>
            </a:fld>
            <a:endParaRPr lang="en-US"/>
          </a:p>
        </p:txBody>
      </p:sp>
      <p:sp>
        <p:nvSpPr>
          <p:cNvPr id="5" name="Footer Placeholder 4"/>
          <p:cNvSpPr>
            <a:spLocks noGrp="1"/>
          </p:cNvSpPr>
          <p:nvPr>
            <p:ph type="ftr" sz="quarter" idx="11"/>
          </p:nvPr>
        </p:nvSpPr>
        <p:spPr/>
        <p:txBody>
          <a:bodyPr/>
          <a:lstStyle/>
          <a:p>
            <a:r>
              <a:rPr lang="en-US"/>
              <a:t>
              </a:t>
            </a:r>
          </a:p>
        </p:txBody>
      </p:sp>
      <p:sp>
        <p:nvSpPr>
          <p:cNvPr id="6" name="Slide Number Placeholder 5"/>
          <p:cNvSpPr>
            <a:spLocks noGrp="1"/>
          </p:cNvSpPr>
          <p:nvPr>
            <p:ph type="sldNum" sz="quarter" idx="12"/>
          </p:nvPr>
        </p:nvSpPr>
        <p:spPr/>
        <p:txBody>
          <a:bodyPr/>
          <a:lstStyle/>
          <a:p>
            <a:fld id="{6D22F896-40B5-4ADD-8801-0D06FADFA095}" type="slidenum">
              <a:rPr lang="en-US"/>
              <a:t>‹#›</a:t>
            </a:fld>
            <a:endParaRPr lang="en-US"/>
          </a:p>
        </p:txBody>
      </p:sp>
      <p:sp>
        <p:nvSpPr>
          <p:cNvPr id="7" name="TextBox 6"/>
          <p:cNvSpPr txBox="1"/>
          <p:nvPr/>
        </p:nvSpPr>
        <p:spPr>
          <a:xfrm>
            <a:off x="2194943" y="641225"/>
            <a:ext cx="415636" cy="369332"/>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1800">
                <a:solidFill>
                  <a:schemeClr val="accent6"/>
                </a:solidFill>
                <a:latin typeface="Wingdings 3" panose="05040102010807070707" pitchFamily="18" charset="2"/>
              </a:rPr>
              <a:t>z</a:t>
            </a:r>
            <a:endParaRPr lang="en-US" sz="1000">
              <a:solidFill>
                <a:schemeClr val="accent6"/>
              </a:solidFill>
              <a:latin typeface="MS Shell Dlg 2" panose="020b0604030504040204" pitchFamily="34" charset="0"/>
            </a:endParaRPr>
          </a:p>
        </p:txBody>
      </p:sp>
    </p:spTree>
  </p:cSld>
  <p:clrMapOvr>
    <a:masterClrMapping/>
  </p:clrMapOvr>
  <p:transition/>
  <p:timing/>
</p:sldLayout>
</file>

<file path=ppt/slideLayouts/slideLayout3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4" name="Rectangle 23"/>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p:txBody>
      </p:sp>
      <p:sp>
        <p:nvSpPr>
          <p:cNvPr id="25" name="Rectangle 24"/>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p:txBody>
      </p:sp>
      <p:sp>
        <p:nvSpPr>
          <p:cNvPr id="11" name="TextBox 10"/>
          <p:cNvSpPr txBox="1"/>
          <p:nvPr/>
        </p:nvSpPr>
        <p:spPr>
          <a:xfrm>
            <a:off x="2191843" y="2962586"/>
            <a:ext cx="415636" cy="369332"/>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1800">
                <a:solidFill>
                  <a:schemeClr val="accent6"/>
                </a:solidFill>
                <a:latin typeface="Wingdings 3" panose="05040102010807070707" pitchFamily="18" charset="2"/>
              </a:rPr>
              <a:t>z</a:t>
            </a:r>
            <a:endParaRPr lang="en-US" sz="1000">
              <a:solidFill>
                <a:schemeClr val="accent6"/>
              </a:solidFill>
              <a:latin typeface="MS Shell Dlg 2" panose="020b0604030504040204" pitchFamily="34" charset="0"/>
            </a:endParaRPr>
          </a:p>
        </p:txBody>
      </p:sp>
      <p:sp>
        <p:nvSpPr>
          <p:cNvPr id="2" name="Title 1"/>
          <p:cNvSpPr>
            <a:spLocks noGrp="1"/>
          </p:cNvSpPr>
          <p:nvPr>
            <p:ph type="title"/>
          </p:nvPr>
        </p:nvSpPr>
        <p:spPr>
          <a:xfrm>
            <a:off x="2609873" y="3147254"/>
            <a:ext cx="7956560" cy="1424746"/>
          </a:xfrm>
        </p:spPr>
        <p:txBody>
          <a:bodyPr anchor="t">
            <a:normAutofit/>
          </a:bodyPr>
          <a:lstStyle>
            <a:lvl1pPr algn="r">
              <a:defRPr sz="3200"/>
            </a:lvl1pPr>
          </a:lstStyle>
          <a:p>
            <a:r>
              <a:rPr lang="en-US"/>
              <a:t>Click to edit Master title style</a:t>
            </a:r>
            <a:endParaRPr lang="en-US"/>
          </a:p>
        </p:txBody>
      </p:sp>
      <p:sp>
        <p:nvSpPr>
          <p:cNvPr id="3" name="Text Placeholder 2"/>
          <p:cNvSpPr>
            <a:spLocks noGrp="1"/>
          </p:cNvSpPr>
          <p:nvPr>
            <p:ph type="body" idx="1"/>
          </p:nvPr>
        </p:nvSpPr>
        <p:spPr>
          <a:xfrm>
            <a:off x="2773968" y="2268786"/>
            <a:ext cx="7791931" cy="878468"/>
          </a:xfrm>
        </p:spPr>
        <p:txBody>
          <a:bodyPr tIns="0" anchor="b">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E5059C3-6A89-4494-99FF-5A4D6FFD50EB}" type="datetimeFigureOut">
              <a:rPr lang="en-US"/>
              <a:t>3/10/2022</a:t>
            </a:fld>
            <a:endParaRPr lang="en-US"/>
          </a:p>
        </p:txBody>
      </p:sp>
      <p:sp>
        <p:nvSpPr>
          <p:cNvPr id="5" name="Footer Placeholder 4"/>
          <p:cNvSpPr>
            <a:spLocks noGrp="1"/>
          </p:cNvSpPr>
          <p:nvPr>
            <p:ph type="ftr" sz="quarter" idx="11"/>
          </p:nvPr>
        </p:nvSpPr>
        <p:spPr/>
        <p:txBody>
          <a:bodyPr/>
          <a:lstStyle/>
          <a:p>
            <a:r>
              <a:rPr lang="en-US"/>
              <a:t>
              </a:t>
            </a:r>
          </a:p>
        </p:txBody>
      </p:sp>
      <p:sp>
        <p:nvSpPr>
          <p:cNvPr id="6" name="Slide Number Placeholder 5"/>
          <p:cNvSpPr>
            <a:spLocks noGrp="1"/>
          </p:cNvSpPr>
          <p:nvPr>
            <p:ph type="sldNum" sz="quarter" idx="12"/>
          </p:nvPr>
        </p:nvSpPr>
        <p:spPr/>
        <p:txBody>
          <a:bodyPr/>
          <a:lstStyle/>
          <a:p>
            <a:fld id="{6D22F896-40B5-4ADD-8801-0D06FADFA095}" type="slidenum">
              <a:rPr lang="en-US"/>
              <a:t>‹#›</a:t>
            </a:fld>
            <a:endParaRPr lang="en-US"/>
          </a:p>
        </p:txBody>
      </p:sp>
    </p:spTree>
  </p:cSld>
  <p:clrMapOvr>
    <a:masterClrMapping/>
  </p:clrMapOvr>
  <p:transition/>
  <p:timing/>
</p:sldLayout>
</file>

<file path=ppt/slideLayouts/slideLayout3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6" name="Rectangle 25"/>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p:txBody>
      </p:sp>
      <p:sp>
        <p:nvSpPr>
          <p:cNvPr id="27" name="Rectangle 26"/>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p:txBody>
      </p:sp>
      <p:sp>
        <p:nvSpPr>
          <p:cNvPr id="2" name="Title 1"/>
          <p:cNvSpPr>
            <a:spLocks noGrp="1"/>
          </p:cNvSpPr>
          <p:nvPr>
            <p:ph type="title"/>
          </p:nvPr>
        </p:nvSpPr>
        <p:spPr>
          <a:xfrm>
            <a:off x="2609873" y="805817"/>
            <a:ext cx="7950984" cy="1081705"/>
          </a:xfrm>
        </p:spPr>
        <p:txBody>
          <a:bodyPr/>
          <a:lstStyle/>
          <a:p>
            <a:r>
              <a:rPr lang="en-US"/>
              <a:t>Click to edit Master title style</a:t>
            </a:r>
            <a:endParaRPr lang="en-US"/>
          </a:p>
        </p:txBody>
      </p:sp>
      <p:sp>
        <p:nvSpPr>
          <p:cNvPr id="3" name="Content Placeholder 2"/>
          <p:cNvSpPr>
            <a:spLocks noGrp="1"/>
          </p:cNvSpPr>
          <p:nvPr>
            <p:ph sz="half" idx="1"/>
          </p:nvPr>
        </p:nvSpPr>
        <p:spPr>
          <a:xfrm>
            <a:off x="2605374" y="2052116"/>
            <a:ext cx="3891960" cy="39978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a:p>
        </p:txBody>
      </p:sp>
      <p:sp>
        <p:nvSpPr>
          <p:cNvPr id="4" name="Content Placeholder 3"/>
          <p:cNvSpPr>
            <a:spLocks noGrp="1"/>
          </p:cNvSpPr>
          <p:nvPr>
            <p:ph sz="half" idx="2"/>
          </p:nvPr>
        </p:nvSpPr>
        <p:spPr>
          <a:xfrm>
            <a:off x="6666636" y="2052114"/>
            <a:ext cx="3894222" cy="399782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a:p>
        </p:txBody>
      </p:sp>
      <p:sp>
        <p:nvSpPr>
          <p:cNvPr id="5" name="Date Placeholder 4"/>
          <p:cNvSpPr>
            <a:spLocks noGrp="1"/>
          </p:cNvSpPr>
          <p:nvPr>
            <p:ph type="dt" sz="half" idx="10"/>
          </p:nvPr>
        </p:nvSpPr>
        <p:spPr/>
        <p:txBody>
          <a:bodyPr/>
          <a:lstStyle/>
          <a:p>
            <a:fld id="{CA954B2F-12DE-47F5-8894-472B206D2E1E}" type="datetimeFigureOut">
              <a:rPr lang="en-US"/>
              <a:t>3/10/2022</a:t>
            </a:fld>
            <a:endParaRPr lang="en-US"/>
          </a:p>
        </p:txBody>
      </p:sp>
      <p:sp>
        <p:nvSpPr>
          <p:cNvPr id="6" name="Footer Placeholder 5"/>
          <p:cNvSpPr>
            <a:spLocks noGrp="1"/>
          </p:cNvSpPr>
          <p:nvPr>
            <p:ph type="ftr" sz="quarter" idx="11"/>
          </p:nvPr>
        </p:nvSpPr>
        <p:spPr/>
        <p:txBody>
          <a:bodyPr/>
          <a:lstStyle/>
          <a:p>
            <a:r>
              <a:rPr lang="en-US"/>
              <a:t>
              </a:t>
            </a:r>
          </a:p>
        </p:txBody>
      </p:sp>
      <p:sp>
        <p:nvSpPr>
          <p:cNvPr id="7" name="Slide Number Placeholder 6"/>
          <p:cNvSpPr>
            <a:spLocks noGrp="1"/>
          </p:cNvSpPr>
          <p:nvPr>
            <p:ph type="sldNum" sz="quarter" idx="12"/>
          </p:nvPr>
        </p:nvSpPr>
        <p:spPr/>
        <p:txBody>
          <a:bodyPr/>
          <a:lstStyle/>
          <a:p>
            <a:fld id="{6D22F896-40B5-4ADD-8801-0D06FADFA095}" type="slidenum">
              <a:rPr lang="en-US"/>
              <a:t>‹#›</a:t>
            </a:fld>
            <a:endParaRPr lang="en-US"/>
          </a:p>
        </p:txBody>
      </p:sp>
      <p:sp>
        <p:nvSpPr>
          <p:cNvPr id="10" name="TextBox 9"/>
          <p:cNvSpPr txBox="1"/>
          <p:nvPr/>
        </p:nvSpPr>
        <p:spPr>
          <a:xfrm>
            <a:off x="2196172" y="641223"/>
            <a:ext cx="415636" cy="369332"/>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1800">
                <a:solidFill>
                  <a:schemeClr val="accent6"/>
                </a:solidFill>
                <a:latin typeface="Wingdings 3" panose="05040102010807070707" pitchFamily="18" charset="2"/>
              </a:rPr>
              <a:t>z</a:t>
            </a:r>
            <a:endParaRPr lang="en-US" sz="1000">
              <a:solidFill>
                <a:schemeClr val="accent6"/>
              </a:solidFill>
              <a:latin typeface="MS Shell Dlg 2" panose="020b0604030504040204" pitchFamily="34" charset="0"/>
            </a:endParaRPr>
          </a:p>
        </p:txBody>
      </p:sp>
    </p:spTree>
  </p:cSld>
  <p:clrMapOvr>
    <a:masterClrMapping/>
  </p:clrMapOvr>
  <p:transition/>
  <p:timing/>
</p:sldLayout>
</file>

<file path=ppt/slideLayouts/slideLayout3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0" name="Rectangle 19"/>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p:txBody>
      </p:sp>
      <p:sp>
        <p:nvSpPr>
          <p:cNvPr id="21" name="Rectangle 20"/>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p:txBody>
      </p:sp>
      <p:sp>
        <p:nvSpPr>
          <p:cNvPr id="12" name="TextBox 11"/>
          <p:cNvSpPr txBox="1"/>
          <p:nvPr/>
        </p:nvSpPr>
        <p:spPr>
          <a:xfrm>
            <a:off x="2193650" y="636424"/>
            <a:ext cx="415636" cy="369332"/>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1800">
                <a:solidFill>
                  <a:schemeClr val="accent6"/>
                </a:solidFill>
                <a:latin typeface="Wingdings 3" panose="05040102010807070707" pitchFamily="18" charset="2"/>
              </a:rPr>
              <a:t>z</a:t>
            </a:r>
            <a:endParaRPr lang="en-US" sz="1000">
              <a:solidFill>
                <a:schemeClr val="accent6"/>
              </a:solidFill>
              <a:latin typeface="MS Shell Dlg 2" panose="020b0604030504040204" pitchFamily="34" charset="0"/>
            </a:endParaRPr>
          </a:p>
        </p:txBody>
      </p:sp>
      <p:sp>
        <p:nvSpPr>
          <p:cNvPr id="2" name="Title 1"/>
          <p:cNvSpPr>
            <a:spLocks noGrp="1"/>
          </p:cNvSpPr>
          <p:nvPr>
            <p:ph type="title"/>
          </p:nvPr>
        </p:nvSpPr>
        <p:spPr>
          <a:xfrm>
            <a:off x="2609873" y="805818"/>
            <a:ext cx="7956560" cy="1078348"/>
          </a:xfrm>
        </p:spPr>
        <p:txBody>
          <a:bodyPr/>
          <a:lstStyle/>
          <a:p>
            <a:r>
              <a:rPr lang="en-US"/>
              <a:t>Click to edit Master title style</a:t>
            </a:r>
            <a:endParaRPr lang="en-US"/>
          </a:p>
        </p:txBody>
      </p:sp>
      <p:sp>
        <p:nvSpPr>
          <p:cNvPr id="3" name="Text Placeholder 2"/>
          <p:cNvSpPr>
            <a:spLocks noGrp="1"/>
          </p:cNvSpPr>
          <p:nvPr>
            <p:ph type="body" idx="1"/>
          </p:nvPr>
        </p:nvSpPr>
        <p:spPr>
          <a:xfrm>
            <a:off x="2609285" y="2052115"/>
            <a:ext cx="3896467" cy="713818"/>
          </a:xfrm>
        </p:spPr>
        <p:txBody>
          <a:bodyPr anchor="b">
            <a:noAutofit/>
          </a:bodyPr>
          <a:lstStyle>
            <a:lvl1pPr marL="0" indent="0" algn="l">
              <a:lnSpc>
                <a:spcPct val="100000"/>
              </a:lnSpc>
              <a:buNone/>
              <a:defRPr sz="2200" b="0" cap="none" baseline="0">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609285" y="2851331"/>
            <a:ext cx="3893623" cy="30714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a:p>
        </p:txBody>
      </p:sp>
      <p:sp>
        <p:nvSpPr>
          <p:cNvPr id="5" name="Text Placeholder 4"/>
          <p:cNvSpPr>
            <a:spLocks noGrp="1"/>
          </p:cNvSpPr>
          <p:nvPr>
            <p:ph type="body" sz="quarter" idx="3"/>
          </p:nvPr>
        </p:nvSpPr>
        <p:spPr>
          <a:xfrm>
            <a:off x="6666634" y="2052115"/>
            <a:ext cx="3899798" cy="713818"/>
          </a:xfrm>
        </p:spPr>
        <p:txBody>
          <a:bodyPr anchor="b">
            <a:noAutofit/>
          </a:bodyPr>
          <a:lstStyle>
            <a:lvl1pPr marL="0" indent="0" algn="l">
              <a:lnSpc>
                <a:spcPct val="100000"/>
              </a:lnSpc>
              <a:buNone/>
              <a:defRPr sz="2200" b="0" cap="none" baseline="0">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66635" y="2851331"/>
            <a:ext cx="3899798" cy="30714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a:p>
        </p:txBody>
      </p:sp>
      <p:sp>
        <p:nvSpPr>
          <p:cNvPr id="7" name="Date Placeholder 6"/>
          <p:cNvSpPr>
            <a:spLocks noGrp="1"/>
          </p:cNvSpPr>
          <p:nvPr>
            <p:ph type="dt" sz="half" idx="10"/>
          </p:nvPr>
        </p:nvSpPr>
        <p:spPr/>
        <p:txBody>
          <a:bodyPr/>
          <a:lstStyle/>
          <a:p>
            <a:fld id="{3F30E46F-7819-4ACF-B48B-48222C2ACC88}" type="datetimeFigureOut">
              <a:rPr lang="en-US"/>
              <a:t>3/10/2022</a:t>
            </a:fld>
            <a:endParaRPr lang="en-US"/>
          </a:p>
        </p:txBody>
      </p:sp>
      <p:sp>
        <p:nvSpPr>
          <p:cNvPr id="8" name="Footer Placeholder 7"/>
          <p:cNvSpPr>
            <a:spLocks noGrp="1"/>
          </p:cNvSpPr>
          <p:nvPr>
            <p:ph type="ftr" sz="quarter" idx="11"/>
          </p:nvPr>
        </p:nvSpPr>
        <p:spPr/>
        <p:txBody>
          <a:bodyPr/>
          <a:lstStyle/>
          <a:p>
            <a:r>
              <a:rPr lang="en-US"/>
              <a:t>
              </a:t>
            </a:r>
          </a:p>
        </p:txBody>
      </p:sp>
      <p:sp>
        <p:nvSpPr>
          <p:cNvPr id="9" name="Slide Number Placeholder 8"/>
          <p:cNvSpPr>
            <a:spLocks noGrp="1"/>
          </p:cNvSpPr>
          <p:nvPr>
            <p:ph type="sldNum" sz="quarter" idx="12"/>
          </p:nvPr>
        </p:nvSpPr>
        <p:spPr/>
        <p:txBody>
          <a:bodyPr/>
          <a:lstStyle/>
          <a:p>
            <a:fld id="{6D22F896-40B5-4ADD-8801-0D06FADFA095}" type="slidenum">
              <a:rPr lang="en-US"/>
              <a:t>‹#›</a:t>
            </a:fld>
            <a:endParaRPr lang="en-US"/>
          </a:p>
        </p:txBody>
      </p:sp>
    </p:spTree>
  </p:cSld>
  <p:clrMapOvr>
    <a:masterClrMapping/>
  </p:clrMapOvr>
  <p:transition/>
  <p:timing/>
</p:sldLayout>
</file>

<file path=ppt/slideLayouts/slideLayout3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13" name="Rectangle 12"/>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p:txBody>
      </p:sp>
      <p:sp>
        <p:nvSpPr>
          <p:cNvPr id="14" name="Rectangle 13"/>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p:txBody>
      </p:sp>
      <p:sp>
        <p:nvSpPr>
          <p:cNvPr id="2" name="Title 1"/>
          <p:cNvSpPr>
            <a:spLocks noGrp="1"/>
          </p:cNvSpPr>
          <p:nvPr>
            <p:ph type="title"/>
          </p:nvPr>
        </p:nvSpPr>
        <p:spPr/>
        <p:txBody>
          <a:bodyPr/>
          <a:lstStyle/>
          <a:p>
            <a:r>
              <a:rPr lang="en-US"/>
              <a:t>Click to edit Master title style</a:t>
            </a:r>
            <a:endParaRPr lang="en-US"/>
          </a:p>
        </p:txBody>
      </p:sp>
      <p:sp>
        <p:nvSpPr>
          <p:cNvPr id="3" name="Date Placeholder 2"/>
          <p:cNvSpPr>
            <a:spLocks noGrp="1"/>
          </p:cNvSpPr>
          <p:nvPr>
            <p:ph type="dt" sz="half" idx="10"/>
          </p:nvPr>
        </p:nvSpPr>
        <p:spPr/>
        <p:txBody>
          <a:bodyPr/>
          <a:lstStyle/>
          <a:p>
            <a:fld id="{1FAF3416-4057-4DAA-829D-4CA07428D088}" type="datetimeFigureOut">
              <a:rPr lang="en-US"/>
              <a:t>3/10/2022</a:t>
            </a:fld>
            <a:endParaRPr lang="en-US"/>
          </a:p>
        </p:txBody>
      </p:sp>
      <p:sp>
        <p:nvSpPr>
          <p:cNvPr id="4" name="Footer Placeholder 3"/>
          <p:cNvSpPr>
            <a:spLocks noGrp="1"/>
          </p:cNvSpPr>
          <p:nvPr>
            <p:ph type="ftr" sz="quarter" idx="11"/>
          </p:nvPr>
        </p:nvSpPr>
        <p:spPr/>
        <p:txBody>
          <a:bodyPr/>
          <a:lstStyle/>
          <a:p>
            <a:r>
              <a:rPr lang="en-US"/>
              <a:t>
              </a:t>
            </a:r>
          </a:p>
        </p:txBody>
      </p:sp>
      <p:sp>
        <p:nvSpPr>
          <p:cNvPr id="5" name="Slide Number Placeholder 4"/>
          <p:cNvSpPr>
            <a:spLocks noGrp="1"/>
          </p:cNvSpPr>
          <p:nvPr>
            <p:ph type="sldNum" sz="quarter" idx="12"/>
          </p:nvPr>
        </p:nvSpPr>
        <p:spPr/>
        <p:txBody>
          <a:bodyPr/>
          <a:lstStyle/>
          <a:p>
            <a:fld id="{6D22F896-40B5-4ADD-8801-0D06FADFA095}" type="slidenum">
              <a:rPr lang="en-US"/>
              <a:t>‹#›</a:t>
            </a:fld>
            <a:endParaRPr lang="en-US"/>
          </a:p>
        </p:txBody>
      </p:sp>
      <p:sp>
        <p:nvSpPr>
          <p:cNvPr id="8" name="TextBox 7"/>
          <p:cNvSpPr txBox="1"/>
          <p:nvPr/>
        </p:nvSpPr>
        <p:spPr>
          <a:xfrm>
            <a:off x="2196172" y="641226"/>
            <a:ext cx="415636" cy="369332"/>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1800">
                <a:solidFill>
                  <a:schemeClr val="accent6"/>
                </a:solidFill>
                <a:latin typeface="Wingdings 3" panose="05040102010807070707" pitchFamily="18" charset="2"/>
              </a:rPr>
              <a:t>z</a:t>
            </a:r>
            <a:endParaRPr lang="en-US" sz="1000">
              <a:solidFill>
                <a:schemeClr val="accent6"/>
              </a:solidFill>
              <a:latin typeface="MS Shell Dlg 2" panose="020b0604030504040204" pitchFamily="34" charset="0"/>
            </a:endParaRPr>
          </a:p>
        </p:txBody>
      </p:sp>
    </p:spTree>
  </p:cSld>
  <p:clrMapOvr>
    <a:masterClrMapping/>
  </p:clrMapOvr>
  <p:transition/>
  <p:timing/>
</p:sldLayout>
</file>

<file path=ppt/slideLayouts/slideLayout4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12" name="Rectangle 11"/>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p:txBody>
      </p:sp>
      <p:sp>
        <p:nvSpPr>
          <p:cNvPr id="13" name="Rectangle 12"/>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p:txBody>
      </p:sp>
      <p:sp>
        <p:nvSpPr>
          <p:cNvPr id="2" name="Date Placeholder 1"/>
          <p:cNvSpPr>
            <a:spLocks noGrp="1"/>
          </p:cNvSpPr>
          <p:nvPr>
            <p:ph type="dt" sz="half" idx="10"/>
          </p:nvPr>
        </p:nvSpPr>
        <p:spPr/>
        <p:txBody>
          <a:bodyPr/>
          <a:lstStyle/>
          <a:p>
            <a:fld id="{921D9284-D300-4297-87F7-E791DCC15DB1}" type="datetimeFigureOut">
              <a:rPr lang="en-US"/>
              <a:t>3/10/2022</a:t>
            </a:fld>
            <a:endParaRPr lang="en-US"/>
          </a:p>
        </p:txBody>
      </p:sp>
      <p:sp>
        <p:nvSpPr>
          <p:cNvPr id="3" name="Footer Placeholder 2"/>
          <p:cNvSpPr>
            <a:spLocks noGrp="1"/>
          </p:cNvSpPr>
          <p:nvPr>
            <p:ph type="ftr" sz="quarter" idx="11"/>
          </p:nvPr>
        </p:nvSpPr>
        <p:spPr/>
        <p:txBody>
          <a:bodyPr/>
          <a:lstStyle/>
          <a:p>
            <a:r>
              <a:rPr lang="en-US"/>
              <a:t>
              </a:t>
            </a:r>
          </a:p>
        </p:txBody>
      </p:sp>
      <p:sp>
        <p:nvSpPr>
          <p:cNvPr id="4" name="Slide Number Placeholder 3"/>
          <p:cNvSpPr>
            <a:spLocks noGrp="1"/>
          </p:cNvSpPr>
          <p:nvPr>
            <p:ph type="sldNum" sz="quarter" idx="12"/>
          </p:nvPr>
        </p:nvSpPr>
        <p:spPr/>
        <p:txBody>
          <a:bodyPr/>
          <a:lstStyle/>
          <a:p>
            <a:fld id="{6D22F896-40B5-4ADD-8801-0D06FADFA095}" type="slidenum">
              <a:rPr lang="en-US"/>
              <a:t>‹#›</a:t>
            </a:fld>
            <a:endParaRPr lang="en-US"/>
          </a:p>
        </p:txBody>
      </p:sp>
    </p:spTree>
  </p:cSld>
  <p:clrMapOvr>
    <a:masterClrMapping/>
  </p:clrMapOvr>
  <p:transition/>
  <p:timing/>
</p:sldLayout>
</file>

<file path=ppt/slideLayouts/slideLayout4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5" name="Rectangle 24"/>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p:txBody>
      </p:sp>
      <p:sp>
        <p:nvSpPr>
          <p:cNvPr id="26" name="Rectangle 25"/>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p:txBody>
      </p:sp>
      <p:sp>
        <p:nvSpPr>
          <p:cNvPr id="10" name="TextBox 9"/>
          <p:cNvSpPr txBox="1"/>
          <p:nvPr/>
        </p:nvSpPr>
        <p:spPr>
          <a:xfrm>
            <a:off x="1554154" y="1127550"/>
            <a:ext cx="415636" cy="369332"/>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1800">
                <a:solidFill>
                  <a:schemeClr val="accent6"/>
                </a:solidFill>
                <a:latin typeface="Wingdings 3" panose="05040102010807070707" pitchFamily="18" charset="2"/>
              </a:rPr>
              <a:t>z</a:t>
            </a:r>
            <a:endParaRPr lang="en-US" sz="1000">
              <a:solidFill>
                <a:schemeClr val="accent6"/>
              </a:solidFill>
              <a:latin typeface="MS Shell Dlg 2" panose="020b0604030504040204" pitchFamily="34" charset="0"/>
            </a:endParaRPr>
          </a:p>
        </p:txBody>
      </p:sp>
      <p:sp>
        <p:nvSpPr>
          <p:cNvPr id="2" name="Title 1"/>
          <p:cNvSpPr>
            <a:spLocks noGrp="1"/>
          </p:cNvSpPr>
          <p:nvPr>
            <p:ph type="title"/>
          </p:nvPr>
        </p:nvSpPr>
        <p:spPr>
          <a:xfrm>
            <a:off x="1970323" y="1282451"/>
            <a:ext cx="2664361" cy="1903241"/>
          </a:xfrm>
        </p:spPr>
        <p:txBody>
          <a:bodyPr anchor="b">
            <a:normAutofit/>
          </a:bodyPr>
          <a:lstStyle>
            <a:lvl1pPr algn="l">
              <a:defRPr sz="2400"/>
            </a:lvl1pPr>
          </a:lstStyle>
          <a:p>
            <a:r>
              <a:rPr lang="en-US"/>
              <a:t>Click to edit Master title style</a:t>
            </a:r>
            <a:endParaRPr lang="en-US"/>
          </a:p>
        </p:txBody>
      </p:sp>
      <p:sp>
        <p:nvSpPr>
          <p:cNvPr id="3" name="Content Placeholder 2"/>
          <p:cNvSpPr>
            <a:spLocks noGrp="1"/>
          </p:cNvSpPr>
          <p:nvPr>
            <p:ph idx="1"/>
          </p:nvPr>
        </p:nvSpPr>
        <p:spPr>
          <a:xfrm>
            <a:off x="5120154" y="805818"/>
            <a:ext cx="5446278" cy="52441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a:p>
        </p:txBody>
      </p:sp>
      <p:sp>
        <p:nvSpPr>
          <p:cNvPr id="4" name="Text Placeholder 3"/>
          <p:cNvSpPr>
            <a:spLocks noGrp="1"/>
          </p:cNvSpPr>
          <p:nvPr>
            <p:ph type="body" sz="half" idx="2"/>
          </p:nvPr>
        </p:nvSpPr>
        <p:spPr>
          <a:xfrm>
            <a:off x="1970322" y="3186154"/>
            <a:ext cx="2664361" cy="2386397"/>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7D525BB-DA17-4BA0-B3C8-3AC3ABC827E6}" type="datetimeFigureOut">
              <a:rPr lang="en-US"/>
              <a:t>3/10/2022</a:t>
            </a:fld>
            <a:endParaRPr lang="en-US"/>
          </a:p>
        </p:txBody>
      </p:sp>
      <p:sp>
        <p:nvSpPr>
          <p:cNvPr id="6" name="Footer Placeholder 5"/>
          <p:cNvSpPr>
            <a:spLocks noGrp="1"/>
          </p:cNvSpPr>
          <p:nvPr>
            <p:ph type="ftr" sz="quarter" idx="11"/>
          </p:nvPr>
        </p:nvSpPr>
        <p:spPr/>
        <p:txBody>
          <a:bodyPr/>
          <a:lstStyle/>
          <a:p>
            <a:r>
              <a:rPr lang="en-US"/>
              <a:t>
              </a:t>
            </a:r>
          </a:p>
        </p:txBody>
      </p:sp>
      <p:sp>
        <p:nvSpPr>
          <p:cNvPr id="7" name="Slide Number Placeholder 6"/>
          <p:cNvSpPr>
            <a:spLocks noGrp="1"/>
          </p:cNvSpPr>
          <p:nvPr>
            <p:ph type="sldNum" sz="quarter" idx="12"/>
          </p:nvPr>
        </p:nvSpPr>
        <p:spPr/>
        <p:txBody>
          <a:bodyPr/>
          <a:lstStyle/>
          <a:p>
            <a:fld id="{6D22F896-40B5-4ADD-8801-0D06FADFA095}" type="slidenum">
              <a:rPr lang="en-US"/>
              <a:t>‹#›</a:t>
            </a:fld>
            <a:endParaRPr lang="en-US"/>
          </a:p>
        </p:txBody>
      </p:sp>
    </p:spTree>
  </p:cSld>
  <p:clrMapOvr>
    <a:masterClrMapping/>
  </p:clrMapOvr>
  <p:transition/>
  <p:timing/>
</p:sldLayout>
</file>

<file path=ppt/slideLayouts/slideLayout4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19" name="Rectangle 18"/>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p:txBody>
      </p:sp>
      <p:sp>
        <p:nvSpPr>
          <p:cNvPr id="20" name="Rectangle 19"/>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p:txBody>
      </p:sp>
      <p:sp>
        <p:nvSpPr>
          <p:cNvPr id="3" name="Picture Placeholder 2"/>
          <p:cNvSpPr>
            <a:spLocks noGrp="1" noChangeAspect="1"/>
          </p:cNvSpPr>
          <p:nvPr>
            <p:ph type="pic" idx="1"/>
          </p:nvPr>
        </p:nvSpPr>
        <p:spPr>
          <a:xfrm>
            <a:off x="6747062" y="3229"/>
            <a:ext cx="4629734" cy="6858000"/>
          </a:xfrm>
          <a:solidFill>
            <a:schemeClr val="tx1">
              <a:alpha val="10000"/>
            </a:schemeClr>
          </a:solidFill>
          <a:ln w="9525" cap="sq">
            <a:noFill/>
            <a:miter lim="800000"/>
          </a:ln>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a:p>
        </p:txBody>
      </p:sp>
      <p:sp>
        <p:nvSpPr>
          <p:cNvPr id="10" name="TextBox 9"/>
          <p:cNvSpPr txBox="1"/>
          <p:nvPr/>
        </p:nvSpPr>
        <p:spPr>
          <a:xfrm>
            <a:off x="1554686" y="1127550"/>
            <a:ext cx="415636" cy="369332"/>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1800">
                <a:solidFill>
                  <a:schemeClr val="accent6"/>
                </a:solidFill>
                <a:latin typeface="Wingdings 3" panose="05040102010807070707" pitchFamily="18" charset="2"/>
              </a:rPr>
              <a:t>z</a:t>
            </a:r>
            <a:endParaRPr lang="en-US" sz="1000">
              <a:solidFill>
                <a:schemeClr val="accent6"/>
              </a:solidFill>
              <a:latin typeface="MS Shell Dlg 2" panose="020b0604030504040204" pitchFamily="34" charset="0"/>
            </a:endParaRPr>
          </a:p>
        </p:txBody>
      </p:sp>
      <p:sp>
        <p:nvSpPr>
          <p:cNvPr id="2" name="Title 1"/>
          <p:cNvSpPr>
            <a:spLocks noGrp="1"/>
          </p:cNvSpPr>
          <p:nvPr>
            <p:ph type="title"/>
          </p:nvPr>
        </p:nvSpPr>
        <p:spPr>
          <a:xfrm>
            <a:off x="1971241" y="1282452"/>
            <a:ext cx="3970986" cy="1900473"/>
          </a:xfrm>
        </p:spPr>
        <p:txBody>
          <a:bodyPr anchor="b">
            <a:normAutofit/>
          </a:bodyPr>
          <a:lstStyle>
            <a:lvl1pPr algn="l">
              <a:defRPr sz="3200"/>
            </a:lvl1pPr>
          </a:lstStyle>
          <a:p>
            <a:r>
              <a:rPr lang="en-US"/>
              <a:t>Click to edit Master title style</a:t>
            </a:r>
            <a:endParaRPr lang="en-US"/>
          </a:p>
        </p:txBody>
      </p:sp>
      <p:sp>
        <p:nvSpPr>
          <p:cNvPr id="4" name="Text Placeholder 3"/>
          <p:cNvSpPr>
            <a:spLocks noGrp="1"/>
          </p:cNvSpPr>
          <p:nvPr>
            <p:ph type="body" sz="half" idx="2"/>
          </p:nvPr>
        </p:nvSpPr>
        <p:spPr>
          <a:xfrm>
            <a:off x="1970322" y="3182928"/>
            <a:ext cx="3971874" cy="2386394"/>
          </a:xfrm>
        </p:spPr>
        <p:txBody>
          <a:bodyPr>
            <a:normAutofit/>
          </a:bodyPr>
          <a:lstStyle>
            <a:lvl1pPr marL="0" indent="0" algn="l">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16C4C9A-3960-41CF-A4E9-2A8FB932454B}" type="datetimeFigureOut">
              <a:rPr lang="en-US"/>
              <a:t>3/10/2022</a:t>
            </a:fld>
            <a:endParaRPr lang="en-US"/>
          </a:p>
        </p:txBody>
      </p:sp>
      <p:sp>
        <p:nvSpPr>
          <p:cNvPr id="6" name="Footer Placeholder 5"/>
          <p:cNvSpPr>
            <a:spLocks noGrp="1"/>
          </p:cNvSpPr>
          <p:nvPr>
            <p:ph type="ftr" sz="quarter" idx="11"/>
          </p:nvPr>
        </p:nvSpPr>
        <p:spPr/>
        <p:txBody>
          <a:bodyPr/>
          <a:lstStyle/>
          <a:p>
            <a:r>
              <a:rPr lang="en-US"/>
              <a:t>
              </a:t>
            </a:r>
          </a:p>
        </p:txBody>
      </p:sp>
      <p:sp>
        <p:nvSpPr>
          <p:cNvPr id="7" name="Slide Number Placeholder 6"/>
          <p:cNvSpPr>
            <a:spLocks noGrp="1"/>
          </p:cNvSpPr>
          <p:nvPr>
            <p:ph type="sldNum" sz="quarter" idx="12"/>
          </p:nvPr>
        </p:nvSpPr>
        <p:spPr/>
        <p:txBody>
          <a:bodyPr/>
          <a:lstStyle/>
          <a:p>
            <a:fld id="{6D22F896-40B5-4ADD-8801-0D06FADFA095}" type="slidenum">
              <a:rPr lang="en-US"/>
              <a:t>‹#›</a:t>
            </a:fld>
            <a:endParaRPr lang="en-US"/>
          </a:p>
        </p:txBody>
      </p:sp>
    </p:spTree>
  </p:cSld>
  <p:clrMapOvr>
    <a:masterClrMapping/>
  </p:clrMapOvr>
  <p:transition/>
  <p:timing/>
</p:sldLayout>
</file>

<file path=ppt/slideLayouts/slideLayout4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14" name="Rectangle 13"/>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p:txBody>
      </p:sp>
      <p:sp>
        <p:nvSpPr>
          <p:cNvPr id="15" name="Rectangle 14"/>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p:txBody>
      </p:sp>
      <p:sp>
        <p:nvSpPr>
          <p:cNvPr id="9" name="TextBox 8"/>
          <p:cNvSpPr txBox="1"/>
          <p:nvPr/>
        </p:nvSpPr>
        <p:spPr>
          <a:xfrm>
            <a:off x="2194236" y="641225"/>
            <a:ext cx="415636" cy="369332"/>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1800">
                <a:solidFill>
                  <a:schemeClr val="accent6"/>
                </a:solidFill>
                <a:latin typeface="Wingdings 3" panose="05040102010807070707" pitchFamily="18" charset="2"/>
              </a:rPr>
              <a:t>z</a:t>
            </a:r>
            <a:endParaRPr lang="en-US" sz="1000">
              <a:solidFill>
                <a:schemeClr val="accent6"/>
              </a:solidFill>
              <a:latin typeface="MS Shell Dlg 2" panose="020b0604030504040204" pitchFamily="34" charset="0"/>
            </a:endParaRPr>
          </a:p>
        </p:txBody>
      </p:sp>
      <p:sp>
        <p:nvSpPr>
          <p:cNvPr id="2" name="Title 1"/>
          <p:cNvSpPr>
            <a:spLocks noGrp="1"/>
          </p:cNvSpPr>
          <p:nvPr>
            <p:ph type="title"/>
          </p:nvPr>
        </p:nvSpPr>
        <p:spPr>
          <a:xfrm>
            <a:off x="2611808" y="808056"/>
            <a:ext cx="7954091" cy="1077229"/>
          </a:xfrm>
        </p:spPr>
        <p:txBody>
          <a:bodyPr/>
          <a:lstStyle/>
          <a:p>
            <a:r>
              <a:rPr lang="en-US"/>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a:p>
        </p:txBody>
      </p:sp>
      <p:sp>
        <p:nvSpPr>
          <p:cNvPr id="4" name="Date Placeholder 3"/>
          <p:cNvSpPr>
            <a:spLocks noGrp="1"/>
          </p:cNvSpPr>
          <p:nvPr>
            <p:ph type="dt" sz="half" idx="10"/>
          </p:nvPr>
        </p:nvSpPr>
        <p:spPr/>
        <p:txBody>
          <a:bodyPr/>
          <a:lstStyle/>
          <a:p>
            <a:fld id="{D857E33E-8B18-4087-B112-809917729534}" type="datetimeFigureOut">
              <a:rPr lang="en-US"/>
              <a:t>3/10/2022</a:t>
            </a:fld>
            <a:endParaRPr lang="en-US"/>
          </a:p>
        </p:txBody>
      </p:sp>
      <p:sp>
        <p:nvSpPr>
          <p:cNvPr id="5" name="Footer Placeholder 4"/>
          <p:cNvSpPr>
            <a:spLocks noGrp="1"/>
          </p:cNvSpPr>
          <p:nvPr>
            <p:ph type="ftr" sz="quarter" idx="11"/>
          </p:nvPr>
        </p:nvSpPr>
        <p:spPr/>
        <p:txBody>
          <a:bodyPr/>
          <a:lstStyle/>
          <a:p>
            <a:r>
              <a:rPr lang="en-US"/>
              <a:t>
              </a:t>
            </a:r>
          </a:p>
        </p:txBody>
      </p:sp>
      <p:sp>
        <p:nvSpPr>
          <p:cNvPr id="6" name="Slide Number Placeholder 5"/>
          <p:cNvSpPr>
            <a:spLocks noGrp="1"/>
          </p:cNvSpPr>
          <p:nvPr>
            <p:ph type="sldNum" sz="quarter" idx="12"/>
          </p:nvPr>
        </p:nvSpPr>
        <p:spPr/>
        <p:txBody>
          <a:bodyPr/>
          <a:lstStyle/>
          <a:p>
            <a:fld id="{6D22F896-40B5-4ADD-8801-0D06FADFA095}" type="slidenum">
              <a:rPr lang="en-US"/>
              <a:t>‹#›</a:t>
            </a:fld>
            <a:endParaRPr lang="en-US"/>
          </a:p>
        </p:txBody>
      </p:sp>
    </p:spTree>
  </p:cSld>
  <p:clrMapOvr>
    <a:masterClrMapping/>
  </p:clrMapOvr>
  <p:transition/>
  <p:timing/>
</p:sldLayout>
</file>

<file path=ppt/slideLayouts/slideLayout4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15" name="Rectangle 14"/>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p:txBody>
      </p:sp>
      <p:sp>
        <p:nvSpPr>
          <p:cNvPr id="16" name="Rectangle 15"/>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p:txBody>
      </p:sp>
      <p:sp>
        <p:nvSpPr>
          <p:cNvPr id="9" name="TextBox 8"/>
          <p:cNvSpPr txBox="1"/>
          <p:nvPr/>
        </p:nvSpPr>
        <p:spPr>
          <a:xfrm rot="5400000">
            <a:off x="10337141" y="416061"/>
            <a:ext cx="415636" cy="369332"/>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1800">
                <a:solidFill>
                  <a:schemeClr val="accent6"/>
                </a:solidFill>
                <a:latin typeface="Wingdings 3" panose="05040102010807070707" pitchFamily="18" charset="2"/>
              </a:rPr>
              <a:t>z</a:t>
            </a:r>
            <a:endParaRPr lang="en-US" sz="1000">
              <a:solidFill>
                <a:schemeClr val="accent6"/>
              </a:solidFill>
              <a:latin typeface="MS Shell Dlg 2" panose="020b0604030504040204" pitchFamily="34" charset="0"/>
            </a:endParaRPr>
          </a:p>
        </p:txBody>
      </p:sp>
      <p:sp>
        <p:nvSpPr>
          <p:cNvPr id="2" name="Vertical Title 1"/>
          <p:cNvSpPr>
            <a:spLocks noGrp="1"/>
          </p:cNvSpPr>
          <p:nvPr>
            <p:ph type="title" orient="vert"/>
          </p:nvPr>
        </p:nvSpPr>
        <p:spPr>
          <a:xfrm>
            <a:off x="9239380" y="805818"/>
            <a:ext cx="1326519" cy="5244126"/>
          </a:xfrm>
        </p:spPr>
        <p:txBody>
          <a:bodyPr vert="eaVert"/>
          <a:lstStyle>
            <a:lvl1pPr algn="l">
              <a:defRPr/>
            </a:lvl1pPr>
          </a:lstStyle>
          <a:p>
            <a:r>
              <a:rPr lang="en-US"/>
              <a:t>Click to edit Master title style</a:t>
            </a:r>
            <a:endParaRPr lang="en-US"/>
          </a:p>
        </p:txBody>
      </p:sp>
      <p:sp>
        <p:nvSpPr>
          <p:cNvPr id="3" name="Vertical Text Placeholder 2"/>
          <p:cNvSpPr>
            <a:spLocks noGrp="1"/>
          </p:cNvSpPr>
          <p:nvPr>
            <p:ph type="body" orient="vert" idx="1"/>
          </p:nvPr>
        </p:nvSpPr>
        <p:spPr>
          <a:xfrm>
            <a:off x="2608751" y="970410"/>
            <a:ext cx="6466903" cy="507953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a:p>
        </p:txBody>
      </p:sp>
      <p:sp>
        <p:nvSpPr>
          <p:cNvPr id="4" name="Date Placeholder 3"/>
          <p:cNvSpPr>
            <a:spLocks noGrp="1"/>
          </p:cNvSpPr>
          <p:nvPr>
            <p:ph type="dt" sz="half" idx="10"/>
          </p:nvPr>
        </p:nvSpPr>
        <p:spPr/>
        <p:txBody>
          <a:bodyPr/>
          <a:lstStyle/>
          <a:p>
            <a:fld id="{D3FFE419-2371-464F-8239-3959401C3561}" type="datetimeFigureOut">
              <a:rPr lang="en-US"/>
              <a:t>3/10/2022</a:t>
            </a:fld>
            <a:endParaRPr lang="en-US"/>
          </a:p>
        </p:txBody>
      </p:sp>
      <p:sp>
        <p:nvSpPr>
          <p:cNvPr id="5" name="Footer Placeholder 4"/>
          <p:cNvSpPr>
            <a:spLocks noGrp="1"/>
          </p:cNvSpPr>
          <p:nvPr>
            <p:ph type="ftr" sz="quarter" idx="11"/>
          </p:nvPr>
        </p:nvSpPr>
        <p:spPr/>
        <p:txBody>
          <a:bodyPr/>
          <a:lstStyle/>
          <a:p>
            <a:r>
              <a:rPr lang="en-US"/>
              <a:t>
              </a:t>
            </a:r>
          </a:p>
        </p:txBody>
      </p:sp>
      <p:sp>
        <p:nvSpPr>
          <p:cNvPr id="6" name="Slide Number Placeholder 5"/>
          <p:cNvSpPr>
            <a:spLocks noGrp="1"/>
          </p:cNvSpPr>
          <p:nvPr>
            <p:ph type="sldNum" sz="quarter" idx="12"/>
          </p:nvPr>
        </p:nvSpPr>
        <p:spPr/>
        <p:txBody>
          <a:bodyPr/>
          <a:lstStyle/>
          <a:p>
            <a:fld id="{6D22F896-40B5-4ADD-8801-0D06FADFA095}" type="slidenum">
              <a:rPr lang="en-US"/>
              <a:t>‹#›</a:t>
            </a:fld>
            <a:endParaRPr lang="en-US"/>
          </a:p>
        </p:txBody>
      </p:sp>
    </p:spTree>
  </p:cSld>
  <p:clrMapOvr>
    <a:masterClrMapping/>
  </p:clrMapOvr>
  <p:transition/>
  <p:timing/>
</p:sldLayout>
</file>

<file path=ppt/slideLayouts/slideLayout4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bg bwMode="ltGray">
      <p:bgPr>
        <a:blipFill dpi="0" rotWithShape="1">
          <a:blip r:embed="rId1">
            <a:lum/>
          </a:blip>
          <a:stretch>
            <a:fillRect/>
          </a:stretch>
        </a:blipFill>
        <a:effectLst/>
      </p:bgPr>
    </p:bg>
    <p:spTree>
      <p:nvGrpSpPr>
        <p:cNvPr id="1" name=""/>
        <p:cNvGrpSpPr/>
        <p:nvPr/>
      </p:nvGrpSpPr>
      <p:grpSpPr>
        <a:xfrm>
          <a:off x="0" y="0"/>
          <a:ext cx="0" cy="0"/>
        </a:xfrm>
      </p:grpSpPr>
      <p:sp>
        <p:nvSpPr>
          <p:cNvPr id="2" name="Title 1"/>
          <p:cNvSpPr>
            <a:spLocks noGrp="1"/>
          </p:cNvSpPr>
          <p:nvPr>
            <p:ph type="ctrTitle"/>
          </p:nvPr>
        </p:nvSpPr>
        <p:spPr>
          <a:xfrm>
            <a:off x="1065214" y="533400"/>
            <a:ext cx="5029200" cy="2514601"/>
          </a:xfrm>
        </p:spPr>
        <p:txBody>
          <a:bodyPr>
            <a:normAutofit/>
          </a:bodyPr>
          <a:lstStyle>
            <a:lvl1pPr>
              <a:defRPr sz="4000">
                <a:solidFill>
                  <a:schemeClr val="accent1"/>
                </a:solidFill>
              </a:defRPr>
            </a:lvl1pPr>
          </a:lstStyle>
          <a:p>
            <a:r>
              <a:rPr lang="en-US"/>
              <a:t>Click to edit Master title style</a:t>
            </a:r>
            <a:endParaRPr lang="en-US"/>
          </a:p>
        </p:txBody>
      </p:sp>
      <p:sp>
        <p:nvSpPr>
          <p:cNvPr id="3" name="Subtitle 2"/>
          <p:cNvSpPr>
            <a:spLocks noGrp="1"/>
          </p:cNvSpPr>
          <p:nvPr>
            <p:ph type="subTitle" idx="1"/>
          </p:nvPr>
        </p:nvSpPr>
        <p:spPr>
          <a:xfrm>
            <a:off x="1065212" y="3403600"/>
            <a:ext cx="5029201" cy="1397000"/>
          </a:xfrm>
        </p:spPr>
        <p:txBody>
          <a:bodyPr>
            <a:normAutofit/>
          </a:bodyPr>
          <a:lstStyle>
            <a:lvl1pPr marL="0" indent="0" algn="l">
              <a:spcBef>
                <a:spcPts val="600"/>
              </a:spcBef>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5" name="Footer Placeholder 4"/>
          <p:cNvSpPr>
            <a:spLocks noGrp="1"/>
          </p:cNvSpPr>
          <p:nvPr>
            <p:ph type="ftr" sz="quarter" idx="11"/>
          </p:nvPr>
        </p:nvSpPr>
        <p:spPr>
          <a:xfrm>
            <a:off x="1065213" y="6432551"/>
            <a:ext cx="5653087" cy="273049"/>
          </a:xfrm>
        </p:spPr>
        <p:txBody>
          <a:bodyPr/>
          <a:lstStyle>
            <a:lvl1pPr>
              <a:defRPr>
                <a:effectLst/>
              </a:defRPr>
            </a:lvl1pPr>
          </a:lstStyle>
          <a:p>
            <a:r>
              <a:rPr lang="en-US"/>
              <a:t>Add a footer</a:t>
            </a:r>
            <a:endParaRPr lang="en-US"/>
          </a:p>
        </p:txBody>
      </p:sp>
      <p:sp>
        <p:nvSpPr>
          <p:cNvPr id="4" name="Date Placeholder 3"/>
          <p:cNvSpPr>
            <a:spLocks noGrp="1"/>
          </p:cNvSpPr>
          <p:nvPr>
            <p:ph type="dt" sz="half" idx="10"/>
          </p:nvPr>
        </p:nvSpPr>
        <p:spPr>
          <a:xfrm>
            <a:off x="6932612" y="6432551"/>
            <a:ext cx="1371600" cy="273049"/>
          </a:xfrm>
        </p:spPr>
        <p:txBody>
          <a:bodyPr/>
          <a:lstStyle/>
          <a:p>
            <a:fld id="{3E0FA9E5-6744-4841-888F-9E7CC0C2B7EC}" type="datetimeFigureOut">
              <a:rPr lang="en-US" smtClean="0"/>
              <a:t/>
            </a:fld>
            <a:endParaRPr lang="en-US"/>
          </a:p>
        </p:txBody>
      </p:sp>
      <p:sp>
        <p:nvSpPr>
          <p:cNvPr id="6" name="Slide Number Placeholder 5"/>
          <p:cNvSpPr>
            <a:spLocks noGrp="1"/>
          </p:cNvSpPr>
          <p:nvPr>
            <p:ph type="sldNum" sz="quarter" idx="12"/>
          </p:nvPr>
        </p:nvSpPr>
        <p:spPr>
          <a:xfrm>
            <a:off x="8532812" y="6432551"/>
            <a:ext cx="1219201" cy="273049"/>
          </a:xfrm>
        </p:spPr>
        <p:txBody>
          <a:bodyPr/>
          <a:lstStyle/>
          <a:p>
            <a:fld id="{AAEAE4A8-A6E5-453E-B946-FB774B73F48C}" type="slidenum">
              <a:rPr lang="en-US" smtClean="0"/>
              <a:t/>
            </a:fld>
            <a:endParaRPr lang="en-US"/>
          </a:p>
        </p:txBody>
      </p:sp>
    </p:spTree>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4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a:p>
        </p:txBody>
      </p:sp>
      <p:sp>
        <p:nvSpPr>
          <p:cNvPr id="5" name="Footer Placeholder 4"/>
          <p:cNvSpPr>
            <a:spLocks noGrp="1"/>
          </p:cNvSpPr>
          <p:nvPr>
            <p:ph type="ftr" sz="quarter" idx="11"/>
          </p:nvPr>
        </p:nvSpPr>
        <p:spPr/>
        <p:txBody>
          <a:bodyPr/>
          <a:lstStyle/>
          <a:p>
            <a:r>
              <a:rPr lang="en-US"/>
              <a:t>Add a footer</a:t>
            </a:r>
            <a:endParaRPr lang="en-US"/>
          </a:p>
        </p:txBody>
      </p:sp>
      <p:sp>
        <p:nvSpPr>
          <p:cNvPr id="4" name="Date Placeholder 3"/>
          <p:cNvSpPr>
            <a:spLocks noGrp="1"/>
          </p:cNvSpPr>
          <p:nvPr>
            <p:ph type="dt" sz="half" idx="10"/>
          </p:nvPr>
        </p:nvSpPr>
        <p:spPr/>
        <p:txBody>
          <a:bodyPr/>
          <a:lstStyle/>
          <a:p>
            <a:fld id="{3E0FA9E5-6744-4841-888F-9E7CC0C2B7EC}" type="datetimeFigureOut">
              <a:rPr lang="en-US" smtClean="0"/>
              <a:t/>
            </a:fld>
            <a:endParaRPr lang="en-US"/>
          </a:p>
        </p:txBody>
      </p:sp>
      <p:sp>
        <p:nvSpPr>
          <p:cNvPr id="6" name="Slide Number Placeholder 5"/>
          <p:cNvSpPr>
            <a:spLocks noGrp="1"/>
          </p:cNvSpPr>
          <p:nvPr>
            <p:ph type="sldNum" sz="quarter" idx="12"/>
          </p:nvPr>
        </p:nvSpPr>
        <p:spPr/>
        <p:txBody>
          <a:bodyPr/>
          <a:lstStyle/>
          <a:p>
            <a:fld id="{AAEAE4A8-A6E5-453E-B946-FB774B73F48C}" type="slidenum">
              <a:rPr lang="en-US" smtClean="0"/>
              <a:t/>
            </a:fld>
            <a:endParaRPr lang="en-US"/>
          </a:p>
        </p:txBody>
      </p:sp>
    </p:spTree>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4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1065214" y="533400"/>
            <a:ext cx="8686800" cy="2286000"/>
          </a:xfrm>
        </p:spPr>
        <p:txBody>
          <a:bodyPr anchor="b">
            <a:normAutofit/>
          </a:bodyPr>
          <a:lstStyle>
            <a:lvl1pPr algn="l">
              <a:defRPr sz="5400" b="1" cap="none" baseline="0"/>
            </a:lvl1pPr>
          </a:lstStyle>
          <a:p>
            <a:r>
              <a:rPr lang="en-US"/>
              <a:t>Click to edit Master title style</a:t>
            </a:r>
            <a:endParaRPr lang="en-US"/>
          </a:p>
        </p:txBody>
      </p:sp>
      <p:sp>
        <p:nvSpPr>
          <p:cNvPr id="3" name="Text Placeholder 2"/>
          <p:cNvSpPr>
            <a:spLocks noGrp="1"/>
          </p:cNvSpPr>
          <p:nvPr>
            <p:ph type="body" idx="1"/>
          </p:nvPr>
        </p:nvSpPr>
        <p:spPr>
          <a:xfrm>
            <a:off x="1065214" y="3124200"/>
            <a:ext cx="8686800" cy="1371600"/>
          </a:xfrm>
        </p:spPr>
        <p:txBody>
          <a:bodyPr anchor="t">
            <a:normAutofit/>
          </a:bodyPr>
          <a:lstStyle>
            <a:lvl1pPr marL="0" indent="0">
              <a:spcBef>
                <a:spcPts val="600"/>
              </a:spcBef>
              <a:buNone/>
              <a:defRPr sz="24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endParaRPr lang="en-US"/>
          </a:p>
        </p:txBody>
      </p:sp>
      <p:sp>
        <p:nvSpPr>
          <p:cNvPr id="5" name="Footer Placeholder 4"/>
          <p:cNvSpPr>
            <a:spLocks noGrp="1"/>
          </p:cNvSpPr>
          <p:nvPr>
            <p:ph type="ftr" sz="quarter" idx="11"/>
          </p:nvPr>
        </p:nvSpPr>
        <p:spPr/>
        <p:txBody>
          <a:bodyPr/>
          <a:lstStyle/>
          <a:p>
            <a:r>
              <a:rPr lang="en-US"/>
              <a:t>Add a footer</a:t>
            </a:r>
            <a:endParaRPr lang="en-US"/>
          </a:p>
        </p:txBody>
      </p:sp>
      <p:sp>
        <p:nvSpPr>
          <p:cNvPr id="4" name="Date Placeholder 3"/>
          <p:cNvSpPr>
            <a:spLocks noGrp="1"/>
          </p:cNvSpPr>
          <p:nvPr>
            <p:ph type="dt" sz="half" idx="10"/>
          </p:nvPr>
        </p:nvSpPr>
        <p:spPr/>
        <p:txBody>
          <a:bodyPr/>
          <a:lstStyle/>
          <a:p>
            <a:fld id="{3E0FA9E5-6744-4841-888F-9E7CC0C2B7EC}" type="datetimeFigureOut">
              <a:rPr lang="en-US" smtClean="0"/>
              <a:t/>
            </a:fld>
            <a:endParaRPr lang="en-US"/>
          </a:p>
        </p:txBody>
      </p:sp>
      <p:sp>
        <p:nvSpPr>
          <p:cNvPr id="6" name="Slide Number Placeholder 5"/>
          <p:cNvSpPr>
            <a:spLocks noGrp="1"/>
          </p:cNvSpPr>
          <p:nvPr>
            <p:ph type="sldNum" sz="quarter" idx="12"/>
          </p:nvPr>
        </p:nvSpPr>
        <p:spPr/>
        <p:txBody>
          <a:bodyPr/>
          <a:lstStyle/>
          <a:p>
            <a:fld id="{AAEAE4A8-A6E5-453E-B946-FB774B73F48C}" type="slidenum">
              <a:rPr lang="en-US" smtClean="0"/>
              <a:t/>
            </a:fld>
            <a:endParaRPr lang="en-US"/>
          </a:p>
        </p:txBody>
      </p:sp>
    </p:spTree>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4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sz="half" idx="1"/>
          </p:nvPr>
        </p:nvSpPr>
        <p:spPr>
          <a:xfrm>
            <a:off x="1065212" y="1828800"/>
            <a:ext cx="4251960" cy="41910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Content Placeholder 3"/>
          <p:cNvSpPr>
            <a:spLocks noGrp="1"/>
          </p:cNvSpPr>
          <p:nvPr>
            <p:ph sz="half" idx="2"/>
          </p:nvPr>
        </p:nvSpPr>
        <p:spPr>
          <a:xfrm>
            <a:off x="5464598" y="1828800"/>
            <a:ext cx="4251960" cy="41910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6" name="Footer Placeholder 5"/>
          <p:cNvSpPr>
            <a:spLocks noGrp="1"/>
          </p:cNvSpPr>
          <p:nvPr>
            <p:ph type="ftr" sz="quarter" idx="11"/>
          </p:nvPr>
        </p:nvSpPr>
        <p:spPr/>
        <p:txBody>
          <a:bodyPr/>
          <a:lstStyle/>
          <a:p>
            <a:r>
              <a:rPr lang="en-US"/>
              <a:t>Add a footer</a:t>
            </a:r>
            <a:endParaRPr lang="en-US"/>
          </a:p>
        </p:txBody>
      </p:sp>
      <p:sp>
        <p:nvSpPr>
          <p:cNvPr id="5" name="Date Placeholder 4"/>
          <p:cNvSpPr>
            <a:spLocks noGrp="1"/>
          </p:cNvSpPr>
          <p:nvPr>
            <p:ph type="dt" sz="half" idx="10"/>
          </p:nvPr>
        </p:nvSpPr>
        <p:spPr/>
        <p:txBody>
          <a:bodyPr/>
          <a:lstStyle/>
          <a:p>
            <a:fld id="{3E0FA9E5-6744-4841-888F-9E7CC0C2B7EC}" type="datetimeFigureOut">
              <a:rPr lang="en-US" smtClean="0"/>
              <a:t/>
            </a:fld>
            <a:endParaRPr lang="en-US"/>
          </a:p>
        </p:txBody>
      </p:sp>
      <p:sp>
        <p:nvSpPr>
          <p:cNvPr id="7" name="Slide Number Placeholder 6"/>
          <p:cNvSpPr>
            <a:spLocks noGrp="1"/>
          </p:cNvSpPr>
          <p:nvPr>
            <p:ph type="sldNum" sz="quarter" idx="12"/>
          </p:nvPr>
        </p:nvSpPr>
        <p:spPr/>
        <p:txBody>
          <a:bodyPr/>
          <a:lstStyle/>
          <a:p>
            <a:fld id="{AAEAE4A8-A6E5-453E-B946-FB774B73F48C}" type="slidenum">
              <a:rPr lang="en-US" smtClean="0"/>
              <a:t/>
            </a:fld>
            <a:endParaRPr lang="en-US"/>
          </a:p>
        </p:txBody>
      </p:sp>
    </p:spTree>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4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a:xfrm>
            <a:off x="1065211" y="533400"/>
            <a:ext cx="8686802" cy="1066800"/>
          </a:xfrm>
        </p:spPr>
        <p:txBody>
          <a:bodyPr/>
          <a:lstStyle>
            <a:lvl1pPr>
              <a:defRPr/>
            </a:lvl1pPr>
          </a:lstStyle>
          <a:p>
            <a:r>
              <a:rPr lang="en-US"/>
              <a:t>Click to edit Master title style</a:t>
            </a:r>
            <a:endParaRPr lang="en-US"/>
          </a:p>
        </p:txBody>
      </p:sp>
      <p:sp>
        <p:nvSpPr>
          <p:cNvPr id="3" name="Text Placeholder 2"/>
          <p:cNvSpPr>
            <a:spLocks noGrp="1"/>
          </p:cNvSpPr>
          <p:nvPr>
            <p:ph type="body" idx="1"/>
          </p:nvPr>
        </p:nvSpPr>
        <p:spPr>
          <a:xfrm>
            <a:off x="1065213" y="1828799"/>
            <a:ext cx="4251960" cy="685801"/>
          </a:xfrm>
        </p:spPr>
        <p:txBody>
          <a:bodyPr anchor="ctr">
            <a:normAutofit/>
          </a:bodyPr>
          <a:lstStyle>
            <a:lvl1pPr marL="0" indent="0">
              <a:spcBef>
                <a:spcPct val="0"/>
              </a:spcBef>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4" name="Content Placeholder 3"/>
          <p:cNvSpPr>
            <a:spLocks noGrp="1"/>
          </p:cNvSpPr>
          <p:nvPr>
            <p:ph sz="half" idx="2"/>
          </p:nvPr>
        </p:nvSpPr>
        <p:spPr>
          <a:xfrm>
            <a:off x="1065213" y="2590800"/>
            <a:ext cx="4251960" cy="34290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Text Placeholder 4"/>
          <p:cNvSpPr>
            <a:spLocks noGrp="1"/>
          </p:cNvSpPr>
          <p:nvPr>
            <p:ph type="body" sz="quarter" idx="3"/>
          </p:nvPr>
        </p:nvSpPr>
        <p:spPr>
          <a:xfrm>
            <a:off x="5500053" y="1828799"/>
            <a:ext cx="4251960" cy="685801"/>
          </a:xfrm>
        </p:spPr>
        <p:txBody>
          <a:bodyPr anchor="ctr">
            <a:normAutofit/>
          </a:bodyPr>
          <a:lstStyle>
            <a:lvl1pPr marL="0" indent="0">
              <a:spcBef>
                <a:spcPct val="0"/>
              </a:spcBef>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6" name="Content Placeholder 5"/>
          <p:cNvSpPr>
            <a:spLocks noGrp="1"/>
          </p:cNvSpPr>
          <p:nvPr>
            <p:ph sz="quarter" idx="4"/>
          </p:nvPr>
        </p:nvSpPr>
        <p:spPr>
          <a:xfrm>
            <a:off x="5500053" y="2590800"/>
            <a:ext cx="4251960" cy="34290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8" name="Footer Placeholder 7"/>
          <p:cNvSpPr>
            <a:spLocks noGrp="1"/>
          </p:cNvSpPr>
          <p:nvPr>
            <p:ph type="ftr" sz="quarter" idx="11"/>
          </p:nvPr>
        </p:nvSpPr>
        <p:spPr/>
        <p:txBody>
          <a:bodyPr/>
          <a:lstStyle/>
          <a:p>
            <a:r>
              <a:rPr lang="en-US"/>
              <a:t>Add a footer</a:t>
            </a:r>
            <a:endParaRPr lang="en-US"/>
          </a:p>
        </p:txBody>
      </p:sp>
      <p:sp>
        <p:nvSpPr>
          <p:cNvPr id="7" name="Date Placeholder 6"/>
          <p:cNvSpPr>
            <a:spLocks noGrp="1"/>
          </p:cNvSpPr>
          <p:nvPr>
            <p:ph type="dt" sz="half" idx="10"/>
          </p:nvPr>
        </p:nvSpPr>
        <p:spPr/>
        <p:txBody>
          <a:bodyPr/>
          <a:lstStyle/>
          <a:p>
            <a:fld id="{3E0FA9E5-6744-4841-888F-9E7CC0C2B7EC}" type="datetimeFigureOut">
              <a:rPr lang="en-US" smtClean="0"/>
              <a:t/>
            </a:fld>
            <a:endParaRPr lang="en-US"/>
          </a:p>
        </p:txBody>
      </p:sp>
      <p:sp>
        <p:nvSpPr>
          <p:cNvPr id="9" name="Slide Number Placeholder 8"/>
          <p:cNvSpPr>
            <a:spLocks noGrp="1"/>
          </p:cNvSpPr>
          <p:nvPr>
            <p:ph type="sldNum" sz="quarter" idx="12"/>
          </p:nvPr>
        </p:nvSpPr>
        <p:spPr/>
        <p:txBody>
          <a:bodyPr/>
          <a:lstStyle/>
          <a:p>
            <a:fld id="{AAEAE4A8-A6E5-453E-B946-FB774B73F48C}" type="slidenum">
              <a:rPr lang="en-US" smtClean="0"/>
              <a:t/>
            </a:fld>
            <a:endParaRPr lang="en-US"/>
          </a:p>
        </p:txBody>
      </p:sp>
    </p:spTree>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5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endParaRPr lang="en-US"/>
          </a:p>
        </p:txBody>
      </p:sp>
      <p:sp>
        <p:nvSpPr>
          <p:cNvPr id="4" name="Footer Placeholder 3"/>
          <p:cNvSpPr>
            <a:spLocks noGrp="1"/>
          </p:cNvSpPr>
          <p:nvPr>
            <p:ph type="ftr" sz="quarter" idx="11"/>
          </p:nvPr>
        </p:nvSpPr>
        <p:spPr/>
        <p:txBody>
          <a:bodyPr/>
          <a:lstStyle/>
          <a:p>
            <a:r>
              <a:rPr lang="en-US"/>
              <a:t>Add a footer</a:t>
            </a:r>
            <a:endParaRPr lang="en-US"/>
          </a:p>
        </p:txBody>
      </p:sp>
      <p:sp>
        <p:nvSpPr>
          <p:cNvPr id="3" name="Date Placeholder 2"/>
          <p:cNvSpPr>
            <a:spLocks noGrp="1"/>
          </p:cNvSpPr>
          <p:nvPr>
            <p:ph type="dt" sz="half" idx="10"/>
          </p:nvPr>
        </p:nvSpPr>
        <p:spPr/>
        <p:txBody>
          <a:bodyPr/>
          <a:lstStyle/>
          <a:p>
            <a:fld id="{3E0FA9E5-6744-4841-888F-9E7CC0C2B7EC}" type="datetimeFigureOut">
              <a:rPr lang="en-US" smtClean="0"/>
              <a:t/>
            </a:fld>
            <a:endParaRPr lang="en-US"/>
          </a:p>
        </p:txBody>
      </p:sp>
      <p:sp>
        <p:nvSpPr>
          <p:cNvPr id="5" name="Slide Number Placeholder 4"/>
          <p:cNvSpPr>
            <a:spLocks noGrp="1"/>
          </p:cNvSpPr>
          <p:nvPr>
            <p:ph type="sldNum" sz="quarter" idx="12"/>
          </p:nvPr>
        </p:nvSpPr>
        <p:spPr/>
        <p:txBody>
          <a:bodyPr/>
          <a:lstStyle/>
          <a:p>
            <a:fld id="{AAEAE4A8-A6E5-453E-B946-FB774B73F48C}" type="slidenum">
              <a:rPr lang="en-US" smtClean="0"/>
              <a:t/>
            </a:fld>
            <a:endParaRPr lang="en-US"/>
          </a:p>
        </p:txBody>
      </p:sp>
    </p:spTree>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5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3" name="Footer Placeholder 2"/>
          <p:cNvSpPr>
            <a:spLocks noGrp="1"/>
          </p:cNvSpPr>
          <p:nvPr>
            <p:ph type="ftr" sz="quarter" idx="11"/>
          </p:nvPr>
        </p:nvSpPr>
        <p:spPr/>
        <p:txBody>
          <a:bodyPr/>
          <a:lstStyle/>
          <a:p>
            <a:r>
              <a:rPr lang="en-US"/>
              <a:t>Add a footer</a:t>
            </a:r>
            <a:endParaRPr lang="en-US"/>
          </a:p>
        </p:txBody>
      </p:sp>
      <p:sp>
        <p:nvSpPr>
          <p:cNvPr id="2" name="Date Placeholder 1"/>
          <p:cNvSpPr>
            <a:spLocks noGrp="1"/>
          </p:cNvSpPr>
          <p:nvPr>
            <p:ph type="dt" sz="half" idx="10"/>
          </p:nvPr>
        </p:nvSpPr>
        <p:spPr/>
        <p:txBody>
          <a:bodyPr/>
          <a:lstStyle/>
          <a:p>
            <a:fld id="{3E0FA9E5-6744-4841-888F-9E7CC0C2B7EC}" type="datetimeFigureOut">
              <a:rPr lang="en-US" smtClean="0"/>
              <a:t/>
            </a:fld>
            <a:endParaRPr lang="en-US"/>
          </a:p>
        </p:txBody>
      </p:sp>
      <p:sp>
        <p:nvSpPr>
          <p:cNvPr id="4" name="Slide Number Placeholder 3"/>
          <p:cNvSpPr>
            <a:spLocks noGrp="1"/>
          </p:cNvSpPr>
          <p:nvPr>
            <p:ph type="sldNum" sz="quarter" idx="12"/>
          </p:nvPr>
        </p:nvSpPr>
        <p:spPr/>
        <p:txBody>
          <a:bodyPr/>
          <a:lstStyle/>
          <a:p>
            <a:fld id="{AAEAE4A8-A6E5-453E-B946-FB774B73F48C}" type="slidenum">
              <a:rPr lang="en-US" smtClean="0"/>
              <a:t/>
            </a:fld>
            <a:endParaRPr lang="en-US"/>
          </a:p>
        </p:txBody>
      </p:sp>
    </p:spTree>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5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1065213" y="533400"/>
            <a:ext cx="4114800" cy="1524000"/>
          </a:xfrm>
        </p:spPr>
        <p:txBody>
          <a:bodyPr anchor="b">
            <a:normAutofit/>
          </a:bodyPr>
          <a:lstStyle>
            <a:lvl1pPr algn="l">
              <a:defRPr sz="3600" b="1"/>
            </a:lvl1pPr>
          </a:lstStyle>
          <a:p>
            <a:r>
              <a:rPr lang="en-US"/>
              <a:t>Click to edit Master title style</a:t>
            </a:r>
            <a:endParaRPr lang="en-US"/>
          </a:p>
        </p:txBody>
      </p:sp>
      <p:sp>
        <p:nvSpPr>
          <p:cNvPr id="3" name="Content Placeholder 2"/>
          <p:cNvSpPr>
            <a:spLocks noGrp="1"/>
          </p:cNvSpPr>
          <p:nvPr>
            <p:ph idx="1"/>
          </p:nvPr>
        </p:nvSpPr>
        <p:spPr>
          <a:xfrm>
            <a:off x="5865813" y="533400"/>
            <a:ext cx="5867400" cy="54864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Text Placeholder 3"/>
          <p:cNvSpPr>
            <a:spLocks noGrp="1"/>
          </p:cNvSpPr>
          <p:nvPr>
            <p:ph type="body" sz="half" idx="2"/>
          </p:nvPr>
        </p:nvSpPr>
        <p:spPr>
          <a:xfrm>
            <a:off x="1065213" y="2209800"/>
            <a:ext cx="4114800" cy="3810000"/>
          </a:xfrm>
        </p:spPr>
        <p:txBody>
          <a:bodyPr>
            <a:normAutofit/>
          </a:bodyPr>
          <a:lstStyle>
            <a:lvl1pPr marL="0" indent="0">
              <a:lnSpc>
                <a:spcPct val="110000"/>
              </a:lnSpc>
              <a:spcBef>
                <a:spcPts val="600"/>
              </a:spcBef>
              <a:buNone/>
              <a:defRPr sz="1800">
                <a:solidFill>
                  <a:schemeClr val="tx1">
                    <a:lumMod val="65000"/>
                    <a:lumOff val="3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6" name="Footer Placeholder 5"/>
          <p:cNvSpPr>
            <a:spLocks noGrp="1"/>
          </p:cNvSpPr>
          <p:nvPr>
            <p:ph type="ftr" sz="quarter" idx="11"/>
          </p:nvPr>
        </p:nvSpPr>
        <p:spPr/>
        <p:txBody>
          <a:bodyPr/>
          <a:lstStyle/>
          <a:p>
            <a:r>
              <a:rPr lang="en-US"/>
              <a:t>Add a footer</a:t>
            </a:r>
            <a:endParaRPr lang="en-US"/>
          </a:p>
        </p:txBody>
      </p:sp>
      <p:sp>
        <p:nvSpPr>
          <p:cNvPr id="5" name="Date Placeholder 4"/>
          <p:cNvSpPr>
            <a:spLocks noGrp="1"/>
          </p:cNvSpPr>
          <p:nvPr>
            <p:ph type="dt" sz="half" idx="10"/>
          </p:nvPr>
        </p:nvSpPr>
        <p:spPr/>
        <p:txBody>
          <a:bodyPr/>
          <a:lstStyle/>
          <a:p>
            <a:fld id="{3E0FA9E5-6744-4841-888F-9E7CC0C2B7EC}" type="datetimeFigureOut">
              <a:rPr lang="en-US" smtClean="0"/>
              <a:t/>
            </a:fld>
            <a:endParaRPr lang="en-US"/>
          </a:p>
        </p:txBody>
      </p:sp>
      <p:sp>
        <p:nvSpPr>
          <p:cNvPr id="7" name="Slide Number Placeholder 6"/>
          <p:cNvSpPr>
            <a:spLocks noGrp="1"/>
          </p:cNvSpPr>
          <p:nvPr>
            <p:ph type="sldNum" sz="quarter" idx="12"/>
          </p:nvPr>
        </p:nvSpPr>
        <p:spPr/>
        <p:txBody>
          <a:bodyPr/>
          <a:lstStyle/>
          <a:p>
            <a:fld id="{AAEAE4A8-A6E5-453E-B946-FB774B73F48C}" type="slidenum">
              <a:rPr lang="en-US" smtClean="0"/>
              <a:t/>
            </a:fld>
            <a:endParaRPr lang="en-US"/>
          </a:p>
        </p:txBody>
      </p:sp>
    </p:spTree>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5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065213" y="533400"/>
            <a:ext cx="4114800" cy="1524000"/>
          </a:xfrm>
        </p:spPr>
        <p:txBody>
          <a:bodyPr anchor="b">
            <a:noAutofit/>
          </a:bodyPr>
          <a:lstStyle>
            <a:lvl1pPr algn="l">
              <a:defRPr sz="3600" b="1"/>
            </a:lvl1pPr>
          </a:lstStyle>
          <a:p>
            <a:r>
              <a:rPr lang="en-US"/>
              <a:t>Click to edit Master title style</a:t>
            </a:r>
            <a:endParaRPr lang="en-US"/>
          </a:p>
        </p:txBody>
      </p:sp>
      <p:sp>
        <p:nvSpPr>
          <p:cNvPr id="3" name="Picture Placeholder 2" descr="An empty placeholder to add an image. Click on the placeholder and select the image that you wish to add"/>
          <p:cNvSpPr>
            <a:spLocks noGrp="1"/>
          </p:cNvSpPr>
          <p:nvPr>
            <p:ph type="pic" idx="1"/>
          </p:nvPr>
        </p:nvSpPr>
        <p:spPr>
          <a:xfrm>
            <a:off x="5865812" y="533400"/>
            <a:ext cx="5780173" cy="5791200"/>
          </a:xfrm>
          <a:ln w="50800">
            <a:solidFill>
              <a:schemeClr val="tx1">
                <a:lumMod val="65000"/>
                <a:lumOff val="35000"/>
              </a:schemeClr>
            </a:solidFill>
            <a:miter lim="800000"/>
          </a:ln>
        </p:spPr>
        <p:txBody>
          <a:bodyP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a:p>
        </p:txBody>
      </p:sp>
      <p:sp>
        <p:nvSpPr>
          <p:cNvPr id="4" name="Text Placeholder 3"/>
          <p:cNvSpPr>
            <a:spLocks noGrp="1"/>
          </p:cNvSpPr>
          <p:nvPr>
            <p:ph type="body" sz="half" idx="2"/>
          </p:nvPr>
        </p:nvSpPr>
        <p:spPr>
          <a:xfrm>
            <a:off x="1065213" y="2209800"/>
            <a:ext cx="4114800" cy="3810000"/>
          </a:xfrm>
        </p:spPr>
        <p:txBody>
          <a:bodyPr>
            <a:normAutofit/>
          </a:bodyPr>
          <a:lstStyle>
            <a:lvl1pPr marL="0" indent="0">
              <a:lnSpc>
                <a:spcPct val="110000"/>
              </a:lnSpc>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Tree>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5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Footer Placeholder 4"/>
          <p:cNvSpPr>
            <a:spLocks noGrp="1"/>
          </p:cNvSpPr>
          <p:nvPr>
            <p:ph type="ftr" sz="quarter" idx="11"/>
          </p:nvPr>
        </p:nvSpPr>
        <p:spPr/>
        <p:txBody>
          <a:bodyPr/>
          <a:lstStyle/>
          <a:p>
            <a:r>
              <a:rPr lang="en-US"/>
              <a:t>Add a footer</a:t>
            </a:r>
            <a:endParaRPr lang="en-US"/>
          </a:p>
        </p:txBody>
      </p:sp>
      <p:sp>
        <p:nvSpPr>
          <p:cNvPr id="4" name="Date Placeholder 3"/>
          <p:cNvSpPr>
            <a:spLocks noGrp="1"/>
          </p:cNvSpPr>
          <p:nvPr>
            <p:ph type="dt" sz="half" idx="10"/>
          </p:nvPr>
        </p:nvSpPr>
        <p:spPr/>
        <p:txBody>
          <a:bodyPr/>
          <a:lstStyle/>
          <a:p>
            <a:fld id="{3E0FA9E5-6744-4841-888F-9E7CC0C2B7EC}" type="datetimeFigureOut">
              <a:rPr lang="en-US" smtClean="0"/>
              <a:t/>
            </a:fld>
            <a:endParaRPr lang="en-US"/>
          </a:p>
        </p:txBody>
      </p:sp>
      <p:sp>
        <p:nvSpPr>
          <p:cNvPr id="6" name="Slide Number Placeholder 5"/>
          <p:cNvSpPr>
            <a:spLocks noGrp="1"/>
          </p:cNvSpPr>
          <p:nvPr>
            <p:ph type="sldNum" sz="quarter" idx="12"/>
          </p:nvPr>
        </p:nvSpPr>
        <p:spPr/>
        <p:txBody>
          <a:bodyPr/>
          <a:lstStyle/>
          <a:p>
            <a:fld id="{AAEAE4A8-A6E5-453E-B946-FB774B73F48C}" type="slidenum">
              <a:rPr lang="en-US" smtClean="0"/>
              <a:t/>
            </a:fld>
            <a:endParaRPr lang="en-US"/>
          </a:p>
        </p:txBody>
      </p:sp>
    </p:spTree>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5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8761412" y="533400"/>
            <a:ext cx="2362201" cy="5486400"/>
          </a:xfrm>
        </p:spPr>
        <p:txBody>
          <a:bodyPr vert="eaVert"/>
          <a:lstStyle/>
          <a:p>
            <a:r>
              <a:rPr lang="en-US"/>
              <a:t>Click to edit Master title style</a:t>
            </a:r>
            <a:endParaRPr lang="en-US"/>
          </a:p>
        </p:txBody>
      </p:sp>
      <p:sp>
        <p:nvSpPr>
          <p:cNvPr id="3" name="Vertical Text Placeholder 2"/>
          <p:cNvSpPr>
            <a:spLocks noGrp="1"/>
          </p:cNvSpPr>
          <p:nvPr>
            <p:ph type="body" orient="vert" idx="1"/>
          </p:nvPr>
        </p:nvSpPr>
        <p:spPr>
          <a:xfrm>
            <a:off x="1065213" y="533400"/>
            <a:ext cx="7467599" cy="5486400"/>
          </a:xfrm>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Footer Placeholder 4"/>
          <p:cNvSpPr>
            <a:spLocks noGrp="1"/>
          </p:cNvSpPr>
          <p:nvPr>
            <p:ph type="ftr" sz="quarter" idx="11"/>
          </p:nvPr>
        </p:nvSpPr>
        <p:spPr/>
        <p:txBody>
          <a:bodyPr/>
          <a:lstStyle/>
          <a:p>
            <a:r>
              <a:rPr lang="en-US"/>
              <a:t>Add a footer</a:t>
            </a:r>
            <a:endParaRPr lang="en-US"/>
          </a:p>
        </p:txBody>
      </p:sp>
      <p:sp>
        <p:nvSpPr>
          <p:cNvPr id="4" name="Date Placeholder 3"/>
          <p:cNvSpPr>
            <a:spLocks noGrp="1"/>
          </p:cNvSpPr>
          <p:nvPr>
            <p:ph type="dt" sz="half" idx="10"/>
          </p:nvPr>
        </p:nvSpPr>
        <p:spPr/>
        <p:txBody>
          <a:bodyPr/>
          <a:lstStyle/>
          <a:p>
            <a:fld id="{3E0FA9E5-6744-4841-888F-9E7CC0C2B7EC}" type="datetimeFigureOut">
              <a:rPr lang="en-US" smtClean="0"/>
              <a:t/>
            </a:fld>
            <a:endParaRPr lang="en-US"/>
          </a:p>
        </p:txBody>
      </p:sp>
      <p:sp>
        <p:nvSpPr>
          <p:cNvPr id="6" name="Slide Number Placeholder 5"/>
          <p:cNvSpPr>
            <a:spLocks noGrp="1"/>
          </p:cNvSpPr>
          <p:nvPr>
            <p:ph type="sldNum" sz="quarter" idx="12"/>
          </p:nvPr>
        </p:nvSpPr>
        <p:spPr/>
        <p:txBody>
          <a:bodyPr/>
          <a:lstStyle/>
          <a:p>
            <a:fld id="{AAEAE4A8-A6E5-453E-B946-FB774B73F48C}" type="slidenum">
              <a:rPr lang="en-US" smtClean="0"/>
              <a:t/>
            </a:fld>
            <a:endParaRPr lang="en-US"/>
          </a:p>
        </p:txBody>
      </p:sp>
    </p:spTree>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image" Target="../media/image1.png" /><Relationship Id="rId13" Type="http://schemas.openxmlformats.org/officeDocument/2006/relationships/image" Target="../media/image2.png" /><Relationship Id="rId14"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_rels/slideMaster3.xml.rels>&#65279;<?xml version="1.0" encoding="utf-8" standalone="yes"?><Relationships xmlns="http://schemas.openxmlformats.org/package/2006/relationships"><Relationship Id="rId1" Type="http://schemas.openxmlformats.org/officeDocument/2006/relationships/slideLayout" Target="../slideLayouts/slideLayout23.xml" /><Relationship Id="rId10" Type="http://schemas.openxmlformats.org/officeDocument/2006/relationships/slideLayout" Target="../slideLayouts/slideLayout32.xml" /><Relationship Id="rId11" Type="http://schemas.openxmlformats.org/officeDocument/2006/relationships/slideLayout" Target="../slideLayouts/slideLayout33.xml" /><Relationship Id="rId12" Type="http://schemas.openxmlformats.org/officeDocument/2006/relationships/image" Target="../media/image1.png" /><Relationship Id="rId13" Type="http://schemas.openxmlformats.org/officeDocument/2006/relationships/image" Target="../media/image2.png" /><Relationship Id="rId14" Type="http://schemas.openxmlformats.org/officeDocument/2006/relationships/theme" Target="../theme/theme3.xml" /><Relationship Id="rId2" Type="http://schemas.openxmlformats.org/officeDocument/2006/relationships/slideLayout" Target="../slideLayouts/slideLayout24.xml" /><Relationship Id="rId3" Type="http://schemas.openxmlformats.org/officeDocument/2006/relationships/slideLayout" Target="../slideLayouts/slideLayout25.xml" /><Relationship Id="rId4" Type="http://schemas.openxmlformats.org/officeDocument/2006/relationships/slideLayout" Target="../slideLayouts/slideLayout26.xml" /><Relationship Id="rId5" Type="http://schemas.openxmlformats.org/officeDocument/2006/relationships/slideLayout" Target="../slideLayouts/slideLayout27.xml" /><Relationship Id="rId6" Type="http://schemas.openxmlformats.org/officeDocument/2006/relationships/slideLayout" Target="../slideLayouts/slideLayout28.xml" /><Relationship Id="rId7" Type="http://schemas.openxmlformats.org/officeDocument/2006/relationships/slideLayout" Target="../slideLayouts/slideLayout29.xml" /><Relationship Id="rId8" Type="http://schemas.openxmlformats.org/officeDocument/2006/relationships/slideLayout" Target="../slideLayouts/slideLayout30.xml" /><Relationship Id="rId9" Type="http://schemas.openxmlformats.org/officeDocument/2006/relationships/slideLayout" Target="../slideLayouts/slideLayout31.xml" /></Relationships>
</file>

<file path=ppt/slideMasters/_rels/slideMaster4.xml.rels>&#65279;<?xml version="1.0" encoding="utf-8" standalone="yes"?><Relationships xmlns="http://schemas.openxmlformats.org/package/2006/relationships"><Relationship Id="rId1" Type="http://schemas.openxmlformats.org/officeDocument/2006/relationships/slideLayout" Target="../slideLayouts/slideLayout34.xml" /><Relationship Id="rId10" Type="http://schemas.openxmlformats.org/officeDocument/2006/relationships/slideLayout" Target="../slideLayouts/slideLayout43.xml" /><Relationship Id="rId11" Type="http://schemas.openxmlformats.org/officeDocument/2006/relationships/slideLayout" Target="../slideLayouts/slideLayout44.xml" /><Relationship Id="rId12" Type="http://schemas.openxmlformats.org/officeDocument/2006/relationships/image" Target="../media/image1.png" /><Relationship Id="rId13" Type="http://schemas.openxmlformats.org/officeDocument/2006/relationships/image" Target="../media/image2.png" /><Relationship Id="rId14" Type="http://schemas.openxmlformats.org/officeDocument/2006/relationships/theme" Target="../theme/theme4.xml" /><Relationship Id="rId2" Type="http://schemas.openxmlformats.org/officeDocument/2006/relationships/slideLayout" Target="../slideLayouts/slideLayout35.xml" /><Relationship Id="rId3" Type="http://schemas.openxmlformats.org/officeDocument/2006/relationships/slideLayout" Target="../slideLayouts/slideLayout36.xml" /><Relationship Id="rId4" Type="http://schemas.openxmlformats.org/officeDocument/2006/relationships/slideLayout" Target="../slideLayouts/slideLayout37.xml" /><Relationship Id="rId5" Type="http://schemas.openxmlformats.org/officeDocument/2006/relationships/slideLayout" Target="../slideLayouts/slideLayout38.xml" /><Relationship Id="rId6" Type="http://schemas.openxmlformats.org/officeDocument/2006/relationships/slideLayout" Target="../slideLayouts/slideLayout39.xml" /><Relationship Id="rId7" Type="http://schemas.openxmlformats.org/officeDocument/2006/relationships/slideLayout" Target="../slideLayouts/slideLayout40.xml" /><Relationship Id="rId8" Type="http://schemas.openxmlformats.org/officeDocument/2006/relationships/slideLayout" Target="../slideLayouts/slideLayout41.xml" /><Relationship Id="rId9" Type="http://schemas.openxmlformats.org/officeDocument/2006/relationships/slideLayout" Target="../slideLayouts/slideLayout42.xml" /></Relationships>
</file>

<file path=ppt/slideMasters/_rels/slideMaster5.xml.rels>&#65279;<?xml version="1.0" encoding="utf-8" standalone="yes"?><Relationships xmlns="http://schemas.openxmlformats.org/package/2006/relationships"><Relationship Id="rId1" Type="http://schemas.openxmlformats.org/officeDocument/2006/relationships/slideLayout" Target="../slideLayouts/slideLayout45.xml" /><Relationship Id="rId10" Type="http://schemas.openxmlformats.org/officeDocument/2006/relationships/slideLayout" Target="../slideLayouts/slideLayout54.xml" /><Relationship Id="rId11" Type="http://schemas.openxmlformats.org/officeDocument/2006/relationships/slideLayout" Target="../slideLayouts/slideLayout55.xml" /><Relationship Id="rId12" Type="http://schemas.openxmlformats.org/officeDocument/2006/relationships/image" Target="../media/image5.jpeg" /><Relationship Id="rId13" Type="http://schemas.openxmlformats.org/officeDocument/2006/relationships/theme" Target="../theme/theme5.xml" /><Relationship Id="rId2" Type="http://schemas.openxmlformats.org/officeDocument/2006/relationships/slideLayout" Target="../slideLayouts/slideLayout46.xml" /><Relationship Id="rId3" Type="http://schemas.openxmlformats.org/officeDocument/2006/relationships/slideLayout" Target="../slideLayouts/slideLayout47.xml" /><Relationship Id="rId4" Type="http://schemas.openxmlformats.org/officeDocument/2006/relationships/slideLayout" Target="../slideLayouts/slideLayout48.xml" /><Relationship Id="rId5" Type="http://schemas.openxmlformats.org/officeDocument/2006/relationships/slideLayout" Target="../slideLayouts/slideLayout49.xml" /><Relationship Id="rId6" Type="http://schemas.openxmlformats.org/officeDocument/2006/relationships/slideLayout" Target="../slideLayouts/slideLayout50.xml" /><Relationship Id="rId7" Type="http://schemas.openxmlformats.org/officeDocument/2006/relationships/slideLayout" Target="../slideLayouts/slideLayout51.xml" /><Relationship Id="rId8" Type="http://schemas.openxmlformats.org/officeDocument/2006/relationships/slideLayout" Target="../slideLayouts/slideLayout52.xml" /><Relationship Id="rId9" Type="http://schemas.openxmlformats.org/officeDocument/2006/relationships/slideLayout" Target="../slideLayouts/slideLayout53.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3">
        <a:schemeClr val="bg1"/>
      </p:bgRef>
    </p:bg>
    <p:spTree>
      <p:nvGrpSpPr>
        <p:cNvPr id="1" name=""/>
        <p:cNvGrpSpPr/>
        <p:nvPr/>
      </p:nvGrpSpPr>
      <p:grpSpPr>
        <a:xfrm>
          <a:off x="0" y="0"/>
          <a:ext cx="0" cy="0"/>
        </a:xfrm>
      </p:grpSpPr>
      <p:pic>
        <p:nvPicPr>
          <p:cNvPr id="18" name="Picture 17"/>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15" name="Picture 14"/>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8" name="Rectangle 7"/>
          <p:cNvSpPr/>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p:txBody>
      </p:sp>
      <p:sp>
        <p:nvSpPr>
          <p:cNvPr id="2" name="Title Placeholder 1"/>
          <p:cNvSpPr>
            <a:spLocks noGrp="1"/>
          </p:cNvSpPr>
          <p:nvPr>
            <p:ph type="title"/>
          </p:nvPr>
        </p:nvSpPr>
        <p:spPr>
          <a:xfrm>
            <a:off x="2611808" y="808056"/>
            <a:ext cx="7958331" cy="1077229"/>
          </a:xfrm>
          <a:prstGeom prst="rect">
            <a:avLst/>
          </a:prstGeom>
        </p:spPr>
        <p:txBody>
          <a:bodyPr vert="horz" lIns="91440" tIns="45720" rIns="91440" bIns="45720" rtlCol="0" anchor="t">
            <a:normAutofit/>
          </a:bodyPr>
          <a:lstStyle/>
          <a:p>
            <a:r>
              <a:rPr lang="en-US"/>
              <a:t>Click to edit Master title style</a:t>
            </a:r>
            <a:endParaRPr lang="en-US"/>
          </a:p>
        </p:txBody>
      </p:sp>
      <p:sp>
        <p:nvSpPr>
          <p:cNvPr id="3" name="Text Placeholder 2"/>
          <p:cNvSpPr>
            <a:spLocks noGrp="1"/>
          </p:cNvSpPr>
          <p:nvPr>
            <p:ph type="body" idx="1"/>
          </p:nvPr>
        </p:nvSpPr>
        <p:spPr>
          <a:xfrm>
            <a:off x="2773599" y="2052116"/>
            <a:ext cx="7796540" cy="399782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a:p>
        </p:txBody>
      </p:sp>
      <p:sp>
        <p:nvSpPr>
          <p:cNvPr id="4" name="Date Placeholder 3"/>
          <p:cNvSpPr>
            <a:spLocks noGrp="1"/>
          </p:cNvSpPr>
          <p:nvPr>
            <p:ph type="dt" sz="half" idx="2"/>
          </p:nvPr>
        </p:nvSpPr>
        <p:spPr>
          <a:xfrm rot="5400000">
            <a:off x="-810065" y="5270604"/>
            <a:ext cx="2662729" cy="182880"/>
          </a:xfrm>
          <a:prstGeom prst="rect">
            <a:avLst/>
          </a:prstGeom>
        </p:spPr>
        <p:txBody>
          <a:bodyPr vert="horz" lIns="91440" tIns="18288" rIns="91440" bIns="45720" rtlCol="0" anchor="t"/>
          <a:lstStyle>
            <a:defPPr>
              <a:defRPr lang="en-US"/>
            </a:defPPr>
            <a:lvl1pPr marL="0" algn="r" defTabSz="457200" rtl="0" eaLnBrk="1" latinLnBrk="0" hangingPunct="1">
              <a:defRPr sz="8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3CBC1C18-307B-4F68-A007-B5B542270E8D}" type="datetimeFigureOut">
              <a:rPr lang="en-US"/>
              <a:t>2/21/2022</a:t>
            </a:fld>
            <a:endParaRPr lang="en-US"/>
          </a:p>
        </p:txBody>
      </p:sp>
      <p:sp>
        <p:nvSpPr>
          <p:cNvPr id="5" name="Footer Placeholder 4"/>
          <p:cNvSpPr>
            <a:spLocks noGrp="1"/>
          </p:cNvSpPr>
          <p:nvPr>
            <p:ph type="ftr" sz="quarter" idx="3"/>
          </p:nvPr>
        </p:nvSpPr>
        <p:spPr>
          <a:xfrm rot="5400000">
            <a:off x="-2237130" y="3661144"/>
            <a:ext cx="5885352" cy="179176"/>
          </a:xfrm>
          <a:prstGeom prst="rect">
            <a:avLst/>
          </a:prstGeom>
        </p:spPr>
        <p:txBody>
          <a:bodyPr vert="horz" lIns="91440" tIns="45720" rIns="91440" bIns="18288" rtlCol="0" anchor="b"/>
          <a:lstStyle>
            <a:defPPr>
              <a:defRPr lang="en-US"/>
            </a:defPPr>
            <a:lvl1pPr marL="0" algn="r" defTabSz="457200" rtl="0" eaLnBrk="1" latinLnBrk="0" hangingPunct="1">
              <a:defRPr sz="8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a:t>
              </a:t>
            </a:r>
          </a:p>
        </p:txBody>
      </p:sp>
      <p:sp>
        <p:nvSpPr>
          <p:cNvPr id="6" name="Slide Number Placeholder 5"/>
          <p:cNvSpPr>
            <a:spLocks noGrp="1"/>
          </p:cNvSpPr>
          <p:nvPr>
            <p:ph type="sldNum" sz="quarter" idx="4"/>
          </p:nvPr>
        </p:nvSpPr>
        <p:spPr>
          <a:xfrm>
            <a:off x="158407" y="164592"/>
            <a:ext cx="636727" cy="322851"/>
          </a:xfrm>
          <a:prstGeom prst="rect">
            <a:avLst/>
          </a:prstGeom>
        </p:spPr>
        <p:txBody>
          <a:bodyPr vert="horz" lIns="91440" tIns="45720" rIns="45720" bIns="45720" rtlCol="0" anchor="ctr"/>
          <a:lstStyle>
            <a:defPPr>
              <a:defRPr lang="en-US"/>
            </a:defPPr>
            <a:lvl1pPr marL="0" algn="r" defTabSz="457200" rtl="0" eaLnBrk="1" latinLnBrk="0" hangingPunct="1">
              <a:defRPr sz="18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a:t>‹#›</a:t>
            </a:fld>
            <a:endParaRPr lang="en-US"/>
          </a:p>
        </p:txBody>
      </p:sp>
      <p:sp>
        <p:nvSpPr>
          <p:cNvPr id="57" name="Rectangle 56"/>
          <p:cNvSpPr/>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p:txBody>
      </p:sp>
    </p:spTree>
  </p:cSld>
  <p:clrMap bg1="dk1" tx1="lt1" bg2="dk2" tx2="lt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xStyles>
    <p:titleStyle>
      <a:lvl1pPr algn="r" defTabSz="914400" rtl="0" eaLnBrk="1" latinLnBrk="0" hangingPunct="1">
        <a:lnSpc>
          <a:spcPct val="90000"/>
        </a:lnSpc>
        <a:spcBef>
          <a:spcPct val="0"/>
        </a:spcBef>
        <a:buNone/>
        <a:defRPr sz="3400" b="0" i="0" kern="1200" cap="none">
          <a:solidFill>
            <a:schemeClr val="tx1"/>
          </a:solidFill>
          <a:effectLst/>
          <a:latin typeface="+mj-lt"/>
          <a:ea typeface="+mj-ea"/>
          <a:cs typeface="+mj-cs"/>
        </a:defRPr>
      </a:lvl1pPr>
    </p:titleStyle>
    <p:bodyStyle>
      <a:lvl1pPr marL="344488"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2000" kern="1200">
          <a:solidFill>
            <a:schemeClr val="tx1"/>
          </a:solidFill>
          <a:effectLst/>
          <a:latin typeface="+mn-lt"/>
          <a:ea typeface="+mn-ea"/>
          <a:cs typeface="+mn-cs"/>
        </a:defRPr>
      </a:lvl1pPr>
      <a:lvl2pPr marL="795338"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800" kern="1200">
          <a:solidFill>
            <a:schemeClr val="tx1"/>
          </a:solidFill>
          <a:effectLst/>
          <a:latin typeface="+mn-lt"/>
          <a:ea typeface="+mn-ea"/>
          <a:cs typeface="+mn-cs"/>
        </a:defRPr>
      </a:lvl2pPr>
      <a:lvl3pPr marL="1258888"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600" kern="1200">
          <a:solidFill>
            <a:schemeClr val="tx1"/>
          </a:solidFill>
          <a:effectLst/>
          <a:latin typeface="+mn-lt"/>
          <a:ea typeface="+mn-ea"/>
          <a:cs typeface="+mn-cs"/>
        </a:defRPr>
      </a:lvl3pPr>
      <a:lvl4pPr marL="1709738"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400" kern="1200">
          <a:solidFill>
            <a:schemeClr val="tx1"/>
          </a:solidFill>
          <a:effectLst/>
          <a:latin typeface="+mn-lt"/>
          <a:ea typeface="+mn-ea"/>
          <a:cs typeface="+mn-cs"/>
        </a:defRPr>
      </a:lvl4pPr>
      <a:lvl5pPr marL="2173288"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a:solidFill>
            <a:schemeClr val="tx1"/>
          </a:solidFill>
          <a:effectLst/>
          <a:latin typeface="+mn-lt"/>
          <a:ea typeface="+mn-ea"/>
          <a:cs typeface="+mn-cs"/>
        </a:defRPr>
      </a:lvl5pPr>
      <a:lvl6pPr marL="2642616"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a:solidFill>
            <a:schemeClr val="tx1"/>
          </a:solidFill>
          <a:effectLst/>
          <a:latin typeface="+mn-lt"/>
          <a:ea typeface="+mn-ea"/>
          <a:cs typeface="+mn-cs"/>
        </a:defRPr>
      </a:lvl6pPr>
      <a:lvl7pPr marL="3108960"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a:solidFill>
            <a:schemeClr val="tx1"/>
          </a:solidFill>
          <a:effectLst/>
          <a:latin typeface="+mn-lt"/>
          <a:ea typeface="+mn-ea"/>
          <a:cs typeface="+mn-cs"/>
        </a:defRPr>
      </a:lvl7pPr>
      <a:lvl8pPr marL="3575304"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a:solidFill>
            <a:schemeClr val="tx1"/>
          </a:solidFill>
          <a:effectLst/>
          <a:latin typeface="+mn-lt"/>
          <a:ea typeface="+mn-ea"/>
          <a:cs typeface="+mn-cs"/>
        </a:defRPr>
      </a:lvl8pPr>
      <a:lvl9pPr marL="4041648"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3">
        <a:schemeClr val="bg1"/>
      </p:bgRef>
    </p:bg>
    <p:spTree>
      <p:nvGrpSpPr>
        <p:cNvPr id="1" name=""/>
        <p:cNvGrpSpPr/>
        <p:nvPr/>
      </p:nvGrpSpPr>
      <p:grpSpPr>
        <a:xfrm>
          <a:off x="0" y="0"/>
          <a:ext cx="0" cy="0"/>
        </a:xfrm>
      </p:grpSpPr>
      <p:pic>
        <p:nvPicPr>
          <p:cNvPr id="18" name="Picture 17"/>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15" name="Picture 14"/>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8" name="Rectangle 7"/>
          <p:cNvSpPr/>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p:txBody>
      </p:sp>
      <p:sp>
        <p:nvSpPr>
          <p:cNvPr id="2" name="Title Placeholder 1"/>
          <p:cNvSpPr>
            <a:spLocks noGrp="1"/>
          </p:cNvSpPr>
          <p:nvPr>
            <p:ph type="title"/>
          </p:nvPr>
        </p:nvSpPr>
        <p:spPr>
          <a:xfrm>
            <a:off x="2611808" y="808056"/>
            <a:ext cx="7958331" cy="1077229"/>
          </a:xfrm>
          <a:prstGeom prst="rect">
            <a:avLst/>
          </a:prstGeom>
        </p:spPr>
        <p:txBody>
          <a:bodyPr vert="horz" lIns="91440" tIns="45720" rIns="91440" bIns="45720" rtlCol="0" anchor="t">
            <a:normAutofit/>
          </a:bodyPr>
          <a:lstStyle/>
          <a:p>
            <a:r>
              <a:rPr lang="en-US"/>
              <a:t>Click to edit Master title style</a:t>
            </a:r>
            <a:endParaRPr lang="en-US"/>
          </a:p>
        </p:txBody>
      </p:sp>
      <p:sp>
        <p:nvSpPr>
          <p:cNvPr id="3" name="Text Placeholder 2"/>
          <p:cNvSpPr>
            <a:spLocks noGrp="1"/>
          </p:cNvSpPr>
          <p:nvPr>
            <p:ph type="body" idx="1"/>
          </p:nvPr>
        </p:nvSpPr>
        <p:spPr>
          <a:xfrm>
            <a:off x="2773599" y="2052116"/>
            <a:ext cx="7796540" cy="399782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a:p>
        </p:txBody>
      </p:sp>
      <p:sp>
        <p:nvSpPr>
          <p:cNvPr id="4" name="Date Placeholder 3"/>
          <p:cNvSpPr>
            <a:spLocks noGrp="1"/>
          </p:cNvSpPr>
          <p:nvPr>
            <p:ph type="dt" sz="half" idx="2"/>
          </p:nvPr>
        </p:nvSpPr>
        <p:spPr>
          <a:xfrm rot="5400000">
            <a:off x="-810065" y="5270604"/>
            <a:ext cx="2662729" cy="182880"/>
          </a:xfrm>
          <a:prstGeom prst="rect">
            <a:avLst/>
          </a:prstGeom>
        </p:spPr>
        <p:txBody>
          <a:bodyPr vert="horz" lIns="91440" tIns="18288" rIns="91440" bIns="45720" rtlCol="0" anchor="t"/>
          <a:lstStyle>
            <a:defPPr>
              <a:defRPr lang="en-US"/>
            </a:defPPr>
            <a:lvl1pPr marL="0" algn="r" defTabSz="457200" rtl="0" eaLnBrk="1" latinLnBrk="0" hangingPunct="1">
              <a:defRPr sz="8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3CBC1C18-307B-4F68-A007-B5B542270E8D}" type="datetimeFigureOut">
              <a:rPr lang="en-US"/>
              <a:t>2/18/2022</a:t>
            </a:fld>
            <a:endParaRPr lang="en-US"/>
          </a:p>
        </p:txBody>
      </p:sp>
      <p:sp>
        <p:nvSpPr>
          <p:cNvPr id="5" name="Footer Placeholder 4"/>
          <p:cNvSpPr>
            <a:spLocks noGrp="1"/>
          </p:cNvSpPr>
          <p:nvPr>
            <p:ph type="ftr" sz="quarter" idx="3"/>
          </p:nvPr>
        </p:nvSpPr>
        <p:spPr>
          <a:xfrm rot="5400000">
            <a:off x="-2237130" y="3661144"/>
            <a:ext cx="5885352" cy="179176"/>
          </a:xfrm>
          <a:prstGeom prst="rect">
            <a:avLst/>
          </a:prstGeom>
        </p:spPr>
        <p:txBody>
          <a:bodyPr vert="horz" lIns="91440" tIns="45720" rIns="91440" bIns="18288" rtlCol="0" anchor="b"/>
          <a:lstStyle>
            <a:defPPr>
              <a:defRPr lang="en-US"/>
            </a:defPPr>
            <a:lvl1pPr marL="0" algn="r" defTabSz="457200" rtl="0" eaLnBrk="1" latinLnBrk="0" hangingPunct="1">
              <a:defRPr sz="8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a:t>
              </a:t>
            </a:r>
          </a:p>
        </p:txBody>
      </p:sp>
      <p:sp>
        <p:nvSpPr>
          <p:cNvPr id="6" name="Slide Number Placeholder 5"/>
          <p:cNvSpPr>
            <a:spLocks noGrp="1"/>
          </p:cNvSpPr>
          <p:nvPr>
            <p:ph type="sldNum" sz="quarter" idx="4"/>
          </p:nvPr>
        </p:nvSpPr>
        <p:spPr>
          <a:xfrm>
            <a:off x="158407" y="164592"/>
            <a:ext cx="636727" cy="322851"/>
          </a:xfrm>
          <a:prstGeom prst="rect">
            <a:avLst/>
          </a:prstGeom>
        </p:spPr>
        <p:txBody>
          <a:bodyPr vert="horz" lIns="91440" tIns="45720" rIns="45720" bIns="45720" rtlCol="0" anchor="ctr"/>
          <a:lstStyle>
            <a:defPPr>
              <a:defRPr lang="en-US"/>
            </a:defPPr>
            <a:lvl1pPr marL="0" algn="r" defTabSz="457200" rtl="0" eaLnBrk="1" latinLnBrk="0" hangingPunct="1">
              <a:defRPr sz="18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a:t>‹#›</a:t>
            </a:fld>
            <a:endParaRPr lang="en-US"/>
          </a:p>
        </p:txBody>
      </p:sp>
      <p:sp>
        <p:nvSpPr>
          <p:cNvPr id="57" name="Rectangle 56"/>
          <p:cNvSpPr/>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p:txBody>
      </p:sp>
    </p:spTree>
  </p:cSld>
  <p:clrMap bg1="dk1" tx1="lt1" bg2="dk2" tx2="lt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Lst>
  <p:transition/>
  <p:timing/>
  <p:txStyles>
    <p:titleStyle>
      <a:lvl1pPr algn="r" defTabSz="914400" rtl="0" eaLnBrk="1" latinLnBrk="0" hangingPunct="1">
        <a:lnSpc>
          <a:spcPct val="90000"/>
        </a:lnSpc>
        <a:spcBef>
          <a:spcPct val="0"/>
        </a:spcBef>
        <a:buNone/>
        <a:defRPr sz="3400" b="0" i="0" kern="1200" cap="none">
          <a:solidFill>
            <a:schemeClr val="tx1"/>
          </a:solidFill>
          <a:effectLst/>
          <a:latin typeface="+mj-lt"/>
          <a:ea typeface="+mj-ea"/>
          <a:cs typeface="+mj-cs"/>
        </a:defRPr>
      </a:lvl1pPr>
    </p:titleStyle>
    <p:bodyStyle>
      <a:lvl1pPr marL="344488"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2000" kern="1200">
          <a:solidFill>
            <a:schemeClr val="tx1"/>
          </a:solidFill>
          <a:effectLst/>
          <a:latin typeface="+mn-lt"/>
          <a:ea typeface="+mn-ea"/>
          <a:cs typeface="+mn-cs"/>
        </a:defRPr>
      </a:lvl1pPr>
      <a:lvl2pPr marL="795338"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800" kern="1200">
          <a:solidFill>
            <a:schemeClr val="tx1"/>
          </a:solidFill>
          <a:effectLst/>
          <a:latin typeface="+mn-lt"/>
          <a:ea typeface="+mn-ea"/>
          <a:cs typeface="+mn-cs"/>
        </a:defRPr>
      </a:lvl2pPr>
      <a:lvl3pPr marL="1258888"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600" kern="1200">
          <a:solidFill>
            <a:schemeClr val="tx1"/>
          </a:solidFill>
          <a:effectLst/>
          <a:latin typeface="+mn-lt"/>
          <a:ea typeface="+mn-ea"/>
          <a:cs typeface="+mn-cs"/>
        </a:defRPr>
      </a:lvl3pPr>
      <a:lvl4pPr marL="1709738"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400" kern="1200">
          <a:solidFill>
            <a:schemeClr val="tx1"/>
          </a:solidFill>
          <a:effectLst/>
          <a:latin typeface="+mn-lt"/>
          <a:ea typeface="+mn-ea"/>
          <a:cs typeface="+mn-cs"/>
        </a:defRPr>
      </a:lvl4pPr>
      <a:lvl5pPr marL="2173288"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a:solidFill>
            <a:schemeClr val="tx1"/>
          </a:solidFill>
          <a:effectLst/>
          <a:latin typeface="+mn-lt"/>
          <a:ea typeface="+mn-ea"/>
          <a:cs typeface="+mn-cs"/>
        </a:defRPr>
      </a:lvl5pPr>
      <a:lvl6pPr marL="2642616"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a:solidFill>
            <a:schemeClr val="tx1"/>
          </a:solidFill>
          <a:effectLst/>
          <a:latin typeface="+mn-lt"/>
          <a:ea typeface="+mn-ea"/>
          <a:cs typeface="+mn-cs"/>
        </a:defRPr>
      </a:lvl6pPr>
      <a:lvl7pPr marL="3108960"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a:solidFill>
            <a:schemeClr val="tx1"/>
          </a:solidFill>
          <a:effectLst/>
          <a:latin typeface="+mn-lt"/>
          <a:ea typeface="+mn-ea"/>
          <a:cs typeface="+mn-cs"/>
        </a:defRPr>
      </a:lvl7pPr>
      <a:lvl8pPr marL="3575304"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a:solidFill>
            <a:schemeClr val="tx1"/>
          </a:solidFill>
          <a:effectLst/>
          <a:latin typeface="+mn-lt"/>
          <a:ea typeface="+mn-ea"/>
          <a:cs typeface="+mn-cs"/>
        </a:defRPr>
      </a:lvl8pPr>
      <a:lvl9pPr marL="4041648"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3">
        <a:schemeClr val="bg1"/>
      </p:bgRef>
    </p:bg>
    <p:spTree>
      <p:nvGrpSpPr>
        <p:cNvPr id="1" name=""/>
        <p:cNvGrpSpPr/>
        <p:nvPr/>
      </p:nvGrpSpPr>
      <p:grpSpPr>
        <a:xfrm>
          <a:off x="0" y="0"/>
          <a:ext cx="0" cy="0"/>
        </a:xfrm>
      </p:grpSpPr>
      <p:pic>
        <p:nvPicPr>
          <p:cNvPr id="18" name="Picture 17"/>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15" name="Picture 14"/>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8" name="Rectangle 7"/>
          <p:cNvSpPr/>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p:txBody>
      </p:sp>
      <p:sp>
        <p:nvSpPr>
          <p:cNvPr id="2" name="Title Placeholder 1"/>
          <p:cNvSpPr>
            <a:spLocks noGrp="1"/>
          </p:cNvSpPr>
          <p:nvPr>
            <p:ph type="title"/>
          </p:nvPr>
        </p:nvSpPr>
        <p:spPr>
          <a:xfrm>
            <a:off x="2611808" y="808056"/>
            <a:ext cx="7958331" cy="1077229"/>
          </a:xfrm>
          <a:prstGeom prst="rect">
            <a:avLst/>
          </a:prstGeom>
        </p:spPr>
        <p:txBody>
          <a:bodyPr vert="horz" lIns="91440" tIns="45720" rIns="91440" bIns="45720" rtlCol="0" anchor="t">
            <a:normAutofit/>
          </a:bodyPr>
          <a:lstStyle/>
          <a:p>
            <a:r>
              <a:rPr lang="en-US"/>
              <a:t>Click to edit Master title style</a:t>
            </a:r>
            <a:endParaRPr lang="en-US"/>
          </a:p>
        </p:txBody>
      </p:sp>
      <p:sp>
        <p:nvSpPr>
          <p:cNvPr id="3" name="Text Placeholder 2"/>
          <p:cNvSpPr>
            <a:spLocks noGrp="1"/>
          </p:cNvSpPr>
          <p:nvPr>
            <p:ph type="body" idx="1"/>
          </p:nvPr>
        </p:nvSpPr>
        <p:spPr>
          <a:xfrm>
            <a:off x="2773599" y="2052116"/>
            <a:ext cx="7796540" cy="399782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a:p>
        </p:txBody>
      </p:sp>
      <p:sp>
        <p:nvSpPr>
          <p:cNvPr id="4" name="Date Placeholder 3"/>
          <p:cNvSpPr>
            <a:spLocks noGrp="1"/>
          </p:cNvSpPr>
          <p:nvPr>
            <p:ph type="dt" sz="half" idx="2"/>
          </p:nvPr>
        </p:nvSpPr>
        <p:spPr>
          <a:xfrm rot="5400000">
            <a:off x="-810065" y="5270604"/>
            <a:ext cx="2662729" cy="182880"/>
          </a:xfrm>
          <a:prstGeom prst="rect">
            <a:avLst/>
          </a:prstGeom>
        </p:spPr>
        <p:txBody>
          <a:bodyPr vert="horz" lIns="91440" tIns="18288" rIns="91440" bIns="45720" rtlCol="0" anchor="t"/>
          <a:lstStyle>
            <a:defPPr>
              <a:defRPr lang="en-US"/>
            </a:defPPr>
            <a:lvl1pPr marL="0" algn="r" defTabSz="457200" rtl="0" eaLnBrk="1" latinLnBrk="0" hangingPunct="1">
              <a:defRPr sz="8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3CBC1C18-307B-4F68-A007-B5B542270E8D}" type="datetimeFigureOut">
              <a:rPr lang="en-US"/>
              <a:t>3/10/2022</a:t>
            </a:fld>
            <a:endParaRPr lang="en-US"/>
          </a:p>
        </p:txBody>
      </p:sp>
      <p:sp>
        <p:nvSpPr>
          <p:cNvPr id="5" name="Footer Placeholder 4"/>
          <p:cNvSpPr>
            <a:spLocks noGrp="1"/>
          </p:cNvSpPr>
          <p:nvPr>
            <p:ph type="ftr" sz="quarter" idx="3"/>
          </p:nvPr>
        </p:nvSpPr>
        <p:spPr>
          <a:xfrm rot="5400000">
            <a:off x="-2237130" y="3661144"/>
            <a:ext cx="5885352" cy="179176"/>
          </a:xfrm>
          <a:prstGeom prst="rect">
            <a:avLst/>
          </a:prstGeom>
        </p:spPr>
        <p:txBody>
          <a:bodyPr vert="horz" lIns="91440" tIns="45720" rIns="91440" bIns="18288" rtlCol="0" anchor="b"/>
          <a:lstStyle>
            <a:defPPr>
              <a:defRPr lang="en-US"/>
            </a:defPPr>
            <a:lvl1pPr marL="0" algn="r" defTabSz="457200" rtl="0" eaLnBrk="1" latinLnBrk="0" hangingPunct="1">
              <a:defRPr sz="8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a:t>
              </a:t>
            </a:r>
          </a:p>
        </p:txBody>
      </p:sp>
      <p:sp>
        <p:nvSpPr>
          <p:cNvPr id="6" name="Slide Number Placeholder 5"/>
          <p:cNvSpPr>
            <a:spLocks noGrp="1"/>
          </p:cNvSpPr>
          <p:nvPr>
            <p:ph type="sldNum" sz="quarter" idx="4"/>
          </p:nvPr>
        </p:nvSpPr>
        <p:spPr>
          <a:xfrm>
            <a:off x="158407" y="164592"/>
            <a:ext cx="636727" cy="322851"/>
          </a:xfrm>
          <a:prstGeom prst="rect">
            <a:avLst/>
          </a:prstGeom>
        </p:spPr>
        <p:txBody>
          <a:bodyPr vert="horz" lIns="91440" tIns="45720" rIns="45720" bIns="45720" rtlCol="0" anchor="ctr"/>
          <a:lstStyle>
            <a:defPPr>
              <a:defRPr lang="en-US"/>
            </a:defPPr>
            <a:lvl1pPr marL="0" algn="r" defTabSz="457200" rtl="0" eaLnBrk="1" latinLnBrk="0" hangingPunct="1">
              <a:defRPr sz="18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a:t>‹#›</a:t>
            </a:fld>
            <a:endParaRPr lang="en-US"/>
          </a:p>
        </p:txBody>
      </p:sp>
      <p:sp>
        <p:nvSpPr>
          <p:cNvPr id="57" name="Rectangle 56"/>
          <p:cNvSpPr/>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p:txBody>
      </p:sp>
    </p:spTree>
  </p:cSld>
  <p:clrMap bg1="dk1" tx1="lt1" bg2="dk2" tx2="lt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Lst>
  <p:transition/>
  <p:timing/>
  <p:txStyles>
    <p:titleStyle>
      <a:lvl1pPr algn="r" defTabSz="914400" rtl="0" eaLnBrk="1" latinLnBrk="0" hangingPunct="1">
        <a:lnSpc>
          <a:spcPct val="90000"/>
        </a:lnSpc>
        <a:spcBef>
          <a:spcPct val="0"/>
        </a:spcBef>
        <a:buNone/>
        <a:defRPr sz="3400" b="0" i="0" kern="1200" cap="none">
          <a:solidFill>
            <a:schemeClr val="tx1"/>
          </a:solidFill>
          <a:effectLst/>
          <a:latin typeface="+mj-lt"/>
          <a:ea typeface="+mj-ea"/>
          <a:cs typeface="+mj-cs"/>
        </a:defRPr>
      </a:lvl1pPr>
    </p:titleStyle>
    <p:bodyStyle>
      <a:lvl1pPr marL="344488"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2000" kern="1200">
          <a:solidFill>
            <a:schemeClr val="tx1"/>
          </a:solidFill>
          <a:effectLst/>
          <a:latin typeface="+mn-lt"/>
          <a:ea typeface="+mn-ea"/>
          <a:cs typeface="+mn-cs"/>
        </a:defRPr>
      </a:lvl1pPr>
      <a:lvl2pPr marL="795338"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800" kern="1200">
          <a:solidFill>
            <a:schemeClr val="tx1"/>
          </a:solidFill>
          <a:effectLst/>
          <a:latin typeface="+mn-lt"/>
          <a:ea typeface="+mn-ea"/>
          <a:cs typeface="+mn-cs"/>
        </a:defRPr>
      </a:lvl2pPr>
      <a:lvl3pPr marL="1258888"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600" kern="1200">
          <a:solidFill>
            <a:schemeClr val="tx1"/>
          </a:solidFill>
          <a:effectLst/>
          <a:latin typeface="+mn-lt"/>
          <a:ea typeface="+mn-ea"/>
          <a:cs typeface="+mn-cs"/>
        </a:defRPr>
      </a:lvl3pPr>
      <a:lvl4pPr marL="1709738"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400" kern="1200">
          <a:solidFill>
            <a:schemeClr val="tx1"/>
          </a:solidFill>
          <a:effectLst/>
          <a:latin typeface="+mn-lt"/>
          <a:ea typeface="+mn-ea"/>
          <a:cs typeface="+mn-cs"/>
        </a:defRPr>
      </a:lvl4pPr>
      <a:lvl5pPr marL="2173288"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a:solidFill>
            <a:schemeClr val="tx1"/>
          </a:solidFill>
          <a:effectLst/>
          <a:latin typeface="+mn-lt"/>
          <a:ea typeface="+mn-ea"/>
          <a:cs typeface="+mn-cs"/>
        </a:defRPr>
      </a:lvl5pPr>
      <a:lvl6pPr marL="2642616"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a:solidFill>
            <a:schemeClr val="tx1"/>
          </a:solidFill>
          <a:effectLst/>
          <a:latin typeface="+mn-lt"/>
          <a:ea typeface="+mn-ea"/>
          <a:cs typeface="+mn-cs"/>
        </a:defRPr>
      </a:lvl6pPr>
      <a:lvl7pPr marL="3108960"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a:solidFill>
            <a:schemeClr val="tx1"/>
          </a:solidFill>
          <a:effectLst/>
          <a:latin typeface="+mn-lt"/>
          <a:ea typeface="+mn-ea"/>
          <a:cs typeface="+mn-cs"/>
        </a:defRPr>
      </a:lvl7pPr>
      <a:lvl8pPr marL="3575304"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a:solidFill>
            <a:schemeClr val="tx1"/>
          </a:solidFill>
          <a:effectLst/>
          <a:latin typeface="+mn-lt"/>
          <a:ea typeface="+mn-ea"/>
          <a:cs typeface="+mn-cs"/>
        </a:defRPr>
      </a:lvl8pPr>
      <a:lvl9pPr marL="4041648"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bwMode="gray">
      <p:bgPr>
        <a:blipFill dpi="0" rotWithShape="1">
          <a:blip r:embed="rId12">
            <a:lum/>
          </a:blip>
          <a:stretch>
            <a:fillRect/>
          </a:stretch>
        </a:blipFill>
        <a:effectLst/>
      </p:bgPr>
    </p:bg>
    <p:spTree>
      <p:nvGrpSpPr>
        <p:cNvPr id="1" name=""/>
        <p:cNvGrpSpPr/>
        <p:nvPr/>
      </p:nvGrpSpPr>
      <p:grpSpPr>
        <a:xfrm>
          <a:off x="0" y="0"/>
          <a:ext cx="0" cy="0"/>
        </a:xfrm>
      </p:grpSpPr>
      <p:sp>
        <p:nvSpPr>
          <p:cNvPr id="2" name="Title Placeholder 1"/>
          <p:cNvSpPr>
            <a:spLocks noGrp="1"/>
          </p:cNvSpPr>
          <p:nvPr>
            <p:ph type="title"/>
          </p:nvPr>
        </p:nvSpPr>
        <p:spPr bwMode="auto">
          <a:xfrm>
            <a:off x="1065212" y="533400"/>
            <a:ext cx="8686801" cy="1066800"/>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065212" y="1828800"/>
            <a:ext cx="8686801" cy="4191000"/>
          </a:xfrm>
          <a:prstGeom prst="rect">
            <a:avLst/>
          </a:prstGeom>
        </p:spPr>
        <p:txBody>
          <a:bodyPr vert="horz" lIns="91440" tIns="45720" rIns="91440" bIns="45720" rtlCol="0">
            <a:normAutofit/>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a:p>
        </p:txBody>
      </p:sp>
      <p:sp>
        <p:nvSpPr>
          <p:cNvPr id="5" name="Footer Placeholder 4"/>
          <p:cNvSpPr>
            <a:spLocks noGrp="1"/>
          </p:cNvSpPr>
          <p:nvPr>
            <p:ph type="ftr" sz="quarter" idx="3"/>
          </p:nvPr>
        </p:nvSpPr>
        <p:spPr>
          <a:xfrm>
            <a:off x="1065213" y="6155267"/>
            <a:ext cx="5653087" cy="273049"/>
          </a:xfrm>
          <a:prstGeom prst="rect">
            <a:avLst/>
          </a:prstGeom>
        </p:spPr>
        <p:txBody>
          <a:bodyPr vert="horz" lIns="91440" tIns="45720" rIns="91440" bIns="45720" rtlCol="0" anchor="ctr"/>
          <a:lstStyle>
            <a:defPPr>
              <a:defRPr lang="en-US"/>
            </a:defPPr>
            <a:lvl1pPr marL="0" algn="l" defTabSz="914400" rtl="0" eaLnBrk="1" latinLnBrk="0" hangingPunct="1">
              <a:defRPr sz="11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Add a footer</a:t>
            </a:r>
            <a:endParaRPr lang="en-US"/>
          </a:p>
        </p:txBody>
      </p:sp>
      <p:sp>
        <p:nvSpPr>
          <p:cNvPr id="4" name="Date Placeholder 3"/>
          <p:cNvSpPr>
            <a:spLocks noGrp="1"/>
          </p:cNvSpPr>
          <p:nvPr>
            <p:ph type="dt" sz="half" idx="2"/>
          </p:nvPr>
        </p:nvSpPr>
        <p:spPr>
          <a:xfrm>
            <a:off x="6932612" y="6155267"/>
            <a:ext cx="1371600" cy="273049"/>
          </a:xfrm>
          <a:prstGeom prst="rect">
            <a:avLst/>
          </a:prstGeom>
        </p:spPr>
        <p:txBody>
          <a:bodyPr vert="horz" lIns="91440" tIns="45720" rIns="91440" bIns="45720" rtlCol="0" anchor="ctr"/>
          <a:lstStyle>
            <a:defPPr>
              <a:defRPr lang="en-US"/>
            </a:defPPr>
            <a:lvl1pPr marL="0" algn="r" defTabSz="914400" rtl="0" eaLnBrk="1" latinLnBrk="0" hangingPunct="1">
              <a:defRPr sz="11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E0FA9E5-6744-4841-888F-9E7CC0C2B7EC}" type="datetimeFigureOut">
              <a:rPr lang="en-US" smtClean="0"/>
              <a:t/>
            </a:fld>
            <a:endParaRPr lang="en-US"/>
          </a:p>
        </p:txBody>
      </p:sp>
      <p:sp>
        <p:nvSpPr>
          <p:cNvPr id="6" name="Slide Number Placeholder 5"/>
          <p:cNvSpPr>
            <a:spLocks noGrp="1"/>
          </p:cNvSpPr>
          <p:nvPr>
            <p:ph type="sldNum" sz="quarter" idx="4"/>
          </p:nvPr>
        </p:nvSpPr>
        <p:spPr>
          <a:xfrm>
            <a:off x="8532812" y="6155267"/>
            <a:ext cx="1219201" cy="273049"/>
          </a:xfrm>
          <a:prstGeom prst="rect">
            <a:avLst/>
          </a:prstGeom>
        </p:spPr>
        <p:txBody>
          <a:bodyPr vert="horz" lIns="91440" tIns="45720" rIns="91440" bIns="45720" rtlCol="0" anchor="ctr"/>
          <a:lstStyle>
            <a:defPPr>
              <a:defRPr lang="en-US"/>
            </a:defPPr>
            <a:lvl1pPr marL="0" algn="r" defTabSz="914400" rtl="0" eaLnBrk="1" latinLnBrk="0" hangingPunct="1">
              <a:defRPr sz="11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AEAE4A8-A6E5-453E-B946-FB774B73F48C}" type="slidenum">
              <a:rPr lang="en-US" smtClean="0"/>
              <a:t/>
            </a:fld>
            <a:endParaRPr lang="en-US"/>
          </a:p>
        </p:txBody>
      </p:sp>
    </p:spTree>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Lst>
  <mc:AlternateContent>
    <mc:Choice xmlns:p14="http://schemas.microsoft.com/office/powerpoint/2010/main" Requires="p14">
      <p:transition spd="med" p14:dur="700">
        <p:fade/>
      </p:transition>
    </mc:Choice>
    <mc:Fallback>
      <p:transition spd="med">
        <p:fade/>
      </p:transition>
    </mc:Fallback>
  </mc:AlternateContent>
  <p:timing/>
  <p:txStyles>
    <p:titleStyle>
      <a:lvl1pPr algn="l" defTabSz="914400" rtl="0" eaLnBrk="1" latinLnBrk="0" hangingPunct="1">
        <a:lnSpc>
          <a:spcPct val="80000"/>
        </a:lnSpc>
        <a:spcBef>
          <a:spcPct val="0"/>
        </a:spcBef>
        <a:buNone/>
        <a:defRPr sz="3600" b="1" kern="1200">
          <a:solidFill>
            <a:schemeClr val="accent1"/>
          </a:solidFill>
          <a:latin typeface="+mj-lt"/>
          <a:ea typeface="+mj-ea"/>
          <a:cs typeface="+mj-cs"/>
        </a:defRPr>
      </a:lvl1pPr>
    </p:titleStyle>
    <p:bodyStyle>
      <a:lvl1pPr marL="274320" indent="-228600" algn="l" defTabSz="914400" rtl="0" eaLnBrk="1" latinLnBrk="0" hangingPunct="1">
        <a:lnSpc>
          <a:spcPct val="90000"/>
        </a:lnSpc>
        <a:spcBef>
          <a:spcPts val="1800"/>
        </a:spcBef>
        <a:buClr>
          <a:schemeClr val="tx1">
            <a:lumMod val="65000"/>
            <a:lumOff val="35000"/>
          </a:schemeClr>
        </a:buClr>
        <a:buSzPct val="80000"/>
        <a:buFont typeface="Arial" pitchFamily="34" charset="0"/>
        <a:buChar char="•"/>
        <a:defRPr sz="2000" kern="1200">
          <a:solidFill>
            <a:schemeClr val="tx1"/>
          </a:solidFill>
          <a:latin typeface="+mn-lt"/>
          <a:ea typeface="+mn-ea"/>
          <a:cs typeface="+mn-cs"/>
        </a:defRPr>
      </a:lvl1pPr>
      <a:lvl2pPr marL="594360" indent="-228600" algn="l" defTabSz="914400" rtl="0" eaLnBrk="1" latinLnBrk="0" hangingPunct="1">
        <a:lnSpc>
          <a:spcPct val="90000"/>
        </a:lnSpc>
        <a:spcBef>
          <a:spcPts val="1000"/>
        </a:spcBef>
        <a:buClr>
          <a:schemeClr val="tx1">
            <a:lumMod val="65000"/>
            <a:lumOff val="35000"/>
          </a:schemeClr>
        </a:buClr>
        <a:buSzPct val="80000"/>
        <a:buFont typeface="Arial" pitchFamily="34" charset="0"/>
        <a:buChar char="•"/>
        <a:defRPr sz="1800" kern="1200">
          <a:solidFill>
            <a:schemeClr val="tx1"/>
          </a:solidFill>
          <a:latin typeface="+mn-lt"/>
          <a:ea typeface="+mn-ea"/>
          <a:cs typeface="+mn-cs"/>
        </a:defRPr>
      </a:lvl2pPr>
      <a:lvl3pPr marL="777240" indent="-182880" algn="l" defTabSz="914400" rtl="0" eaLnBrk="1" latinLnBrk="0" hangingPunct="1">
        <a:lnSpc>
          <a:spcPct val="90000"/>
        </a:lnSpc>
        <a:spcBef>
          <a:spcPts val="600"/>
        </a:spcBef>
        <a:buClr>
          <a:schemeClr val="tx1">
            <a:lumMod val="65000"/>
            <a:lumOff val="35000"/>
          </a:schemeClr>
        </a:buClr>
        <a:buSzPct val="80000"/>
        <a:buFont typeface="Arial" pitchFamily="34" charset="0"/>
        <a:buChar char="•"/>
        <a:defRPr sz="1600" kern="1200">
          <a:solidFill>
            <a:schemeClr val="tx1"/>
          </a:solidFill>
          <a:latin typeface="+mn-lt"/>
          <a:ea typeface="+mn-ea"/>
          <a:cs typeface="+mn-cs"/>
        </a:defRPr>
      </a:lvl3pPr>
      <a:lvl4pPr marL="960120" indent="-182880" algn="l" defTabSz="914400" rtl="0" eaLnBrk="1" latinLnBrk="0" hangingPunct="1">
        <a:lnSpc>
          <a:spcPct val="90000"/>
        </a:lnSpc>
        <a:spcBef>
          <a:spcPts val="600"/>
        </a:spcBef>
        <a:buClr>
          <a:schemeClr val="tx1">
            <a:lumMod val="65000"/>
            <a:lumOff val="35000"/>
          </a:schemeClr>
        </a:buClr>
        <a:buSzPct val="80000"/>
        <a:buFont typeface="Arial" pitchFamily="34" charset="0"/>
        <a:buChar char="•"/>
        <a:defRPr sz="1400" kern="1200">
          <a:solidFill>
            <a:schemeClr val="tx1"/>
          </a:solidFill>
          <a:latin typeface="+mn-lt"/>
          <a:ea typeface="+mn-ea"/>
          <a:cs typeface="+mn-cs"/>
        </a:defRPr>
      </a:lvl4pPr>
      <a:lvl5pPr marL="1097280" indent="-137160" algn="l" defTabSz="914400" rtl="0" eaLnBrk="1" latinLnBrk="0" hangingPunct="1">
        <a:lnSpc>
          <a:spcPct val="90000"/>
        </a:lnSpc>
        <a:spcBef>
          <a:spcPts val="600"/>
        </a:spcBef>
        <a:buClr>
          <a:schemeClr val="tx1">
            <a:lumMod val="65000"/>
            <a:lumOff val="35000"/>
          </a:schemeClr>
        </a:buClr>
        <a:buSzPct val="80000"/>
        <a:buFont typeface="Arial" pitchFamily="34" charset="0"/>
        <a:buChar char="•"/>
        <a:defRPr sz="1400" kern="1200">
          <a:solidFill>
            <a:schemeClr val="tx1"/>
          </a:solidFill>
          <a:latin typeface="+mn-lt"/>
          <a:ea typeface="+mn-ea"/>
          <a:cs typeface="+mn-cs"/>
        </a:defRPr>
      </a:lvl5pPr>
      <a:lvl6pPr marL="1234440" indent="-137160" algn="l" defTabSz="914400" rtl="0" eaLnBrk="1" latinLnBrk="0" hangingPunct="1">
        <a:spcBef>
          <a:spcPts val="600"/>
        </a:spcBef>
        <a:buSzPct val="80000"/>
        <a:buFont typeface="Arial" pitchFamily="34" charset="0"/>
        <a:buChar char="•"/>
        <a:defRPr sz="1400" kern="1200">
          <a:solidFill>
            <a:schemeClr val="tx1">
              <a:lumMod val="65000"/>
              <a:lumOff val="35000"/>
            </a:schemeClr>
          </a:solidFill>
          <a:latin typeface="+mn-lt"/>
          <a:ea typeface="+mn-ea"/>
          <a:cs typeface="+mn-cs"/>
        </a:defRPr>
      </a:lvl6pPr>
      <a:lvl7pPr marL="1371600" indent="-137160" algn="l" defTabSz="914400" rtl="0" eaLnBrk="1" latinLnBrk="0" hangingPunct="1">
        <a:spcBef>
          <a:spcPts val="600"/>
        </a:spcBef>
        <a:buSzPct val="80000"/>
        <a:buFont typeface="Arial" pitchFamily="34" charset="0"/>
        <a:buChar char="•"/>
        <a:defRPr sz="1400" kern="1200">
          <a:solidFill>
            <a:schemeClr val="tx1">
              <a:lumMod val="65000"/>
              <a:lumOff val="35000"/>
            </a:schemeClr>
          </a:solidFill>
          <a:latin typeface="+mn-lt"/>
          <a:ea typeface="+mn-ea"/>
          <a:cs typeface="+mn-cs"/>
        </a:defRPr>
      </a:lvl7pPr>
      <a:lvl8pPr marL="1508760" indent="-137160" algn="l" defTabSz="914400" rtl="0" eaLnBrk="1" latinLnBrk="0" hangingPunct="1">
        <a:spcBef>
          <a:spcPts val="600"/>
        </a:spcBef>
        <a:buSzPct val="80000"/>
        <a:buFont typeface="Arial" pitchFamily="34" charset="0"/>
        <a:buChar char="•"/>
        <a:defRPr sz="1400" kern="1200">
          <a:solidFill>
            <a:schemeClr val="tx1">
              <a:lumMod val="65000"/>
              <a:lumOff val="35000"/>
            </a:schemeClr>
          </a:solidFill>
          <a:latin typeface="+mn-lt"/>
          <a:ea typeface="+mn-ea"/>
          <a:cs typeface="+mn-cs"/>
        </a:defRPr>
      </a:lvl8pPr>
      <a:lvl9pPr marL="1645920" indent="-137160" algn="l" defTabSz="914400" rtl="0" eaLnBrk="1" latinLnBrk="0" hangingPunct="1">
        <a:spcBef>
          <a:spcPts val="600"/>
        </a:spcBef>
        <a:buSzPct val="80000"/>
        <a:buFont typeface="Arial" pitchFamily="34" charset="0"/>
        <a:buChar char="•"/>
        <a:defRPr sz="1400" kern="1200">
          <a:solidFill>
            <a:schemeClr val="tx1">
              <a:lumMod val="65000"/>
              <a:lumOff val="3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21.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22.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23.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24.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25.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26.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27.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28.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29.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30.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31.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32.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33.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34.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35.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36.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37.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38.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39.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40.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41.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42.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43.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44.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45.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46.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47.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48.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49.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50.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51.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52.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53.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54.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55.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56.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57.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58.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59.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60.xml.rels>&#65279;<?xml version="1.0" encoding="utf-8" standalone="yes"?><Relationships xmlns="http://schemas.openxmlformats.org/package/2006/relationships"><Relationship Id="rId1" Type="http://schemas.openxmlformats.org/officeDocument/2006/relationships/slideLayout" Target="../slideLayouts/slideLayout12.xml" /></Relationships>
</file>

<file path=ppt/slides/_rels/slide61.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62.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63.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64.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65.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66.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67.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68.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69.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70.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71.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72.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73.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74.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75.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76.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77.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78.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79.xml.rels>&#65279;<?xml version="1.0" encoding="utf-8" standalone="yes"?><Relationships xmlns="http://schemas.openxmlformats.org/package/2006/relationships"><Relationship Id="rId1" Type="http://schemas.openxmlformats.org/officeDocument/2006/relationships/slideLayout" Target="../slideLayouts/slideLayout13.xml" /></Relationships>
</file>

<file path=ppt/slides/_rels/slide80.xml.rels>&#65279;<?xml version="1.0" encoding="utf-8" standalone="yes"?><Relationships xmlns="http://schemas.openxmlformats.org/package/2006/relationships"><Relationship Id="rId1" Type="http://schemas.openxmlformats.org/officeDocument/2006/relationships/slideLayout" Target="../slideLayouts/slideLayout23.xml" /></Relationships>
</file>

<file path=ppt/slides/_rels/slide81.xml.rels>&#65279;<?xml version="1.0" encoding="utf-8" standalone="yes"?><Relationships xmlns="http://schemas.openxmlformats.org/package/2006/relationships"><Relationship Id="rId1" Type="http://schemas.openxmlformats.org/officeDocument/2006/relationships/slideLayout" Target="../slideLayouts/slideLayout24.xml" /></Relationships>
</file>

<file path=ppt/slides/_rels/slide82.xml.rels>&#65279;<?xml version="1.0" encoding="utf-8" standalone="yes"?><Relationships xmlns="http://schemas.openxmlformats.org/package/2006/relationships"><Relationship Id="rId1" Type="http://schemas.openxmlformats.org/officeDocument/2006/relationships/slideLayout" Target="../slideLayouts/slideLayout24.xml" /></Relationships>
</file>

<file path=ppt/slides/_rels/slide83.xml.rels>&#65279;<?xml version="1.0" encoding="utf-8" standalone="yes"?><Relationships xmlns="http://schemas.openxmlformats.org/package/2006/relationships"><Relationship Id="rId1" Type="http://schemas.openxmlformats.org/officeDocument/2006/relationships/slideLayout" Target="../slideLayouts/slideLayout24.xml" /></Relationships>
</file>

<file path=ppt/slides/_rels/slide84.xml.rels>&#65279;<?xml version="1.0" encoding="utf-8" standalone="yes"?><Relationships xmlns="http://schemas.openxmlformats.org/package/2006/relationships"><Relationship Id="rId1" Type="http://schemas.openxmlformats.org/officeDocument/2006/relationships/slideLayout" Target="../slideLayouts/slideLayout24.xml" /></Relationships>
</file>

<file path=ppt/slides/_rels/slide85.xml.rels>&#65279;<?xml version="1.0" encoding="utf-8" standalone="yes"?><Relationships xmlns="http://schemas.openxmlformats.org/package/2006/relationships"><Relationship Id="rId1" Type="http://schemas.openxmlformats.org/officeDocument/2006/relationships/slideLayout" Target="../slideLayouts/slideLayout24.xml" /></Relationships>
</file>

<file path=ppt/slides/_rels/slide86.xml.rels>&#65279;<?xml version="1.0" encoding="utf-8" standalone="yes"?><Relationships xmlns="http://schemas.openxmlformats.org/package/2006/relationships"><Relationship Id="rId1" Type="http://schemas.openxmlformats.org/officeDocument/2006/relationships/slideLayout" Target="../slideLayouts/slideLayout24.xml" /></Relationships>
</file>

<file path=ppt/slides/_rels/slide87.xml.rels>&#65279;<?xml version="1.0" encoding="utf-8" standalone="yes"?><Relationships xmlns="http://schemas.openxmlformats.org/package/2006/relationships"><Relationship Id="rId1" Type="http://schemas.openxmlformats.org/officeDocument/2006/relationships/slideLayout" Target="../slideLayouts/slideLayout24.xml" /></Relationships>
</file>

<file path=ppt/slides/_rels/slide88.xml.rels>&#65279;<?xml version="1.0" encoding="utf-8" standalone="yes"?><Relationships xmlns="http://schemas.openxmlformats.org/package/2006/relationships"><Relationship Id="rId1" Type="http://schemas.openxmlformats.org/officeDocument/2006/relationships/slideLayout" Target="../slideLayouts/slideLayout24.xml" /></Relationships>
</file>

<file path=ppt/slides/_rels/slide89.xml.rels>&#65279;<?xml version="1.0" encoding="utf-8" standalone="yes"?><Relationships xmlns="http://schemas.openxmlformats.org/package/2006/relationships"><Relationship Id="rId1" Type="http://schemas.openxmlformats.org/officeDocument/2006/relationships/slideLayout" Target="../slideLayouts/slideLayout24.xml" /></Relationships>
</file>

<file path=ppt/slides/_rels/slide90.xml.rels>&#65279;<?xml version="1.0" encoding="utf-8" standalone="yes"?><Relationships xmlns="http://schemas.openxmlformats.org/package/2006/relationships"><Relationship Id="rId1" Type="http://schemas.openxmlformats.org/officeDocument/2006/relationships/slideLayout" Target="../slideLayouts/slideLayout24.xml" /></Relationships>
</file>

<file path=ppt/slides/_rels/slide91.xml.rels>&#65279;<?xml version="1.0" encoding="utf-8" standalone="yes"?><Relationships xmlns="http://schemas.openxmlformats.org/package/2006/relationships"><Relationship Id="rId1" Type="http://schemas.openxmlformats.org/officeDocument/2006/relationships/slideLayout" Target="../slideLayouts/slideLayout24.xml" /></Relationships>
</file>

<file path=ppt/slides/_rels/slide92.xml.rels>&#65279;<?xml version="1.0" encoding="utf-8" standalone="yes"?><Relationships xmlns="http://schemas.openxmlformats.org/package/2006/relationships"><Relationship Id="rId1" Type="http://schemas.openxmlformats.org/officeDocument/2006/relationships/slideLayout" Target="../slideLayouts/slideLayout24.xml" /></Relationships>
</file>

<file path=ppt/slides/_rels/slide93.xml.rels>&#65279;<?xml version="1.0" encoding="utf-8" standalone="yes"?><Relationships xmlns="http://schemas.openxmlformats.org/package/2006/relationships"><Relationship Id="rId1" Type="http://schemas.openxmlformats.org/officeDocument/2006/relationships/slideLayout" Target="../slideLayouts/slideLayout24.xml" /></Relationships>
</file>

<file path=ppt/slides/_rels/slide94.xml.rels>&#65279;<?xml version="1.0" encoding="utf-8" standalone="yes"?><Relationships xmlns="http://schemas.openxmlformats.org/package/2006/relationships"><Relationship Id="rId1" Type="http://schemas.openxmlformats.org/officeDocument/2006/relationships/slideLayout" Target="../slideLayouts/slideLayout24.xml" /></Relationships>
</file>

<file path=ppt/slides/_rels/slide95.xml.rels>&#65279;<?xml version="1.0" encoding="utf-8" standalone="yes"?><Relationships xmlns="http://schemas.openxmlformats.org/package/2006/relationships"><Relationship Id="rId1" Type="http://schemas.openxmlformats.org/officeDocument/2006/relationships/slideLayout" Target="../slideLayouts/slideLayout24.xml" /></Relationships>
</file>

<file path=ppt/slides/_rels/slide96.xml.rels>&#65279;<?xml version="1.0" encoding="utf-8" standalone="yes"?><Relationships xmlns="http://schemas.openxmlformats.org/package/2006/relationships"><Relationship Id="rId1" Type="http://schemas.openxmlformats.org/officeDocument/2006/relationships/slideLayout" Target="../slideLayouts/slideLayout24.xml" /></Relationships>
</file>

<file path=ppt/slides/_rels/slide97.xml.rels>&#65279;<?xml version="1.0" encoding="utf-8" standalone="yes"?><Relationships xmlns="http://schemas.openxmlformats.org/package/2006/relationships"><Relationship Id="rId1" Type="http://schemas.openxmlformats.org/officeDocument/2006/relationships/slideLayout" Target="../slideLayouts/slideLayout24.xml" /></Relationships>
</file>

<file path=ppt/slides/_rels/slide98.xml.rels>&#65279;<?xml version="1.0" encoding="utf-8" standalone="yes"?><Relationships xmlns="http://schemas.openxmlformats.org/package/2006/relationships"><Relationship Id="rId1" Type="http://schemas.openxmlformats.org/officeDocument/2006/relationships/slideLayout" Target="../slideLayouts/slideLayout24.xml" /></Relationships>
</file>

<file path=ppt/slides/_rels/slide99.xml.rels>&#65279;<?xml version="1.0" encoding="utf-8" standalone="yes"?><Relationships xmlns="http://schemas.openxmlformats.org/package/2006/relationships"><Relationship Id="rId1" Type="http://schemas.openxmlformats.org/officeDocument/2006/relationships/slideLayout" Target="../slideLayouts/slideLayout24.xml" /></Relationships>
</file>

<file path=ppt/slides/_rels/slide100.xml.rels>&#65279;<?xml version="1.0" encoding="utf-8" standalone="yes"?><Relationships xmlns="http://schemas.openxmlformats.org/package/2006/relationships"><Relationship Id="rId1" Type="http://schemas.openxmlformats.org/officeDocument/2006/relationships/slideLayout" Target="../slideLayouts/slideLayout24.xml" /></Relationships>
</file>

<file path=ppt/slides/_rels/slide101.xml.rels>&#65279;<?xml version="1.0" encoding="utf-8" standalone="yes"?><Relationships xmlns="http://schemas.openxmlformats.org/package/2006/relationships"><Relationship Id="rId1" Type="http://schemas.openxmlformats.org/officeDocument/2006/relationships/slideLayout" Target="../slideLayouts/slideLayout24.xml" /></Relationships>
</file>

<file path=ppt/slides/_rels/slide102.xml.rels>&#65279;<?xml version="1.0" encoding="utf-8" standalone="yes"?><Relationships xmlns="http://schemas.openxmlformats.org/package/2006/relationships"><Relationship Id="rId1" Type="http://schemas.openxmlformats.org/officeDocument/2006/relationships/slideLayout" Target="../slideLayouts/slideLayout24.xml" /></Relationships>
</file>

<file path=ppt/slides/_rels/slide103.xml.rels>&#65279;<?xml version="1.0" encoding="utf-8" standalone="yes"?><Relationships xmlns="http://schemas.openxmlformats.org/package/2006/relationships"><Relationship Id="rId1" Type="http://schemas.openxmlformats.org/officeDocument/2006/relationships/slideLayout" Target="../slideLayouts/slideLayout24.xml" /></Relationships>
</file>

<file path=ppt/slides/_rels/slide104.xml.rels>&#65279;<?xml version="1.0" encoding="utf-8" standalone="yes"?><Relationships xmlns="http://schemas.openxmlformats.org/package/2006/relationships"><Relationship Id="rId1" Type="http://schemas.openxmlformats.org/officeDocument/2006/relationships/slideLayout" Target="../slideLayouts/slideLayout24.xml" /></Relationships>
</file>

<file path=ppt/slides/_rels/slide105.xml.rels>&#65279;<?xml version="1.0" encoding="utf-8" standalone="yes"?><Relationships xmlns="http://schemas.openxmlformats.org/package/2006/relationships"><Relationship Id="rId1" Type="http://schemas.openxmlformats.org/officeDocument/2006/relationships/slideLayout" Target="../slideLayouts/slideLayout24.xml" /></Relationships>
</file>

<file path=ppt/slides/_rels/slide106.xml.rels>&#65279;<?xml version="1.0" encoding="utf-8" standalone="yes"?><Relationships xmlns="http://schemas.openxmlformats.org/package/2006/relationships"><Relationship Id="rId1" Type="http://schemas.openxmlformats.org/officeDocument/2006/relationships/slideLayout" Target="../slideLayouts/slideLayout24.xml" /></Relationships>
</file>

<file path=ppt/slides/_rels/slide107.xml.rels>&#65279;<?xml version="1.0" encoding="utf-8" standalone="yes"?><Relationships xmlns="http://schemas.openxmlformats.org/package/2006/relationships"><Relationship Id="rId1" Type="http://schemas.openxmlformats.org/officeDocument/2006/relationships/slideLayout" Target="../slideLayouts/slideLayout24.xml" /></Relationships>
</file>

<file path=ppt/slides/_rels/slide108.xml.rels>&#65279;<?xml version="1.0" encoding="utf-8" standalone="yes"?><Relationships xmlns="http://schemas.openxmlformats.org/package/2006/relationships"><Relationship Id="rId1" Type="http://schemas.openxmlformats.org/officeDocument/2006/relationships/slideLayout" Target="../slideLayouts/slideLayout24.xml" /></Relationships>
</file>

<file path=ppt/slides/_rels/slide109.xml.rels>&#65279;<?xml version="1.0" encoding="utf-8" standalone="yes"?><Relationships xmlns="http://schemas.openxmlformats.org/package/2006/relationships"><Relationship Id="rId1" Type="http://schemas.openxmlformats.org/officeDocument/2006/relationships/slideLayout" Target="../slideLayouts/slideLayout24.xml" /></Relationships>
</file>

<file path=ppt/slides/_rels/slide110.xml.rels>&#65279;<?xml version="1.0" encoding="utf-8" standalone="yes"?><Relationships xmlns="http://schemas.openxmlformats.org/package/2006/relationships"><Relationship Id="rId1" Type="http://schemas.openxmlformats.org/officeDocument/2006/relationships/slideLayout" Target="../slideLayouts/slideLayout24.xml" /></Relationships>
</file>

<file path=ppt/slides/_rels/slide111.xml.rels>&#65279;<?xml version="1.0" encoding="utf-8" standalone="yes"?><Relationships xmlns="http://schemas.openxmlformats.org/package/2006/relationships"><Relationship Id="rId1" Type="http://schemas.openxmlformats.org/officeDocument/2006/relationships/slideLayout" Target="../slideLayouts/slideLayout24.xml" /></Relationships>
</file>

<file path=ppt/slides/_rels/slide112.xml.rels>&#65279;<?xml version="1.0" encoding="utf-8" standalone="yes"?><Relationships xmlns="http://schemas.openxmlformats.org/package/2006/relationships"><Relationship Id="rId1" Type="http://schemas.openxmlformats.org/officeDocument/2006/relationships/slideLayout" Target="../slideLayouts/slideLayout24.xml" /></Relationships>
</file>

<file path=ppt/slides/_rels/slide113.xml.rels>&#65279;<?xml version="1.0" encoding="utf-8" standalone="yes"?><Relationships xmlns="http://schemas.openxmlformats.org/package/2006/relationships"><Relationship Id="rId1" Type="http://schemas.openxmlformats.org/officeDocument/2006/relationships/slideLayout" Target="../slideLayouts/slideLayout24.xml" /></Relationships>
</file>

<file path=ppt/slides/_rels/slide114.xml.rels>&#65279;<?xml version="1.0" encoding="utf-8" standalone="yes"?><Relationships xmlns="http://schemas.openxmlformats.org/package/2006/relationships"><Relationship Id="rId1" Type="http://schemas.openxmlformats.org/officeDocument/2006/relationships/slideLayout" Target="../slideLayouts/slideLayout24.xml" /></Relationships>
</file>

<file path=ppt/slides/_rels/slide115.xml.rels>&#65279;<?xml version="1.0" encoding="utf-8" standalone="yes"?><Relationships xmlns="http://schemas.openxmlformats.org/package/2006/relationships"><Relationship Id="rId1" Type="http://schemas.openxmlformats.org/officeDocument/2006/relationships/slideLayout" Target="../slideLayouts/slideLayout24.xml" /></Relationships>
</file>

<file path=ppt/slides/_rels/slide116.xml.rels>&#65279;<?xml version="1.0" encoding="utf-8" standalone="yes"?><Relationships xmlns="http://schemas.openxmlformats.org/package/2006/relationships"><Relationship Id="rId1" Type="http://schemas.openxmlformats.org/officeDocument/2006/relationships/slideLayout" Target="../slideLayouts/slideLayout24.xml" /></Relationships>
</file>

<file path=ppt/slides/_rels/slide117.xml.rels>&#65279;<?xml version="1.0" encoding="utf-8" standalone="yes"?><Relationships xmlns="http://schemas.openxmlformats.org/package/2006/relationships"><Relationship Id="rId1" Type="http://schemas.openxmlformats.org/officeDocument/2006/relationships/slideLayout" Target="../slideLayouts/slideLayout24.xml" /></Relationships>
</file>

<file path=ppt/slides/_rels/slide118.xml.rels>&#65279;<?xml version="1.0" encoding="utf-8" standalone="yes"?><Relationships xmlns="http://schemas.openxmlformats.org/package/2006/relationships"><Relationship Id="rId1" Type="http://schemas.openxmlformats.org/officeDocument/2006/relationships/slideLayout" Target="../slideLayouts/slideLayout24.xml" /></Relationships>
</file>

<file path=ppt/slides/_rels/slide119.xml.rels>&#65279;<?xml version="1.0" encoding="utf-8" standalone="yes"?><Relationships xmlns="http://schemas.openxmlformats.org/package/2006/relationships"><Relationship Id="rId1" Type="http://schemas.openxmlformats.org/officeDocument/2006/relationships/slideLayout" Target="../slideLayouts/slideLayout24.xml" /></Relationships>
</file>

<file path=ppt/slides/_rels/slide120.xml.rels>&#65279;<?xml version="1.0" encoding="utf-8" standalone="yes"?><Relationships xmlns="http://schemas.openxmlformats.org/package/2006/relationships"><Relationship Id="rId1" Type="http://schemas.openxmlformats.org/officeDocument/2006/relationships/slideLayout" Target="../slideLayouts/slideLayout24.xml" /></Relationships>
</file>

<file path=ppt/slides/_rels/slide121.xml.rels>&#65279;<?xml version="1.0" encoding="utf-8" standalone="yes"?><Relationships xmlns="http://schemas.openxmlformats.org/package/2006/relationships"><Relationship Id="rId1" Type="http://schemas.openxmlformats.org/officeDocument/2006/relationships/slideLayout" Target="../slideLayouts/slideLayout24.xml" /></Relationships>
</file>

<file path=ppt/slides/_rels/slide122.xml.rels>&#65279;<?xml version="1.0" encoding="utf-8" standalone="yes"?><Relationships xmlns="http://schemas.openxmlformats.org/package/2006/relationships"><Relationship Id="rId1" Type="http://schemas.openxmlformats.org/officeDocument/2006/relationships/slideLayout" Target="../slideLayouts/slideLayout24.xml" /></Relationships>
</file>

<file path=ppt/slides/_rels/slide123.xml.rels>&#65279;<?xml version="1.0" encoding="utf-8" standalone="yes"?><Relationships xmlns="http://schemas.openxmlformats.org/package/2006/relationships"><Relationship Id="rId1" Type="http://schemas.openxmlformats.org/officeDocument/2006/relationships/slideLayout" Target="../slideLayouts/slideLayout24.xml" /></Relationships>
</file>

<file path=ppt/slides/_rels/slide124.xml.rels>&#65279;<?xml version="1.0" encoding="utf-8" standalone="yes"?><Relationships xmlns="http://schemas.openxmlformats.org/package/2006/relationships"><Relationship Id="rId1" Type="http://schemas.openxmlformats.org/officeDocument/2006/relationships/slideLayout" Target="../slideLayouts/slideLayout24.xml" /></Relationships>
</file>

<file path=ppt/slides/_rels/slide125.xml.rels>&#65279;<?xml version="1.0" encoding="utf-8" standalone="yes"?><Relationships xmlns="http://schemas.openxmlformats.org/package/2006/relationships"><Relationship Id="rId1" Type="http://schemas.openxmlformats.org/officeDocument/2006/relationships/slideLayout" Target="../slideLayouts/slideLayout24.xml" /></Relationships>
</file>

<file path=ppt/slides/_rels/slide126.xml.rels>&#65279;<?xml version="1.0" encoding="utf-8" standalone="yes"?><Relationships xmlns="http://schemas.openxmlformats.org/package/2006/relationships"><Relationship Id="rId1" Type="http://schemas.openxmlformats.org/officeDocument/2006/relationships/slideLayout" Target="../slideLayouts/slideLayout24.xml" /></Relationships>
</file>

<file path=ppt/slides/_rels/slide127.xml.rels>&#65279;<?xml version="1.0" encoding="utf-8" standalone="yes"?><Relationships xmlns="http://schemas.openxmlformats.org/package/2006/relationships"><Relationship Id="rId1" Type="http://schemas.openxmlformats.org/officeDocument/2006/relationships/slideLayout" Target="../slideLayouts/slideLayout24.xml" /></Relationships>
</file>

<file path=ppt/slides/_rels/slide128.xml.rels>&#65279;<?xml version="1.0" encoding="utf-8" standalone="yes"?><Relationships xmlns="http://schemas.openxmlformats.org/package/2006/relationships"><Relationship Id="rId1" Type="http://schemas.openxmlformats.org/officeDocument/2006/relationships/slideLayout" Target="../slideLayouts/slideLayout24.xml" /></Relationships>
</file>

<file path=ppt/slides/_rels/slide129.xml.rels>&#65279;<?xml version="1.0" encoding="utf-8" standalone="yes"?><Relationships xmlns="http://schemas.openxmlformats.org/package/2006/relationships"><Relationship Id="rId1" Type="http://schemas.openxmlformats.org/officeDocument/2006/relationships/slideLayout" Target="../slideLayouts/slideLayout24.xml" /></Relationships>
</file>

<file path=ppt/slides/_rels/slide130.xml.rels>&#65279;<?xml version="1.0" encoding="utf-8" standalone="yes"?><Relationships xmlns="http://schemas.openxmlformats.org/package/2006/relationships"><Relationship Id="rId1" Type="http://schemas.openxmlformats.org/officeDocument/2006/relationships/slideLayout" Target="../slideLayouts/slideLayout24.xml" /></Relationships>
</file>

<file path=ppt/slides/_rels/slide131.xml.rels>&#65279;<?xml version="1.0" encoding="utf-8" standalone="yes"?><Relationships xmlns="http://schemas.openxmlformats.org/package/2006/relationships"><Relationship Id="rId1" Type="http://schemas.openxmlformats.org/officeDocument/2006/relationships/slideLayout" Target="../slideLayouts/slideLayout24.xml" /></Relationships>
</file>

<file path=ppt/slides/_rels/slide132.xml.rels>&#65279;<?xml version="1.0" encoding="utf-8" standalone="yes"?><Relationships xmlns="http://schemas.openxmlformats.org/package/2006/relationships"><Relationship Id="rId1" Type="http://schemas.openxmlformats.org/officeDocument/2006/relationships/slideLayout" Target="../slideLayouts/slideLayout24.xml" /></Relationships>
</file>

<file path=ppt/slides/_rels/slide133.xml.rels>&#65279;<?xml version="1.0" encoding="utf-8" standalone="yes"?><Relationships xmlns="http://schemas.openxmlformats.org/package/2006/relationships"><Relationship Id="rId1" Type="http://schemas.openxmlformats.org/officeDocument/2006/relationships/slideLayout" Target="../slideLayouts/slideLayout24.xml" /></Relationships>
</file>

<file path=ppt/slides/_rels/slide134.xml.rels>&#65279;<?xml version="1.0" encoding="utf-8" standalone="yes"?><Relationships xmlns="http://schemas.openxmlformats.org/package/2006/relationships"><Relationship Id="rId1" Type="http://schemas.openxmlformats.org/officeDocument/2006/relationships/slideLayout" Target="../slideLayouts/slideLayout24.xml" /></Relationships>
</file>

<file path=ppt/slides/_rels/slide135.xml.rels>&#65279;<?xml version="1.0" encoding="utf-8" standalone="yes"?><Relationships xmlns="http://schemas.openxmlformats.org/package/2006/relationships"><Relationship Id="rId1" Type="http://schemas.openxmlformats.org/officeDocument/2006/relationships/slideLayout" Target="../slideLayouts/slideLayout24.xml" /></Relationships>
</file>

<file path=ppt/slides/_rels/slide136.xml.rels>&#65279;<?xml version="1.0" encoding="utf-8" standalone="yes"?><Relationships xmlns="http://schemas.openxmlformats.org/package/2006/relationships"><Relationship Id="rId1" Type="http://schemas.openxmlformats.org/officeDocument/2006/relationships/slideLayout" Target="../slideLayouts/slideLayout34.xml" /></Relationships>
</file>

<file path=ppt/slides/_rels/slide137.xml.rels>&#65279;<?xml version="1.0" encoding="utf-8" standalone="yes"?><Relationships xmlns="http://schemas.openxmlformats.org/package/2006/relationships"><Relationship Id="rId1" Type="http://schemas.openxmlformats.org/officeDocument/2006/relationships/slideLayout" Target="../slideLayouts/slideLayout35.xml" /></Relationships>
</file>

<file path=ppt/slides/_rels/slide138.xml.rels>&#65279;<?xml version="1.0" encoding="utf-8" standalone="yes"?><Relationships xmlns="http://schemas.openxmlformats.org/package/2006/relationships"><Relationship Id="rId1" Type="http://schemas.openxmlformats.org/officeDocument/2006/relationships/slideLayout" Target="../slideLayouts/slideLayout35.xml" /></Relationships>
</file>

<file path=ppt/slides/_rels/slide139.xml.rels>&#65279;<?xml version="1.0" encoding="utf-8" standalone="yes"?><Relationships xmlns="http://schemas.openxmlformats.org/package/2006/relationships"><Relationship Id="rId1" Type="http://schemas.openxmlformats.org/officeDocument/2006/relationships/slideLayout" Target="../slideLayouts/slideLayout35.xml" /></Relationships>
</file>

<file path=ppt/slides/_rels/slide140.xml.rels>&#65279;<?xml version="1.0" encoding="utf-8" standalone="yes"?><Relationships xmlns="http://schemas.openxmlformats.org/package/2006/relationships"><Relationship Id="rId1" Type="http://schemas.openxmlformats.org/officeDocument/2006/relationships/slideLayout" Target="../slideLayouts/slideLayout35.xml" /></Relationships>
</file>

<file path=ppt/slides/_rels/slide141.xml.rels>&#65279;<?xml version="1.0" encoding="utf-8" standalone="yes"?><Relationships xmlns="http://schemas.openxmlformats.org/package/2006/relationships"><Relationship Id="rId1" Type="http://schemas.openxmlformats.org/officeDocument/2006/relationships/slideLayout" Target="../slideLayouts/slideLayout35.xml" /></Relationships>
</file>

<file path=ppt/slides/_rels/slide142.xml.rels>&#65279;<?xml version="1.0" encoding="utf-8" standalone="yes"?><Relationships xmlns="http://schemas.openxmlformats.org/package/2006/relationships"><Relationship Id="rId1" Type="http://schemas.openxmlformats.org/officeDocument/2006/relationships/slideLayout" Target="../slideLayouts/slideLayout35.xml" /></Relationships>
</file>

<file path=ppt/slides/_rels/slide143.xml.rels>&#65279;<?xml version="1.0" encoding="utf-8" standalone="yes"?><Relationships xmlns="http://schemas.openxmlformats.org/package/2006/relationships"><Relationship Id="rId1" Type="http://schemas.openxmlformats.org/officeDocument/2006/relationships/slideLayout" Target="../slideLayouts/slideLayout35.xml" /></Relationships>
</file>

<file path=ppt/slides/_rels/slide144.xml.rels>&#65279;<?xml version="1.0" encoding="utf-8" standalone="yes"?><Relationships xmlns="http://schemas.openxmlformats.org/package/2006/relationships"><Relationship Id="rId1" Type="http://schemas.openxmlformats.org/officeDocument/2006/relationships/slideLayout" Target="../slideLayouts/slideLayout35.xml" /></Relationships>
</file>

<file path=ppt/slides/_rels/slide145.xml.rels>&#65279;<?xml version="1.0" encoding="utf-8" standalone="yes"?><Relationships xmlns="http://schemas.openxmlformats.org/package/2006/relationships"><Relationship Id="rId1" Type="http://schemas.openxmlformats.org/officeDocument/2006/relationships/slideLayout" Target="../slideLayouts/slideLayout35.xml" /></Relationships>
</file>

<file path=ppt/slides/_rels/slide146.xml.rels>&#65279;<?xml version="1.0" encoding="utf-8" standalone="yes"?><Relationships xmlns="http://schemas.openxmlformats.org/package/2006/relationships"><Relationship Id="rId1" Type="http://schemas.openxmlformats.org/officeDocument/2006/relationships/slideLayout" Target="../slideLayouts/slideLayout35.xml" /></Relationships>
</file>

<file path=ppt/slides/_rels/slide147.xml.rels>&#65279;<?xml version="1.0" encoding="utf-8" standalone="yes"?><Relationships xmlns="http://schemas.openxmlformats.org/package/2006/relationships"><Relationship Id="rId1" Type="http://schemas.openxmlformats.org/officeDocument/2006/relationships/slideLayout" Target="../slideLayouts/slideLayout35.xml" /></Relationships>
</file>

<file path=ppt/slides/_rels/slide148.xml.rels>&#65279;<?xml version="1.0" encoding="utf-8" standalone="yes"?><Relationships xmlns="http://schemas.openxmlformats.org/package/2006/relationships"><Relationship Id="rId1" Type="http://schemas.openxmlformats.org/officeDocument/2006/relationships/slideLayout" Target="../slideLayouts/slideLayout35.xml" /></Relationships>
</file>

<file path=ppt/slides/_rels/slide149.xml.rels>&#65279;<?xml version="1.0" encoding="utf-8" standalone="yes"?><Relationships xmlns="http://schemas.openxmlformats.org/package/2006/relationships"><Relationship Id="rId1" Type="http://schemas.openxmlformats.org/officeDocument/2006/relationships/slideLayout" Target="../slideLayouts/slideLayout35.xml" /></Relationships>
</file>

<file path=ppt/slides/_rels/slide150.xml.rels>&#65279;<?xml version="1.0" encoding="utf-8" standalone="yes"?><Relationships xmlns="http://schemas.openxmlformats.org/package/2006/relationships"><Relationship Id="rId1" Type="http://schemas.openxmlformats.org/officeDocument/2006/relationships/slideLayout" Target="../slideLayouts/slideLayout35.xml" /></Relationships>
</file>

<file path=ppt/slides/_rels/slide151.xml.rels>&#65279;<?xml version="1.0" encoding="utf-8" standalone="yes"?><Relationships xmlns="http://schemas.openxmlformats.org/package/2006/relationships"><Relationship Id="rId1" Type="http://schemas.openxmlformats.org/officeDocument/2006/relationships/slideLayout" Target="../slideLayouts/slideLayout35.xml" /></Relationships>
</file>

<file path=ppt/slides/_rels/slide152.xml.rels>&#65279;<?xml version="1.0" encoding="utf-8" standalone="yes"?><Relationships xmlns="http://schemas.openxmlformats.org/package/2006/relationships"><Relationship Id="rId1" Type="http://schemas.openxmlformats.org/officeDocument/2006/relationships/slideLayout" Target="../slideLayouts/slideLayout35.xml" /></Relationships>
</file>

<file path=ppt/slides/_rels/slide153.xml.rels>&#65279;<?xml version="1.0" encoding="utf-8" standalone="yes"?><Relationships xmlns="http://schemas.openxmlformats.org/package/2006/relationships"><Relationship Id="rId1" Type="http://schemas.openxmlformats.org/officeDocument/2006/relationships/slideLayout" Target="../slideLayouts/slideLayout35.xml" /></Relationships>
</file>

<file path=ppt/slides/_rels/slide154.xml.rels>&#65279;<?xml version="1.0" encoding="utf-8" standalone="yes"?><Relationships xmlns="http://schemas.openxmlformats.org/package/2006/relationships"><Relationship Id="rId1" Type="http://schemas.openxmlformats.org/officeDocument/2006/relationships/slideLayout" Target="../slideLayouts/slideLayout35.xml" /></Relationships>
</file>

<file path=ppt/slides/_rels/slide155.xml.rels>&#65279;<?xml version="1.0" encoding="utf-8" standalone="yes"?><Relationships xmlns="http://schemas.openxmlformats.org/package/2006/relationships"><Relationship Id="rId1" Type="http://schemas.openxmlformats.org/officeDocument/2006/relationships/slideLayout" Target="../slideLayouts/slideLayout35.xml" /></Relationships>
</file>

<file path=ppt/slides/_rels/slide156.xml.rels>&#65279;<?xml version="1.0" encoding="utf-8" standalone="yes"?><Relationships xmlns="http://schemas.openxmlformats.org/package/2006/relationships"><Relationship Id="rId1" Type="http://schemas.openxmlformats.org/officeDocument/2006/relationships/slideLayout" Target="../slideLayouts/slideLayout35.xml" /></Relationships>
</file>

<file path=ppt/slides/_rels/slide157.xml.rels>&#65279;<?xml version="1.0" encoding="utf-8" standalone="yes"?><Relationships xmlns="http://schemas.openxmlformats.org/package/2006/relationships"><Relationship Id="rId1" Type="http://schemas.openxmlformats.org/officeDocument/2006/relationships/slideLayout" Target="../slideLayouts/slideLayout35.xml" /></Relationships>
</file>

<file path=ppt/slides/_rels/slide158.xml.rels>&#65279;<?xml version="1.0" encoding="utf-8" standalone="yes"?><Relationships xmlns="http://schemas.openxmlformats.org/package/2006/relationships"><Relationship Id="rId1" Type="http://schemas.openxmlformats.org/officeDocument/2006/relationships/slideLayout" Target="../slideLayouts/slideLayout35.xml" /></Relationships>
</file>

<file path=ppt/slides/_rels/slide159.xml.rels>&#65279;<?xml version="1.0" encoding="utf-8" standalone="yes"?><Relationships xmlns="http://schemas.openxmlformats.org/package/2006/relationships"><Relationship Id="rId1" Type="http://schemas.openxmlformats.org/officeDocument/2006/relationships/slideLayout" Target="../slideLayouts/slideLayout35.xml" /></Relationships>
</file>

<file path=ppt/slides/_rels/slide160.xml.rels>&#65279;<?xml version="1.0" encoding="utf-8" standalone="yes"?><Relationships xmlns="http://schemas.openxmlformats.org/package/2006/relationships"><Relationship Id="rId1" Type="http://schemas.openxmlformats.org/officeDocument/2006/relationships/slideLayout" Target="../slideLayouts/slideLayout35.xml" /></Relationships>
</file>

<file path=ppt/slides/_rels/slide161.xml.rels>&#65279;<?xml version="1.0" encoding="utf-8" standalone="yes"?><Relationships xmlns="http://schemas.openxmlformats.org/package/2006/relationships"><Relationship Id="rId1" Type="http://schemas.openxmlformats.org/officeDocument/2006/relationships/slideLayout" Target="../slideLayouts/slideLayout35.xml" /></Relationships>
</file>

<file path=ppt/slides/_rels/slide162.xml.rels>&#65279;<?xml version="1.0" encoding="utf-8" standalone="yes"?><Relationships xmlns="http://schemas.openxmlformats.org/package/2006/relationships"><Relationship Id="rId1" Type="http://schemas.openxmlformats.org/officeDocument/2006/relationships/slideLayout" Target="../slideLayouts/slideLayout35.xml" /></Relationships>
</file>

<file path=ppt/slides/_rels/slide163.xml.rels>&#65279;<?xml version="1.0" encoding="utf-8" standalone="yes"?><Relationships xmlns="http://schemas.openxmlformats.org/package/2006/relationships"><Relationship Id="rId1" Type="http://schemas.openxmlformats.org/officeDocument/2006/relationships/slideLayout" Target="../slideLayouts/slideLayout35.xml" /></Relationships>
</file>

<file path=ppt/slides/_rels/slide164.xml.rels>&#65279;<?xml version="1.0" encoding="utf-8" standalone="yes"?><Relationships xmlns="http://schemas.openxmlformats.org/package/2006/relationships"><Relationship Id="rId1" Type="http://schemas.openxmlformats.org/officeDocument/2006/relationships/slideLayout" Target="../slideLayouts/slideLayout35.xml" /></Relationships>
</file>

<file path=ppt/slides/_rels/slide165.xml.rels>&#65279;<?xml version="1.0" encoding="utf-8" standalone="yes"?><Relationships xmlns="http://schemas.openxmlformats.org/package/2006/relationships"><Relationship Id="rId1" Type="http://schemas.openxmlformats.org/officeDocument/2006/relationships/slideLayout" Target="../slideLayouts/slideLayout35.xml" /></Relationships>
</file>

<file path=ppt/slides/_rels/slide166.xml.rels>&#65279;<?xml version="1.0" encoding="utf-8" standalone="yes"?><Relationships xmlns="http://schemas.openxmlformats.org/package/2006/relationships"><Relationship Id="rId1" Type="http://schemas.openxmlformats.org/officeDocument/2006/relationships/slideLayout" Target="../slideLayouts/slideLayout35.xml" /></Relationships>
</file>

<file path=ppt/slides/_rels/slide167.xml.rels>&#65279;<?xml version="1.0" encoding="utf-8" standalone="yes"?><Relationships xmlns="http://schemas.openxmlformats.org/package/2006/relationships"><Relationship Id="rId1" Type="http://schemas.openxmlformats.org/officeDocument/2006/relationships/slideLayout" Target="../slideLayouts/slideLayout35.xml" /></Relationships>
</file>

<file path=ppt/slides/_rels/slide168.xml.rels>&#65279;<?xml version="1.0" encoding="utf-8" standalone="yes"?><Relationships xmlns="http://schemas.openxmlformats.org/package/2006/relationships"><Relationship Id="rId1" Type="http://schemas.openxmlformats.org/officeDocument/2006/relationships/slideLayout" Target="../slideLayouts/slideLayout35.xml" /></Relationships>
</file>

<file path=ppt/slides/_rels/slide169.xml.rels>&#65279;<?xml version="1.0" encoding="utf-8" standalone="yes"?><Relationships xmlns="http://schemas.openxmlformats.org/package/2006/relationships"><Relationship Id="rId1" Type="http://schemas.openxmlformats.org/officeDocument/2006/relationships/slideLayout" Target="../slideLayouts/slideLayout35.xml" /></Relationships>
</file>

<file path=ppt/slides/_rels/slide170.xml.rels>&#65279;<?xml version="1.0" encoding="utf-8" standalone="yes"?><Relationships xmlns="http://schemas.openxmlformats.org/package/2006/relationships"><Relationship Id="rId1" Type="http://schemas.openxmlformats.org/officeDocument/2006/relationships/slideLayout" Target="../slideLayouts/slideLayout35.xml" /></Relationships>
</file>

<file path=ppt/slides/_rels/slide171.xml.rels>&#65279;<?xml version="1.0" encoding="utf-8" standalone="yes"?><Relationships xmlns="http://schemas.openxmlformats.org/package/2006/relationships"><Relationship Id="rId1" Type="http://schemas.openxmlformats.org/officeDocument/2006/relationships/slideLayout" Target="../slideLayouts/slideLayout35.xml" /></Relationships>
</file>

<file path=ppt/slides/_rels/slide172.xml.rels>&#65279;<?xml version="1.0" encoding="utf-8" standalone="yes"?><Relationships xmlns="http://schemas.openxmlformats.org/package/2006/relationships"><Relationship Id="rId1" Type="http://schemas.openxmlformats.org/officeDocument/2006/relationships/slideLayout" Target="../slideLayouts/slideLayout35.xml" /></Relationships>
</file>

<file path=ppt/slides/_rels/slide173.xml.rels>&#65279;<?xml version="1.0" encoding="utf-8" standalone="yes"?><Relationships xmlns="http://schemas.openxmlformats.org/package/2006/relationships"><Relationship Id="rId1" Type="http://schemas.openxmlformats.org/officeDocument/2006/relationships/slideLayout" Target="../slideLayouts/slideLayout35.xml" /></Relationships>
</file>

<file path=ppt/slides/_rels/slide174.xml.rels>&#65279;<?xml version="1.0" encoding="utf-8" standalone="yes"?><Relationships xmlns="http://schemas.openxmlformats.org/package/2006/relationships"><Relationship Id="rId1" Type="http://schemas.openxmlformats.org/officeDocument/2006/relationships/slideLayout" Target="../slideLayouts/slideLayout35.xml" /></Relationships>
</file>

<file path=ppt/slides/_rels/slide175.xml.rels>&#65279;<?xml version="1.0" encoding="utf-8" standalone="yes"?><Relationships xmlns="http://schemas.openxmlformats.org/package/2006/relationships"><Relationship Id="rId1" Type="http://schemas.openxmlformats.org/officeDocument/2006/relationships/slideLayout" Target="../slideLayouts/slideLayout35.xml" /></Relationships>
</file>

<file path=ppt/slides/_rels/slide176.xml.rels>&#65279;<?xml version="1.0" encoding="utf-8" standalone="yes"?><Relationships xmlns="http://schemas.openxmlformats.org/package/2006/relationships"><Relationship Id="rId1" Type="http://schemas.openxmlformats.org/officeDocument/2006/relationships/slideLayout" Target="../slideLayouts/slideLayout35.xml" /></Relationships>
</file>

<file path=ppt/slides/_rels/slide177.xml.rels>&#65279;<?xml version="1.0" encoding="utf-8" standalone="yes"?><Relationships xmlns="http://schemas.openxmlformats.org/package/2006/relationships"><Relationship Id="rId1" Type="http://schemas.openxmlformats.org/officeDocument/2006/relationships/slideLayout" Target="../slideLayouts/slideLayout35.xml" /></Relationships>
</file>

<file path=ppt/slides/_rels/slide178.xml.rels>&#65279;<?xml version="1.0" encoding="utf-8" standalone="yes"?><Relationships xmlns="http://schemas.openxmlformats.org/package/2006/relationships"><Relationship Id="rId1" Type="http://schemas.openxmlformats.org/officeDocument/2006/relationships/slideLayout" Target="../slideLayouts/slideLayout35.xml" /></Relationships>
</file>

<file path=ppt/slides/_rels/slide179.xml.rels>&#65279;<?xml version="1.0" encoding="utf-8" standalone="yes"?><Relationships xmlns="http://schemas.openxmlformats.org/package/2006/relationships"><Relationship Id="rId1" Type="http://schemas.openxmlformats.org/officeDocument/2006/relationships/slideLayout" Target="../slideLayouts/slideLayout35.xml" /></Relationships>
</file>

<file path=ppt/slides/_rels/slide180.xml.rels>&#65279;<?xml version="1.0" encoding="utf-8" standalone="yes"?><Relationships xmlns="http://schemas.openxmlformats.org/package/2006/relationships"><Relationship Id="rId1" Type="http://schemas.openxmlformats.org/officeDocument/2006/relationships/slideLayout" Target="../slideLayouts/slideLayout35.xml" /></Relationships>
</file>

<file path=ppt/slides/_rels/slide181.xml.rels>&#65279;<?xml version="1.0" encoding="utf-8" standalone="yes"?><Relationships xmlns="http://schemas.openxmlformats.org/package/2006/relationships"><Relationship Id="rId1" Type="http://schemas.openxmlformats.org/officeDocument/2006/relationships/slideLayout" Target="../slideLayouts/slideLayout35.xml" /></Relationships>
</file>

<file path=ppt/slides/_rels/slide182.xml.rels>&#65279;<?xml version="1.0" encoding="utf-8" standalone="yes"?><Relationships xmlns="http://schemas.openxmlformats.org/package/2006/relationships"><Relationship Id="rId1" Type="http://schemas.openxmlformats.org/officeDocument/2006/relationships/slideLayout" Target="../slideLayouts/slideLayout35.xml" /></Relationships>
</file>

<file path=ppt/slides/_rels/slide183.xml.rels>&#65279;<?xml version="1.0" encoding="utf-8" standalone="yes"?><Relationships xmlns="http://schemas.openxmlformats.org/package/2006/relationships"><Relationship Id="rId1" Type="http://schemas.openxmlformats.org/officeDocument/2006/relationships/slideLayout" Target="../slideLayouts/slideLayout35.xml" /></Relationships>
</file>

<file path=ppt/slides/_rels/slide184.xml.rels>&#65279;<?xml version="1.0" encoding="utf-8" standalone="yes"?><Relationships xmlns="http://schemas.openxmlformats.org/package/2006/relationships"><Relationship Id="rId1" Type="http://schemas.openxmlformats.org/officeDocument/2006/relationships/slideLayout" Target="../slideLayouts/slideLayout35.xml" /></Relationships>
</file>

<file path=ppt/slides/_rels/slide185.xml.rels>&#65279;<?xml version="1.0" encoding="utf-8" standalone="yes"?><Relationships xmlns="http://schemas.openxmlformats.org/package/2006/relationships"><Relationship Id="rId1" Type="http://schemas.openxmlformats.org/officeDocument/2006/relationships/slideLayout" Target="../slideLayouts/slideLayout35.xml" /></Relationships>
</file>

<file path=ppt/slides/_rels/slide186.xml.rels>&#65279;<?xml version="1.0" encoding="utf-8" standalone="yes"?><Relationships xmlns="http://schemas.openxmlformats.org/package/2006/relationships"><Relationship Id="rId1" Type="http://schemas.openxmlformats.org/officeDocument/2006/relationships/slideLayout" Target="../slideLayouts/slideLayout35.xml" /></Relationships>
</file>

<file path=ppt/slides/_rels/slide187.xml.rels>&#65279;<?xml version="1.0" encoding="utf-8" standalone="yes"?><Relationships xmlns="http://schemas.openxmlformats.org/package/2006/relationships"><Relationship Id="rId1" Type="http://schemas.openxmlformats.org/officeDocument/2006/relationships/slideLayout" Target="../slideLayouts/slideLayout35.xml" /></Relationships>
</file>

<file path=ppt/slides/_rels/slide188.xml.rels>&#65279;<?xml version="1.0" encoding="utf-8" standalone="yes"?><Relationships xmlns="http://schemas.openxmlformats.org/package/2006/relationships"><Relationship Id="rId1" Type="http://schemas.openxmlformats.org/officeDocument/2006/relationships/slideLayout" Target="../slideLayouts/slideLayout35.xml" /></Relationships>
</file>

<file path=ppt/slides/_rels/slide189.xml.rels>&#65279;<?xml version="1.0" encoding="utf-8" standalone="yes"?><Relationships xmlns="http://schemas.openxmlformats.org/package/2006/relationships"><Relationship Id="rId1" Type="http://schemas.openxmlformats.org/officeDocument/2006/relationships/slideLayout" Target="../slideLayouts/slideLayout35.xml" /></Relationships>
</file>

<file path=ppt/slides/_rels/slide190.xml.rels>&#65279;<?xml version="1.0" encoding="utf-8" standalone="yes"?><Relationships xmlns="http://schemas.openxmlformats.org/package/2006/relationships"><Relationship Id="rId1" Type="http://schemas.openxmlformats.org/officeDocument/2006/relationships/slideLayout" Target="../slideLayouts/slideLayout35.xml" /></Relationships>
</file>

<file path=ppt/slides/_rels/slide191.xml.rels>&#65279;<?xml version="1.0" encoding="utf-8" standalone="yes"?><Relationships xmlns="http://schemas.openxmlformats.org/package/2006/relationships"><Relationship Id="rId1" Type="http://schemas.openxmlformats.org/officeDocument/2006/relationships/slideLayout" Target="../slideLayouts/slideLayout35.xml" /></Relationships>
</file>

<file path=ppt/slides/_rels/slide192.xml.rels>&#65279;<?xml version="1.0" encoding="utf-8" standalone="yes"?><Relationships xmlns="http://schemas.openxmlformats.org/package/2006/relationships"><Relationship Id="rId1" Type="http://schemas.openxmlformats.org/officeDocument/2006/relationships/slideLayout" Target="../slideLayouts/slideLayout45.xml" /><Relationship Id="rId2" Type="http://schemas.openxmlformats.org/officeDocument/2006/relationships/notesSlide" Target="../notesSlides/notesSlide1.xml" /></Relationships>
</file>

<file path=ppt/slides/_rels/slide193.xml.rels>&#65279;<?xml version="1.0" encoding="utf-8" standalone="yes"?><Relationships xmlns="http://schemas.openxmlformats.org/package/2006/relationships"><Relationship Id="rId1" Type="http://schemas.openxmlformats.org/officeDocument/2006/relationships/slideLayout" Target="../slideLayouts/slideLayout46.xml" /></Relationships>
</file>

<file path=ppt/slides/_rels/slide194.xml.rels>&#65279;<?xml version="1.0" encoding="utf-8" standalone="yes"?><Relationships xmlns="http://schemas.openxmlformats.org/package/2006/relationships"><Relationship Id="rId1" Type="http://schemas.openxmlformats.org/officeDocument/2006/relationships/slideLayout" Target="../slideLayouts/slideLayout46.xml" /></Relationships>
</file>

<file path=ppt/slides/_rels/slide195.xml.rels>&#65279;<?xml version="1.0" encoding="utf-8" standalone="yes"?><Relationships xmlns="http://schemas.openxmlformats.org/package/2006/relationships"><Relationship Id="rId1" Type="http://schemas.openxmlformats.org/officeDocument/2006/relationships/slideLayout" Target="../slideLayouts/slideLayout46.xml" /></Relationships>
</file>

<file path=ppt/slides/_rels/slide196.xml.rels>&#65279;<?xml version="1.0" encoding="utf-8" standalone="yes"?><Relationships xmlns="http://schemas.openxmlformats.org/package/2006/relationships"><Relationship Id="rId1" Type="http://schemas.openxmlformats.org/officeDocument/2006/relationships/slideLayout" Target="../slideLayouts/slideLayout46.xml" /></Relationships>
</file>

<file path=ppt/slides/_rels/slide197.xml.rels>&#65279;<?xml version="1.0" encoding="utf-8" standalone="yes"?><Relationships xmlns="http://schemas.openxmlformats.org/package/2006/relationships"><Relationship Id="rId1" Type="http://schemas.openxmlformats.org/officeDocument/2006/relationships/slideLayout" Target="../slideLayouts/slideLayout46.xml" /></Relationships>
</file>

<file path=ppt/slides/_rels/slide198.xml.rels>&#65279;<?xml version="1.0" encoding="utf-8" standalone="yes"?><Relationships xmlns="http://schemas.openxmlformats.org/package/2006/relationships"><Relationship Id="rId1" Type="http://schemas.openxmlformats.org/officeDocument/2006/relationships/slideLayout" Target="../slideLayouts/slideLayout46.xml" /></Relationships>
</file>

<file path=ppt/slides/_rels/slide199.xml.rels>&#65279;<?xml version="1.0" encoding="utf-8" standalone="yes"?><Relationships xmlns="http://schemas.openxmlformats.org/package/2006/relationships"><Relationship Id="rId1" Type="http://schemas.openxmlformats.org/officeDocument/2006/relationships/slideLayout" Target="../slideLayouts/slideLayout46.xml" /></Relationships>
</file>

<file path=ppt/slides/_rels/slide200.xml.rels>&#65279;<?xml version="1.0" encoding="utf-8" standalone="yes"?><Relationships xmlns="http://schemas.openxmlformats.org/package/2006/relationships"><Relationship Id="rId1" Type="http://schemas.openxmlformats.org/officeDocument/2006/relationships/slideLayout" Target="../slideLayouts/slideLayout46.xml" /></Relationships>
</file>

<file path=ppt/slides/_rels/slide201.xml.rels>&#65279;<?xml version="1.0" encoding="utf-8" standalone="yes"?><Relationships xmlns="http://schemas.openxmlformats.org/package/2006/relationships"><Relationship Id="rId1" Type="http://schemas.openxmlformats.org/officeDocument/2006/relationships/slideLayout" Target="../slideLayouts/slideLayout46.xml" /></Relationships>
</file>

<file path=ppt/slides/_rels/slide202.xml.rels>&#65279;<?xml version="1.0" encoding="utf-8" standalone="yes"?><Relationships xmlns="http://schemas.openxmlformats.org/package/2006/relationships"><Relationship Id="rId1" Type="http://schemas.openxmlformats.org/officeDocument/2006/relationships/slideLayout" Target="../slideLayouts/slideLayout46.xml" /></Relationships>
</file>

<file path=ppt/slides/_rels/slide203.xml.rels>&#65279;<?xml version="1.0" encoding="utf-8" standalone="yes"?><Relationships xmlns="http://schemas.openxmlformats.org/package/2006/relationships"><Relationship Id="rId1" Type="http://schemas.openxmlformats.org/officeDocument/2006/relationships/slideLayout" Target="../slideLayouts/slideLayout46.xml" /></Relationships>
</file>

<file path=ppt/slides/_rels/slide204.xml.rels>&#65279;<?xml version="1.0" encoding="utf-8" standalone="yes"?><Relationships xmlns="http://schemas.openxmlformats.org/package/2006/relationships"><Relationship Id="rId1" Type="http://schemas.openxmlformats.org/officeDocument/2006/relationships/slideLayout" Target="../slideLayouts/slideLayout46.xml" /></Relationships>
</file>

<file path=ppt/slides/_rels/slide205.xml.rels>&#65279;<?xml version="1.0" encoding="utf-8" standalone="yes"?><Relationships xmlns="http://schemas.openxmlformats.org/package/2006/relationships"><Relationship Id="rId1" Type="http://schemas.openxmlformats.org/officeDocument/2006/relationships/slideLayout" Target="../slideLayouts/slideLayout46.xml" /></Relationships>
</file>

<file path=ppt/slides/_rels/slide206.xml.rels>&#65279;<?xml version="1.0" encoding="utf-8" standalone="yes"?><Relationships xmlns="http://schemas.openxmlformats.org/package/2006/relationships"><Relationship Id="rId1" Type="http://schemas.openxmlformats.org/officeDocument/2006/relationships/slideLayout" Target="../slideLayouts/slideLayout46.xml" /></Relationships>
</file>

<file path=ppt/slides/_rels/slide207.xml.rels>&#65279;<?xml version="1.0" encoding="utf-8" standalone="yes"?><Relationships xmlns="http://schemas.openxmlformats.org/package/2006/relationships"><Relationship Id="rId1" Type="http://schemas.openxmlformats.org/officeDocument/2006/relationships/slideLayout" Target="../slideLayouts/slideLayout46.xml" /></Relationships>
</file>

<file path=ppt/slides/_rels/slide208.xml.rels>&#65279;<?xml version="1.0" encoding="utf-8" standalone="yes"?><Relationships xmlns="http://schemas.openxmlformats.org/package/2006/relationships"><Relationship Id="rId1" Type="http://schemas.openxmlformats.org/officeDocument/2006/relationships/slideLayout" Target="../slideLayouts/slideLayout46.xml" /></Relationships>
</file>

<file path=ppt/slides/_rels/slide209.xml.rels>&#65279;<?xml version="1.0" encoding="utf-8" standalone="yes"?><Relationships xmlns="http://schemas.openxmlformats.org/package/2006/relationships"><Relationship Id="rId1" Type="http://schemas.openxmlformats.org/officeDocument/2006/relationships/slideLayout" Target="../slideLayouts/slideLayout46.xml" /></Relationships>
</file>

<file path=ppt/slides/_rels/slide210.xml.rels>&#65279;<?xml version="1.0" encoding="utf-8" standalone="yes"?><Relationships xmlns="http://schemas.openxmlformats.org/package/2006/relationships"><Relationship Id="rId1" Type="http://schemas.openxmlformats.org/officeDocument/2006/relationships/slideLayout" Target="../slideLayouts/slideLayout46.xml" /></Relationships>
</file>

<file path=ppt/slides/_rels/slide211.xml.rels>&#65279;<?xml version="1.0" encoding="utf-8" standalone="yes"?><Relationships xmlns="http://schemas.openxmlformats.org/package/2006/relationships"><Relationship Id="rId1" Type="http://schemas.openxmlformats.org/officeDocument/2006/relationships/slideLayout" Target="../slideLayouts/slideLayout46.xml" /></Relationships>
</file>

<file path=ppt/slides/_rels/slide212.xml.rels>&#65279;<?xml version="1.0" encoding="utf-8" standalone="yes"?><Relationships xmlns="http://schemas.openxmlformats.org/package/2006/relationships"><Relationship Id="rId1" Type="http://schemas.openxmlformats.org/officeDocument/2006/relationships/slideLayout" Target="../slideLayouts/slideLayout46.xml" /></Relationships>
</file>

<file path=ppt/slides/_rels/slide213.xml.rels>&#65279;<?xml version="1.0" encoding="utf-8" standalone="yes"?><Relationships xmlns="http://schemas.openxmlformats.org/package/2006/relationships"><Relationship Id="rId1" Type="http://schemas.openxmlformats.org/officeDocument/2006/relationships/slideLayout" Target="../slideLayouts/slideLayout46.xml" /></Relationships>
</file>

<file path=ppt/slides/_rels/slide214.xml.rels>&#65279;<?xml version="1.0" encoding="utf-8" standalone="yes"?><Relationships xmlns="http://schemas.openxmlformats.org/package/2006/relationships"><Relationship Id="rId1" Type="http://schemas.openxmlformats.org/officeDocument/2006/relationships/slideLayout" Target="../slideLayouts/slideLayout46.xml" /></Relationships>
</file>

<file path=ppt/slides/_rels/slide215.xml.rels>&#65279;<?xml version="1.0" encoding="utf-8" standalone="yes"?><Relationships xmlns="http://schemas.openxmlformats.org/package/2006/relationships"><Relationship Id="rId1" Type="http://schemas.openxmlformats.org/officeDocument/2006/relationships/slideLayout" Target="../slideLayouts/slideLayout46.xml" /></Relationships>
</file>

<file path=ppt/slides/_rels/slide216.xml.rels>&#65279;<?xml version="1.0" encoding="utf-8" standalone="yes"?><Relationships xmlns="http://schemas.openxmlformats.org/package/2006/relationships"><Relationship Id="rId1" Type="http://schemas.openxmlformats.org/officeDocument/2006/relationships/slideLayout" Target="../slideLayouts/slideLayout46.xml" /></Relationships>
</file>

<file path=ppt/slides/_rels/slide217.xml.rels>&#65279;<?xml version="1.0" encoding="utf-8" standalone="yes"?><Relationships xmlns="http://schemas.openxmlformats.org/package/2006/relationships"><Relationship Id="rId1" Type="http://schemas.openxmlformats.org/officeDocument/2006/relationships/slideLayout" Target="../slideLayouts/slideLayout46.xml" /></Relationships>
</file>

<file path=ppt/slides/_rels/slide218.xml.rels>&#65279;<?xml version="1.0" encoding="utf-8" standalone="yes"?><Relationships xmlns="http://schemas.openxmlformats.org/package/2006/relationships"><Relationship Id="rId1" Type="http://schemas.openxmlformats.org/officeDocument/2006/relationships/slideLayout" Target="../slideLayouts/slideLayout46.xml" /></Relationships>
</file>

<file path=ppt/slides/_rels/slide219.xml.rels>&#65279;<?xml version="1.0" encoding="utf-8" standalone="yes"?><Relationships xmlns="http://schemas.openxmlformats.org/package/2006/relationships"><Relationship Id="rId1" Type="http://schemas.openxmlformats.org/officeDocument/2006/relationships/slideLayout" Target="../slideLayouts/slideLayout46.xml" /></Relationships>
</file>

<file path=ppt/slides/_rels/slide220.xml.rels>&#65279;<?xml version="1.0" encoding="utf-8" standalone="yes"?><Relationships xmlns="http://schemas.openxmlformats.org/package/2006/relationships"><Relationship Id="rId1" Type="http://schemas.openxmlformats.org/officeDocument/2006/relationships/slideLayout" Target="../slideLayouts/slideLayout46.xml" /></Relationships>
</file>

<file path=ppt/slides/_rels/slide221.xml.rels>&#65279;<?xml version="1.0" encoding="utf-8" standalone="yes"?><Relationships xmlns="http://schemas.openxmlformats.org/package/2006/relationships"><Relationship Id="rId1" Type="http://schemas.openxmlformats.org/officeDocument/2006/relationships/slideLayout" Target="../slideLayouts/slideLayout46.xml" /></Relationships>
</file>

<file path=ppt/slides/_rels/slide222.xml.rels>&#65279;<?xml version="1.0" encoding="utf-8" standalone="yes"?><Relationships xmlns="http://schemas.openxmlformats.org/package/2006/relationships"><Relationship Id="rId1" Type="http://schemas.openxmlformats.org/officeDocument/2006/relationships/slideLayout" Target="../slideLayouts/slideLayout46.xml" /></Relationships>
</file>

<file path=ppt/slides/_rels/slide223.xml.rels>&#65279;<?xml version="1.0" encoding="utf-8" standalone="yes"?><Relationships xmlns="http://schemas.openxmlformats.org/package/2006/relationships"><Relationship Id="rId1" Type="http://schemas.openxmlformats.org/officeDocument/2006/relationships/slideLayout" Target="../slideLayouts/slideLayout46.xml" /></Relationships>
</file>

<file path=ppt/slides/_rels/slide224.xml.rels>&#65279;<?xml version="1.0" encoding="utf-8" standalone="yes"?><Relationships xmlns="http://schemas.openxmlformats.org/package/2006/relationships"><Relationship Id="rId1" Type="http://schemas.openxmlformats.org/officeDocument/2006/relationships/slideLayout" Target="../slideLayouts/slideLayout46.xml" /></Relationships>
</file>

<file path=ppt/slides/_rels/slide225.xml.rels>&#65279;<?xml version="1.0" encoding="utf-8" standalone="yes"?><Relationships xmlns="http://schemas.openxmlformats.org/package/2006/relationships"><Relationship Id="rId1" Type="http://schemas.openxmlformats.org/officeDocument/2006/relationships/slideLayout" Target="../slideLayouts/slideLayout46.xml" /></Relationships>
</file>

<file path=ppt/slides/_rels/slide226.xml.rels>&#65279;<?xml version="1.0" encoding="utf-8" standalone="yes"?><Relationships xmlns="http://schemas.openxmlformats.org/package/2006/relationships"><Relationship Id="rId1" Type="http://schemas.openxmlformats.org/officeDocument/2006/relationships/slideLayout" Target="../slideLayouts/slideLayout46.xml" /></Relationships>
</file>

<file path=ppt/slides/_rels/slide227.xml.rels>&#65279;<?xml version="1.0" encoding="utf-8" standalone="yes"?><Relationships xmlns="http://schemas.openxmlformats.org/package/2006/relationships"><Relationship Id="rId1" Type="http://schemas.openxmlformats.org/officeDocument/2006/relationships/slideLayout" Target="../slideLayouts/slideLayout46.xml" /></Relationships>
</file>

<file path=ppt/slides/_rels/slide228.xml.rels>&#65279;<?xml version="1.0" encoding="utf-8" standalone="yes"?><Relationships xmlns="http://schemas.openxmlformats.org/package/2006/relationships"><Relationship Id="rId1" Type="http://schemas.openxmlformats.org/officeDocument/2006/relationships/slideLayout" Target="../slideLayouts/slideLayout46.xml" /></Relationships>
</file>

<file path=ppt/slides/_rels/slide229.xml.rels>&#65279;<?xml version="1.0" encoding="utf-8" standalone="yes"?><Relationships xmlns="http://schemas.openxmlformats.org/package/2006/relationships"><Relationship Id="rId1" Type="http://schemas.openxmlformats.org/officeDocument/2006/relationships/slideLayout" Target="../slideLayouts/slideLayout46.xml" /></Relationships>
</file>

<file path=ppt/slides/_rels/slide230.xml.rels>&#65279;<?xml version="1.0" encoding="utf-8" standalone="yes"?><Relationships xmlns="http://schemas.openxmlformats.org/package/2006/relationships"><Relationship Id="rId1" Type="http://schemas.openxmlformats.org/officeDocument/2006/relationships/slideLayout" Target="../slideLayouts/slideLayout46.xm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a:extLst>
              <a:ext uri="{FF2B5EF4-FFF2-40B4-BE49-F238E27FC236}">
                <a16:creationId xmlns:a16="http://schemas.microsoft.com/office/drawing/2014/main" xmlns="" id="{ED518679-C2D9-4285-9DE9-56F07112F82D}"/>
              </a:ext>
            </a:extLst>
          </p:cNvPr>
          <p:cNvSpPr>
            <a:spLocks noGrp="1"/>
          </p:cNvSpPr>
          <p:nvPr>
            <p:ph type="ctrTitle"/>
          </p:nvPr>
        </p:nvSpPr>
        <p:spPr/>
        <p:txBody>
          <a:bodyPr>
            <a:normAutofit fontScale="90000"/>
          </a:bodyPr>
          <a:lstStyle/>
          <a:p>
            <a:r>
              <a:rPr lang="en-US"/>
              <a:t>PUBLIC FINANCE AND FISCAL POLICY</a:t>
            </a:r>
            <a:endParaRPr lang="x-none"/>
          </a:p>
        </p:txBody>
      </p:sp>
      <p:sp>
        <p:nvSpPr>
          <p:cNvPr id="3" name="Subtitle 2">
            <a:extLst>
              <a:ext uri="{FF2B5EF4-FFF2-40B4-BE49-F238E27FC236}">
                <a16:creationId xmlns:a16="http://schemas.microsoft.com/office/drawing/2014/main" xmlns="" id="{616CE912-84F6-4C08-8AAF-EFD68B4812C1}"/>
              </a:ext>
            </a:extLst>
          </p:cNvPr>
          <p:cNvSpPr>
            <a:spLocks noGrp="1"/>
          </p:cNvSpPr>
          <p:nvPr>
            <p:ph type="subTitle" idx="1"/>
          </p:nvPr>
        </p:nvSpPr>
        <p:spPr/>
        <p:txBody>
          <a:bodyPr/>
          <a:lstStyle/>
          <a:p>
            <a:r>
              <a:rPr lang="en-US"/>
              <a:t>MODULE 4</a:t>
            </a:r>
            <a:endParaRPr lang="x-none"/>
          </a:p>
        </p:txBody>
      </p:sp>
    </p:spTree>
    <p:extLst>
      <p:ext uri="{BB962C8B-B14F-4D97-AF65-F5344CB8AC3E}">
        <p14:creationId xmlns:p14="http://schemas.microsoft.com/office/powerpoint/2010/main" val="7213025"/>
      </p:ext>
    </p:extLst>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a:extLst>
              <a:ext uri="{FF2B5EF4-FFF2-40B4-BE49-F238E27FC236}">
                <a16:creationId xmlns:a16="http://schemas.microsoft.com/office/drawing/2014/main" xmlns="" id="{9A6D2E4F-AD9C-4420-AC29-3377EFE24517}"/>
              </a:ext>
            </a:extLst>
          </p:cNvPr>
          <p:cNvSpPr>
            <a:spLocks noGrp="1"/>
          </p:cNvSpPr>
          <p:nvPr>
            <p:ph type="title"/>
          </p:nvPr>
        </p:nvSpPr>
        <p:spPr/>
        <p:txBody>
          <a:bodyPr/>
          <a:lstStyle/>
          <a:p>
            <a:r>
              <a:rPr lang="en-US"/>
              <a:t>STRUCTURE OF THE GOVERNMENT</a:t>
            </a:r>
            <a:endParaRPr lang="x-none"/>
          </a:p>
        </p:txBody>
      </p:sp>
      <p:sp>
        <p:nvSpPr>
          <p:cNvPr id="3" name="Content Placeholder 2">
            <a:extLst>
              <a:ext uri="{FF2B5EF4-FFF2-40B4-BE49-F238E27FC236}">
                <a16:creationId xmlns:a16="http://schemas.microsoft.com/office/drawing/2014/main" xmlns="" id="{6B3E003F-02DE-40F1-9AC9-1DF0C4BC6795}"/>
              </a:ext>
            </a:extLst>
          </p:cNvPr>
          <p:cNvSpPr>
            <a:spLocks noGrp="1"/>
          </p:cNvSpPr>
          <p:nvPr>
            <p:ph idx="1"/>
          </p:nvPr>
        </p:nvSpPr>
        <p:spPr>
          <a:xfrm>
            <a:off x="2611808" y="2122414"/>
            <a:ext cx="7958331" cy="3927529"/>
          </a:xfrm>
        </p:spPr>
        <p:txBody>
          <a:bodyPr>
            <a:normAutofit lnSpcReduction="10000"/>
          </a:bodyPr>
          <a:lstStyle/>
          <a:p>
            <a:pPr marL="6160" indent="0">
              <a:buNone/>
            </a:pPr>
            <a:r>
              <a:rPr lang="en-US"/>
              <a:t>Major function of the government is to Tax the people.</a:t>
            </a:r>
          </a:p>
          <a:p>
            <a:pPr marL="6160" indent="0">
              <a:buNone/>
            </a:pPr>
            <a:endParaRPr lang="en-US"/>
          </a:p>
          <a:p>
            <a:pPr marL="6160" indent="0">
              <a:buNone/>
            </a:pPr>
            <a:r>
              <a:rPr lang="en-US"/>
              <a:t>This collected revenue is used for;</a:t>
            </a:r>
          </a:p>
          <a:p>
            <a:pPr marL="6160" indent="0">
              <a:buNone/>
            </a:pPr>
            <a:r>
              <a:rPr lang="en-US"/>
              <a:t>Running of the government</a:t>
            </a:r>
          </a:p>
          <a:p>
            <a:pPr marL="6160" indent="0">
              <a:buNone/>
            </a:pPr>
            <a:r>
              <a:rPr lang="en-US"/>
              <a:t>Provision of Law and Order</a:t>
            </a:r>
          </a:p>
          <a:p>
            <a:pPr marL="6160" indent="0">
              <a:buNone/>
            </a:pPr>
            <a:r>
              <a:rPr lang="en-US" err="1"/>
              <a:t>Defence of the country</a:t>
            </a:r>
          </a:p>
          <a:p>
            <a:pPr marL="6160" indent="0">
              <a:buNone/>
            </a:pPr>
            <a:r>
              <a:rPr lang="en-US"/>
              <a:t>Infrastructure </a:t>
            </a:r>
          </a:p>
          <a:p>
            <a:pPr marL="6160" indent="0">
              <a:buNone/>
            </a:pPr>
            <a:r>
              <a:rPr lang="en-US"/>
              <a:t>Social development </a:t>
            </a:r>
          </a:p>
          <a:p>
            <a:pPr marL="6160" indent="0">
              <a:buNone/>
            </a:pPr>
            <a:endParaRPr lang="en-US"/>
          </a:p>
          <a:p>
            <a:pPr marL="6160" indent="0">
              <a:buNone/>
            </a:pPr>
            <a:endParaRPr lang="x-none"/>
          </a:p>
        </p:txBody>
      </p:sp>
      <p:sp>
        <p:nvSpPr>
          <p:cNvPr id="4" name="Arrow: Down 3">
            <a:extLst>
              <a:ext uri="{FF2B5EF4-FFF2-40B4-BE49-F238E27FC236}">
                <a16:creationId xmlns:a16="http://schemas.microsoft.com/office/drawing/2014/main" xmlns="" id="{ADF7149E-EDFE-4CF2-9CAE-D7DEA274AC82}"/>
              </a:ext>
            </a:extLst>
          </p:cNvPr>
          <p:cNvSpPr/>
          <p:nvPr/>
        </p:nvSpPr>
        <p:spPr>
          <a:xfrm>
            <a:off x="5486400" y="2241958"/>
            <a:ext cx="315985" cy="42783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rgbClr val="FFFFFF"/>
                </a:solidFill>
                <a:latin typeface="Arial"/>
                <a:ea typeface="+mn-ea"/>
                <a:cs typeface="+mn-cs"/>
              </a:defRPr>
            </a:lvl1pPr>
            <a:lvl2pPr marL="457200" algn="l" defTabSz="457200" rtl="0" eaLnBrk="1" latinLnBrk="0" hangingPunct="1">
              <a:defRPr sz="1800" kern="1200">
                <a:solidFill>
                  <a:srgbClr val="FFFFFF"/>
                </a:solidFill>
                <a:latin typeface="Arial"/>
                <a:ea typeface="+mn-ea"/>
                <a:cs typeface="+mn-cs"/>
              </a:defRPr>
            </a:lvl2pPr>
            <a:lvl3pPr marL="914400" algn="l" defTabSz="457200" rtl="0" eaLnBrk="1" latinLnBrk="0" hangingPunct="1">
              <a:defRPr sz="1800" kern="1200">
                <a:solidFill>
                  <a:srgbClr val="FFFFFF"/>
                </a:solidFill>
                <a:latin typeface="Arial"/>
                <a:ea typeface="+mn-ea"/>
                <a:cs typeface="+mn-cs"/>
              </a:defRPr>
            </a:lvl3pPr>
            <a:lvl4pPr marL="1371600" algn="l" defTabSz="457200" rtl="0" eaLnBrk="1" latinLnBrk="0" hangingPunct="1">
              <a:defRPr sz="1800" kern="1200">
                <a:solidFill>
                  <a:srgbClr val="FFFFFF"/>
                </a:solidFill>
                <a:latin typeface="Arial"/>
                <a:ea typeface="+mn-ea"/>
                <a:cs typeface="+mn-cs"/>
              </a:defRPr>
            </a:lvl4pPr>
            <a:lvl5pPr marL="1828800" algn="l" defTabSz="457200" rtl="0" eaLnBrk="1" latinLnBrk="0" hangingPunct="1">
              <a:defRPr sz="1800" kern="1200">
                <a:solidFill>
                  <a:srgbClr val="FFFFFF"/>
                </a:solidFill>
                <a:latin typeface="Arial"/>
                <a:ea typeface="+mn-ea"/>
                <a:cs typeface="+mn-cs"/>
              </a:defRPr>
            </a:lvl5pPr>
            <a:lvl6pPr marL="2286000" algn="l" defTabSz="457200" rtl="0" eaLnBrk="1" latinLnBrk="0" hangingPunct="1">
              <a:defRPr sz="1800" kern="1200">
                <a:solidFill>
                  <a:srgbClr val="FFFFFF"/>
                </a:solidFill>
                <a:latin typeface="Arial"/>
                <a:ea typeface="+mn-ea"/>
                <a:cs typeface="+mn-cs"/>
              </a:defRPr>
            </a:lvl6pPr>
            <a:lvl7pPr marL="2743200" algn="l" defTabSz="457200" rtl="0" eaLnBrk="1" latinLnBrk="0" hangingPunct="1">
              <a:defRPr sz="1800" kern="1200">
                <a:solidFill>
                  <a:srgbClr val="FFFFFF"/>
                </a:solidFill>
                <a:latin typeface="Arial"/>
                <a:ea typeface="+mn-ea"/>
                <a:cs typeface="+mn-cs"/>
              </a:defRPr>
            </a:lvl7pPr>
            <a:lvl8pPr marL="3200400" algn="l" defTabSz="457200" rtl="0" eaLnBrk="1" latinLnBrk="0" hangingPunct="1">
              <a:defRPr sz="1800" kern="1200">
                <a:solidFill>
                  <a:srgbClr val="FFFFFF"/>
                </a:solidFill>
                <a:latin typeface="Arial"/>
                <a:ea typeface="+mn-ea"/>
                <a:cs typeface="+mn-cs"/>
              </a:defRPr>
            </a:lvl8pPr>
            <a:lvl9pPr marL="3657600" algn="l" defTabSz="457200" rtl="0" eaLnBrk="1" latinLnBrk="0" hangingPunct="1">
              <a:defRPr sz="1800" kern="1200">
                <a:solidFill>
                  <a:srgbClr val="FFFFFF"/>
                </a:solidFill>
                <a:latin typeface="Arial"/>
                <a:ea typeface="+mn-ea"/>
                <a:cs typeface="+mn-cs"/>
              </a:defRPr>
            </a:lvl9pPr>
          </a:lstStyle>
          <a:p>
            <a:pPr algn="ctr"/>
            <a:endParaRPr lang="x-none"/>
          </a:p>
        </p:txBody>
      </p:sp>
    </p:spTree>
    <p:extLst>
      <p:ext uri="{BB962C8B-B14F-4D97-AF65-F5344CB8AC3E}">
        <p14:creationId xmlns:p14="http://schemas.microsoft.com/office/powerpoint/2010/main" val="1672193591"/>
      </p:ext>
    </p:extLst>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Content Placeholder 2">
            <a:extLst>
              <a:ext uri="{FF2B5EF4-FFF2-40B4-BE49-F238E27FC236}">
                <a16:creationId xmlns:a16="http://schemas.microsoft.com/office/drawing/2014/main" xmlns="" id="{0959DB4C-52A2-4A05-87D8-C338CB398F74}"/>
              </a:ext>
            </a:extLst>
          </p:cNvPr>
          <p:cNvSpPr>
            <a:spLocks noGrp="1"/>
          </p:cNvSpPr>
          <p:nvPr>
            <p:ph idx="1"/>
          </p:nvPr>
        </p:nvSpPr>
        <p:spPr/>
        <p:txBody>
          <a:bodyPr/>
          <a:lstStyle/>
          <a:p>
            <a:r>
              <a:rPr lang="en-US"/>
              <a:t>A well defined constitutional frame work determines the nature of resource mobilization and the responsibilities of each of the different tiers of government.</a:t>
            </a:r>
          </a:p>
          <a:p>
            <a:r>
              <a:rPr lang="en-US"/>
              <a:t>It has undergone changes time to time.</a:t>
            </a:r>
          </a:p>
          <a:p>
            <a:r>
              <a:rPr lang="en-US"/>
              <a:t>Radical changes after 7</a:t>
            </a:r>
            <a:r>
              <a:rPr lang="en-US" baseline="30000"/>
              <a:t>th</a:t>
            </a:r>
            <a:r>
              <a:rPr lang="en-US"/>
              <a:t> NFC awards and 18</a:t>
            </a:r>
            <a:r>
              <a:rPr lang="en-US" baseline="30000"/>
              <a:t>th</a:t>
            </a:r>
            <a:r>
              <a:rPr lang="en-US"/>
              <a:t> amendment in 2010.</a:t>
            </a:r>
          </a:p>
        </p:txBody>
      </p:sp>
      <p:sp>
        <p:nvSpPr>
          <p:cNvPr id="4" name="Title 1">
            <a:extLst>
              <a:ext uri="{FF2B5EF4-FFF2-40B4-BE49-F238E27FC236}">
                <a16:creationId xmlns:a16="http://schemas.microsoft.com/office/drawing/2014/main" xmlns="" id="{6523A4D5-18C9-4C71-85D5-7FAF27F3D764}"/>
              </a:ext>
            </a:extLst>
          </p:cNvPr>
          <p:cNvSpPr>
            <a:spLocks noGrp="1"/>
          </p:cNvSpPr>
          <p:nvPr>
            <p:ph type="title"/>
          </p:nvPr>
        </p:nvSpPr>
        <p:spPr>
          <a:xfrm>
            <a:off x="2611438" y="808038"/>
            <a:ext cx="7958137" cy="1077912"/>
          </a:xfrm>
        </p:spPr>
        <p:txBody>
          <a:bodyPr/>
          <a:lstStyle/>
          <a:p>
            <a:r>
              <a:rPr lang="en-US"/>
              <a:t>STRUCTURE OF THE GOVERNMENT</a:t>
            </a:r>
            <a:endParaRPr lang="x-none"/>
          </a:p>
        </p:txBody>
      </p:sp>
    </p:spTree>
    <p:extLst>
      <p:ext uri="{BB962C8B-B14F-4D97-AF65-F5344CB8AC3E}">
        <p14:creationId xmlns:p14="http://schemas.microsoft.com/office/powerpoint/2010/main" val="2598777491"/>
      </p:ext>
    </p:extLst>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Content Placeholder 2">
            <a:extLst>
              <a:ext uri="{FF2B5EF4-FFF2-40B4-BE49-F238E27FC236}">
                <a16:creationId xmlns:a16="http://schemas.microsoft.com/office/drawing/2014/main" xmlns="" id="{B52C2844-FE7D-4FD0-8E1C-8F426A220F8C}"/>
              </a:ext>
            </a:extLst>
          </p:cNvPr>
          <p:cNvSpPr>
            <a:spLocks noGrp="1"/>
          </p:cNvSpPr>
          <p:nvPr>
            <p:ph idx="1"/>
          </p:nvPr>
        </p:nvSpPr>
        <p:spPr/>
        <p:txBody>
          <a:bodyPr/>
          <a:lstStyle/>
          <a:p>
            <a:pPr marL="6160" indent="0">
              <a:buNone/>
            </a:pPr>
            <a:r>
              <a:rPr lang="en-US"/>
              <a:t>NATIONAL FINANCE COMMISSION (NFC)</a:t>
            </a:r>
          </a:p>
          <a:p>
            <a:r>
              <a:rPr lang="en-US"/>
              <a:t>It is a body constituted by president of Pakistan to divide the revenue sharing formula for divisible pool of resources to be made available from federal to the provincial governments.</a:t>
            </a:r>
          </a:p>
          <a:p>
            <a:r>
              <a:rPr lang="en-US"/>
              <a:t>NFC is supposed to announce an award every five years, based on which divisible pool is determined. </a:t>
            </a:r>
          </a:p>
          <a:p>
            <a:endParaRPr lang="en-US"/>
          </a:p>
          <a:p>
            <a:endParaRPr lang="en-US"/>
          </a:p>
          <a:p>
            <a:endParaRPr lang="en-US"/>
          </a:p>
          <a:p>
            <a:endParaRPr lang="en-US"/>
          </a:p>
        </p:txBody>
      </p:sp>
      <p:sp>
        <p:nvSpPr>
          <p:cNvPr id="4" name="Title 1">
            <a:extLst>
              <a:ext uri="{FF2B5EF4-FFF2-40B4-BE49-F238E27FC236}">
                <a16:creationId xmlns:a16="http://schemas.microsoft.com/office/drawing/2014/main" xmlns="" id="{98EE52D6-C255-4F83-888D-14982173AA22}"/>
              </a:ext>
            </a:extLst>
          </p:cNvPr>
          <p:cNvSpPr>
            <a:spLocks noGrp="1"/>
          </p:cNvSpPr>
          <p:nvPr>
            <p:ph type="title"/>
          </p:nvPr>
        </p:nvSpPr>
        <p:spPr>
          <a:xfrm>
            <a:off x="2611438" y="808038"/>
            <a:ext cx="7958137" cy="877887"/>
          </a:xfrm>
        </p:spPr>
        <p:txBody>
          <a:bodyPr/>
          <a:lstStyle/>
          <a:p>
            <a:r>
              <a:rPr lang="en-US"/>
              <a:t>STRUCTURE OF THE GOVERNMENT</a:t>
            </a:r>
            <a:endParaRPr lang="x-none"/>
          </a:p>
        </p:txBody>
      </p:sp>
    </p:spTree>
    <p:extLst>
      <p:ext uri="{BB962C8B-B14F-4D97-AF65-F5344CB8AC3E}">
        <p14:creationId xmlns:p14="http://schemas.microsoft.com/office/powerpoint/2010/main" val="2756649334"/>
      </p:ext>
    </p:extLst>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Content Placeholder 2">
            <a:extLst>
              <a:ext uri="{FF2B5EF4-FFF2-40B4-BE49-F238E27FC236}">
                <a16:creationId xmlns:a16="http://schemas.microsoft.com/office/drawing/2014/main" xmlns="" id="{4E4B7818-19EE-40BA-8DB3-E8643C35087B}"/>
              </a:ext>
            </a:extLst>
          </p:cNvPr>
          <p:cNvSpPr>
            <a:spLocks noGrp="1"/>
          </p:cNvSpPr>
          <p:nvPr>
            <p:ph idx="1"/>
          </p:nvPr>
        </p:nvSpPr>
        <p:spPr/>
        <p:txBody>
          <a:bodyPr/>
          <a:lstStyle/>
          <a:p>
            <a:pPr marL="6160" indent="0">
              <a:buNone/>
            </a:pPr>
            <a:r>
              <a:rPr lang="en-US"/>
              <a:t>Two major hallmark developments;</a:t>
            </a:r>
          </a:p>
          <a:p>
            <a:r>
              <a:rPr lang="en-US"/>
              <a:t>NFC awards came into force on July 2010 for a period of five years and it enhances significantly the share of provinces in the federal divisible pool.</a:t>
            </a:r>
          </a:p>
          <a:p>
            <a:r>
              <a:rPr lang="en-US"/>
              <a:t>The 18</a:t>
            </a:r>
            <a:r>
              <a:rPr lang="en-US" baseline="30000"/>
              <a:t>th</a:t>
            </a:r>
            <a:r>
              <a:rPr lang="en-US"/>
              <a:t> amendment to the constitution of Pakistan. With this, the concurrent list of the constitution stands abolished, devolving the functions to the provincial government. </a:t>
            </a:r>
            <a:endParaRPr lang="x-none"/>
          </a:p>
        </p:txBody>
      </p:sp>
      <p:sp>
        <p:nvSpPr>
          <p:cNvPr id="4" name="Title 1">
            <a:extLst>
              <a:ext uri="{FF2B5EF4-FFF2-40B4-BE49-F238E27FC236}">
                <a16:creationId xmlns:a16="http://schemas.microsoft.com/office/drawing/2014/main" xmlns="" id="{A40D862D-A8AB-460D-A006-2CD5CFFFF650}"/>
              </a:ext>
            </a:extLst>
          </p:cNvPr>
          <p:cNvSpPr>
            <a:spLocks noGrp="1"/>
          </p:cNvSpPr>
          <p:nvPr>
            <p:ph type="title"/>
          </p:nvPr>
        </p:nvSpPr>
        <p:spPr>
          <a:xfrm>
            <a:off x="2611438" y="808038"/>
            <a:ext cx="7958137" cy="1077912"/>
          </a:xfrm>
        </p:spPr>
        <p:txBody>
          <a:bodyPr/>
          <a:lstStyle/>
          <a:p>
            <a:r>
              <a:rPr lang="en-US"/>
              <a:t>STRUCTURE OF THE GOVERNMENT</a:t>
            </a:r>
            <a:endParaRPr lang="x-none"/>
          </a:p>
        </p:txBody>
      </p:sp>
    </p:spTree>
    <p:extLst>
      <p:ext uri="{BB962C8B-B14F-4D97-AF65-F5344CB8AC3E}">
        <p14:creationId xmlns:p14="http://schemas.microsoft.com/office/powerpoint/2010/main" val="4276057501"/>
      </p:ext>
    </p:extLst>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Content Placeholder 2">
            <a:extLst>
              <a:ext uri="{FF2B5EF4-FFF2-40B4-BE49-F238E27FC236}">
                <a16:creationId xmlns:a16="http://schemas.microsoft.com/office/drawing/2014/main" xmlns="" id="{64010FE0-B17A-40B2-BBE8-9E759C076708}"/>
              </a:ext>
            </a:extLst>
          </p:cNvPr>
          <p:cNvSpPr>
            <a:spLocks noGrp="1"/>
          </p:cNvSpPr>
          <p:nvPr>
            <p:ph idx="1"/>
          </p:nvPr>
        </p:nvSpPr>
        <p:spPr/>
        <p:txBody>
          <a:bodyPr/>
          <a:lstStyle/>
          <a:p>
            <a:pPr marL="6160" indent="0" algn="just">
              <a:buNone/>
            </a:pPr>
            <a:r>
              <a:rPr lang="en-US"/>
              <a:t>The federation of Pakistan is governed by the constitution of Pakistan and all its amendments there after. In this context functions of the government are defined as per following tiers of government.</a:t>
            </a:r>
          </a:p>
          <a:p>
            <a:r>
              <a:rPr lang="en-US"/>
              <a:t>Federal Government</a:t>
            </a:r>
          </a:p>
          <a:p>
            <a:r>
              <a:rPr lang="en-US"/>
              <a:t>Provincial Government</a:t>
            </a:r>
          </a:p>
          <a:p>
            <a:r>
              <a:rPr lang="en-US"/>
              <a:t>Local Government</a:t>
            </a:r>
            <a:endParaRPr lang="x-none"/>
          </a:p>
        </p:txBody>
      </p:sp>
      <p:sp>
        <p:nvSpPr>
          <p:cNvPr id="4" name="Title 1">
            <a:extLst>
              <a:ext uri="{FF2B5EF4-FFF2-40B4-BE49-F238E27FC236}">
                <a16:creationId xmlns:a16="http://schemas.microsoft.com/office/drawing/2014/main" xmlns="" id="{5F1A0B21-0BF9-4468-A820-86EEA786326B}"/>
              </a:ext>
            </a:extLst>
          </p:cNvPr>
          <p:cNvSpPr>
            <a:spLocks noGrp="1"/>
          </p:cNvSpPr>
          <p:nvPr>
            <p:ph type="title"/>
          </p:nvPr>
        </p:nvSpPr>
        <p:spPr>
          <a:xfrm>
            <a:off x="2611438" y="808038"/>
            <a:ext cx="7958137" cy="1077912"/>
          </a:xfrm>
        </p:spPr>
        <p:txBody>
          <a:bodyPr/>
          <a:lstStyle/>
          <a:p>
            <a:r>
              <a:rPr lang="en-US"/>
              <a:t>STRUCTURE OF THE GOVERNMENT</a:t>
            </a:r>
            <a:endParaRPr lang="x-none"/>
          </a:p>
        </p:txBody>
      </p:sp>
    </p:spTree>
    <p:extLst>
      <p:ext uri="{BB962C8B-B14F-4D97-AF65-F5344CB8AC3E}">
        <p14:creationId xmlns:p14="http://schemas.microsoft.com/office/powerpoint/2010/main" val="1132983564"/>
      </p:ext>
    </p:extLst>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Content Placeholder 2">
            <a:extLst>
              <a:ext uri="{FF2B5EF4-FFF2-40B4-BE49-F238E27FC236}">
                <a16:creationId xmlns:a16="http://schemas.microsoft.com/office/drawing/2014/main" xmlns="" id="{0F9B0E87-665E-4893-9609-719CFD323006}"/>
              </a:ext>
            </a:extLst>
          </p:cNvPr>
          <p:cNvSpPr>
            <a:spLocks noGrp="1"/>
          </p:cNvSpPr>
          <p:nvPr>
            <p:ph idx="1"/>
          </p:nvPr>
        </p:nvSpPr>
        <p:spPr/>
        <p:txBody>
          <a:bodyPr>
            <a:normAutofit fontScale="92500" lnSpcReduction="10000"/>
          </a:bodyPr>
          <a:lstStyle/>
          <a:p>
            <a:pPr marL="6160" indent="0">
              <a:buNone/>
            </a:pPr>
            <a:r>
              <a:rPr lang="en-US"/>
              <a:t>FEDERAL GOVERNMENT FUNCTIONS</a:t>
            </a:r>
          </a:p>
          <a:p>
            <a:r>
              <a:rPr lang="en-US"/>
              <a:t>Regulatory functions</a:t>
            </a:r>
          </a:p>
          <a:p>
            <a:r>
              <a:rPr lang="en-US"/>
              <a:t>Service functions</a:t>
            </a:r>
          </a:p>
          <a:p>
            <a:pPr lvl="1">
              <a:buFont typeface="Arial" pitchFamily="34" charset="0"/>
              <a:buChar char="•"/>
            </a:pPr>
            <a:r>
              <a:rPr lang="en-US" err="1"/>
              <a:t>Defence</a:t>
            </a:r>
            <a:endParaRPr lang="en-US"/>
          </a:p>
          <a:p>
            <a:pPr lvl="1">
              <a:buFont typeface="Arial" pitchFamily="34" charset="0"/>
              <a:buChar char="•"/>
            </a:pPr>
            <a:r>
              <a:rPr lang="en-US"/>
              <a:t>External Affairs</a:t>
            </a:r>
          </a:p>
          <a:p>
            <a:pPr lvl="1">
              <a:buFont typeface="Arial" pitchFamily="34" charset="0"/>
              <a:buChar char="•"/>
            </a:pPr>
            <a:r>
              <a:rPr lang="en-US"/>
              <a:t>Currency</a:t>
            </a:r>
          </a:p>
          <a:p>
            <a:pPr lvl="1">
              <a:buFont typeface="Arial" pitchFamily="34" charset="0"/>
              <a:buChar char="•"/>
            </a:pPr>
            <a:r>
              <a:rPr lang="en-US"/>
              <a:t>Stock Exchanges</a:t>
            </a:r>
          </a:p>
          <a:p>
            <a:pPr lvl="1">
              <a:buFont typeface="Arial" pitchFamily="34" charset="0"/>
              <a:buChar char="•"/>
            </a:pPr>
            <a:r>
              <a:rPr lang="en-US"/>
              <a:t>National Highways</a:t>
            </a:r>
          </a:p>
          <a:p>
            <a:pPr lvl="1">
              <a:buFont typeface="Arial" pitchFamily="34" charset="0"/>
              <a:buChar char="•"/>
            </a:pPr>
            <a:r>
              <a:rPr lang="en-US"/>
              <a:t>Roads &amp; Railways</a:t>
            </a:r>
          </a:p>
          <a:p>
            <a:endParaRPr lang="x-none"/>
          </a:p>
        </p:txBody>
      </p:sp>
      <p:sp>
        <p:nvSpPr>
          <p:cNvPr id="4" name="Title 1">
            <a:extLst>
              <a:ext uri="{FF2B5EF4-FFF2-40B4-BE49-F238E27FC236}">
                <a16:creationId xmlns:a16="http://schemas.microsoft.com/office/drawing/2014/main" xmlns="" id="{D33EF925-2AA6-4229-8856-F0108CB91ADF}"/>
              </a:ext>
            </a:extLst>
          </p:cNvPr>
          <p:cNvSpPr>
            <a:spLocks noGrp="1"/>
          </p:cNvSpPr>
          <p:nvPr>
            <p:ph type="title"/>
          </p:nvPr>
        </p:nvSpPr>
        <p:spPr>
          <a:xfrm>
            <a:off x="2611438" y="808038"/>
            <a:ext cx="7958137" cy="1077912"/>
          </a:xfrm>
        </p:spPr>
        <p:txBody>
          <a:bodyPr/>
          <a:lstStyle/>
          <a:p>
            <a:r>
              <a:rPr lang="en-US"/>
              <a:t>STRUCTURE OF THE GOVERNMENT</a:t>
            </a:r>
            <a:endParaRPr lang="x-none"/>
          </a:p>
        </p:txBody>
      </p:sp>
    </p:spTree>
    <p:extLst>
      <p:ext uri="{BB962C8B-B14F-4D97-AF65-F5344CB8AC3E}">
        <p14:creationId xmlns:p14="http://schemas.microsoft.com/office/powerpoint/2010/main" val="1975408548"/>
      </p:ext>
    </p:extLst>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Content Placeholder 2">
            <a:extLst>
              <a:ext uri="{FF2B5EF4-FFF2-40B4-BE49-F238E27FC236}">
                <a16:creationId xmlns:a16="http://schemas.microsoft.com/office/drawing/2014/main" xmlns="" id="{4BEB9292-95CB-41DD-9B69-4F7FA2A81F0C}"/>
              </a:ext>
            </a:extLst>
          </p:cNvPr>
          <p:cNvSpPr>
            <a:spLocks noGrp="1"/>
          </p:cNvSpPr>
          <p:nvPr>
            <p:ph idx="1"/>
          </p:nvPr>
        </p:nvSpPr>
        <p:spPr>
          <a:xfrm>
            <a:off x="2611808" y="2097248"/>
            <a:ext cx="7958331" cy="3952696"/>
          </a:xfrm>
        </p:spPr>
        <p:txBody>
          <a:bodyPr/>
          <a:lstStyle/>
          <a:p>
            <a:pPr marL="6160" indent="0">
              <a:buNone/>
            </a:pPr>
            <a:r>
              <a:rPr lang="en-US"/>
              <a:t>CONCURRENT LEGISLATIVE LIST INCLUDES FOLLOWING FUNCTIONS;</a:t>
            </a:r>
          </a:p>
          <a:p>
            <a:r>
              <a:rPr lang="en-US"/>
              <a:t>Social welfare</a:t>
            </a:r>
          </a:p>
          <a:p>
            <a:r>
              <a:rPr lang="en-US"/>
              <a:t>Population planning </a:t>
            </a:r>
          </a:p>
          <a:p>
            <a:r>
              <a:rPr lang="en-US"/>
              <a:t>Tourism</a:t>
            </a:r>
          </a:p>
          <a:p>
            <a:r>
              <a:rPr lang="en-US"/>
              <a:t>Education </a:t>
            </a:r>
          </a:p>
          <a:p>
            <a:pPr marL="6160" indent="0">
              <a:buNone/>
            </a:pPr>
            <a:r>
              <a:rPr lang="en-US"/>
              <a:t>(These functions to be performed by federal or provincial government, or both)</a:t>
            </a:r>
            <a:endParaRPr lang="x-none"/>
          </a:p>
        </p:txBody>
      </p:sp>
      <p:sp>
        <p:nvSpPr>
          <p:cNvPr id="4" name="Title 1">
            <a:extLst>
              <a:ext uri="{FF2B5EF4-FFF2-40B4-BE49-F238E27FC236}">
                <a16:creationId xmlns:a16="http://schemas.microsoft.com/office/drawing/2014/main" xmlns="" id="{0F17AE0F-D34D-49B3-963F-4152B1F71FCF}"/>
              </a:ext>
            </a:extLst>
          </p:cNvPr>
          <p:cNvSpPr>
            <a:spLocks noGrp="1"/>
          </p:cNvSpPr>
          <p:nvPr>
            <p:ph type="title"/>
          </p:nvPr>
        </p:nvSpPr>
        <p:spPr>
          <a:xfrm>
            <a:off x="2611438" y="808038"/>
            <a:ext cx="7958137" cy="1077912"/>
          </a:xfrm>
        </p:spPr>
        <p:txBody>
          <a:bodyPr/>
          <a:lstStyle/>
          <a:p>
            <a:r>
              <a:rPr lang="en-US"/>
              <a:t>STRUCTURE OF THE GOVERNMENT</a:t>
            </a:r>
            <a:endParaRPr lang="x-none"/>
          </a:p>
        </p:txBody>
      </p:sp>
    </p:spTree>
    <p:extLst>
      <p:ext uri="{BB962C8B-B14F-4D97-AF65-F5344CB8AC3E}">
        <p14:creationId xmlns:p14="http://schemas.microsoft.com/office/powerpoint/2010/main" val="1528219874"/>
      </p:ext>
    </p:extLst>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Content Placeholder 2">
            <a:extLst>
              <a:ext uri="{FF2B5EF4-FFF2-40B4-BE49-F238E27FC236}">
                <a16:creationId xmlns:a16="http://schemas.microsoft.com/office/drawing/2014/main" xmlns="" id="{E31258DD-73E2-4B60-9614-226CAC144512}"/>
              </a:ext>
            </a:extLst>
          </p:cNvPr>
          <p:cNvSpPr>
            <a:spLocks noGrp="1"/>
          </p:cNvSpPr>
          <p:nvPr>
            <p:ph idx="1"/>
          </p:nvPr>
        </p:nvSpPr>
        <p:spPr/>
        <p:txBody>
          <a:bodyPr/>
          <a:lstStyle/>
          <a:p>
            <a:pPr marL="6160" indent="0">
              <a:buNone/>
            </a:pPr>
            <a:r>
              <a:rPr lang="en-US"/>
              <a:t>RESIDUAL FUNCTIONS</a:t>
            </a:r>
          </a:p>
          <a:p>
            <a:r>
              <a:rPr lang="en-US"/>
              <a:t>Agricultural extension</a:t>
            </a:r>
          </a:p>
          <a:p>
            <a:r>
              <a:rPr lang="en-US"/>
              <a:t>Irrigation</a:t>
            </a:r>
          </a:p>
          <a:p>
            <a:r>
              <a:rPr lang="en-US"/>
              <a:t>Justice</a:t>
            </a:r>
          </a:p>
          <a:p>
            <a:r>
              <a:rPr lang="en-US"/>
              <a:t>Police</a:t>
            </a:r>
          </a:p>
          <a:p>
            <a:r>
              <a:rPr lang="en-US"/>
              <a:t>(These were primarily the responsibility of Provincial Government)</a:t>
            </a:r>
            <a:endParaRPr lang="x-none"/>
          </a:p>
        </p:txBody>
      </p:sp>
      <p:sp>
        <p:nvSpPr>
          <p:cNvPr id="4" name="Title 1">
            <a:extLst>
              <a:ext uri="{FF2B5EF4-FFF2-40B4-BE49-F238E27FC236}">
                <a16:creationId xmlns:a16="http://schemas.microsoft.com/office/drawing/2014/main" xmlns="" id="{D84F6BFF-10E5-474B-B563-F608575C881A}"/>
              </a:ext>
            </a:extLst>
          </p:cNvPr>
          <p:cNvSpPr>
            <a:spLocks noGrp="1"/>
          </p:cNvSpPr>
          <p:nvPr>
            <p:ph type="title"/>
          </p:nvPr>
        </p:nvSpPr>
        <p:spPr>
          <a:xfrm>
            <a:off x="2611438" y="808038"/>
            <a:ext cx="7958137" cy="1077912"/>
          </a:xfrm>
        </p:spPr>
        <p:txBody>
          <a:bodyPr/>
          <a:lstStyle/>
          <a:p>
            <a:r>
              <a:rPr lang="en-US"/>
              <a:t>STRUCTURE OF THE GOVERNMENT</a:t>
            </a:r>
            <a:endParaRPr lang="x-none"/>
          </a:p>
        </p:txBody>
      </p:sp>
    </p:spTree>
    <p:extLst>
      <p:ext uri="{BB962C8B-B14F-4D97-AF65-F5344CB8AC3E}">
        <p14:creationId xmlns:p14="http://schemas.microsoft.com/office/powerpoint/2010/main" val="1653514542"/>
      </p:ext>
    </p:extLst>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Content Placeholder 2">
            <a:extLst>
              <a:ext uri="{FF2B5EF4-FFF2-40B4-BE49-F238E27FC236}">
                <a16:creationId xmlns:a16="http://schemas.microsoft.com/office/drawing/2014/main" xmlns="" id="{6683A0E6-461B-4F01-A2D9-5D0E534B6393}"/>
              </a:ext>
            </a:extLst>
          </p:cNvPr>
          <p:cNvSpPr>
            <a:spLocks noGrp="1"/>
          </p:cNvSpPr>
          <p:nvPr>
            <p:ph idx="1"/>
          </p:nvPr>
        </p:nvSpPr>
        <p:spPr/>
        <p:txBody>
          <a:bodyPr/>
          <a:lstStyle/>
          <a:p>
            <a:pPr marL="6160" indent="0">
              <a:buNone/>
            </a:pPr>
            <a:r>
              <a:rPr lang="en-US"/>
              <a:t>Existence of local governments was not a formal part of constitution.</a:t>
            </a:r>
          </a:p>
          <a:p>
            <a:pPr marL="6160" indent="0">
              <a:buNone/>
            </a:pPr>
            <a:r>
              <a:rPr lang="en-US"/>
              <a:t>Local governments were extension of provincial governments.</a:t>
            </a:r>
          </a:p>
          <a:p>
            <a:pPr marL="6160" indent="0">
              <a:buNone/>
            </a:pPr>
            <a:endParaRPr lang="en-US"/>
          </a:p>
          <a:p>
            <a:pPr marL="6160" indent="0">
              <a:buNone/>
            </a:pPr>
            <a:r>
              <a:rPr lang="en-US"/>
              <a:t>District government system was implemented in 2001.</a:t>
            </a:r>
          </a:p>
          <a:p>
            <a:pPr marL="6160" indent="0">
              <a:buNone/>
            </a:pPr>
            <a:endParaRPr lang="en-US"/>
          </a:p>
          <a:p>
            <a:pPr marL="6160" indent="0">
              <a:buNone/>
            </a:pPr>
            <a:r>
              <a:rPr lang="en-US"/>
              <a:t>Under this system, the districts continued to rely on federal transfer. </a:t>
            </a:r>
            <a:endParaRPr lang="x-none"/>
          </a:p>
        </p:txBody>
      </p:sp>
      <p:sp>
        <p:nvSpPr>
          <p:cNvPr id="4" name="Arrow: Down 3">
            <a:extLst>
              <a:ext uri="{FF2B5EF4-FFF2-40B4-BE49-F238E27FC236}">
                <a16:creationId xmlns:a16="http://schemas.microsoft.com/office/drawing/2014/main" xmlns="" id="{6E498CA9-3914-4D7F-8711-560FDB5614BA}"/>
              </a:ext>
            </a:extLst>
          </p:cNvPr>
          <p:cNvSpPr/>
          <p:nvPr/>
        </p:nvSpPr>
        <p:spPr>
          <a:xfrm>
            <a:off x="4971189" y="3127333"/>
            <a:ext cx="362310" cy="28035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rgbClr val="FFFFFF"/>
                </a:solidFill>
                <a:latin typeface="Arial"/>
                <a:ea typeface="+mn-ea"/>
                <a:cs typeface="+mn-cs"/>
              </a:defRPr>
            </a:lvl1pPr>
            <a:lvl2pPr marL="457200" algn="l" defTabSz="457200" rtl="0" eaLnBrk="1" latinLnBrk="0" hangingPunct="1">
              <a:defRPr sz="1800" kern="1200">
                <a:solidFill>
                  <a:srgbClr val="FFFFFF"/>
                </a:solidFill>
                <a:latin typeface="Arial"/>
                <a:ea typeface="+mn-ea"/>
                <a:cs typeface="+mn-cs"/>
              </a:defRPr>
            </a:lvl2pPr>
            <a:lvl3pPr marL="914400" algn="l" defTabSz="457200" rtl="0" eaLnBrk="1" latinLnBrk="0" hangingPunct="1">
              <a:defRPr sz="1800" kern="1200">
                <a:solidFill>
                  <a:srgbClr val="FFFFFF"/>
                </a:solidFill>
                <a:latin typeface="Arial"/>
                <a:ea typeface="+mn-ea"/>
                <a:cs typeface="+mn-cs"/>
              </a:defRPr>
            </a:lvl3pPr>
            <a:lvl4pPr marL="1371600" algn="l" defTabSz="457200" rtl="0" eaLnBrk="1" latinLnBrk="0" hangingPunct="1">
              <a:defRPr sz="1800" kern="1200">
                <a:solidFill>
                  <a:srgbClr val="FFFFFF"/>
                </a:solidFill>
                <a:latin typeface="Arial"/>
                <a:ea typeface="+mn-ea"/>
                <a:cs typeface="+mn-cs"/>
              </a:defRPr>
            </a:lvl4pPr>
            <a:lvl5pPr marL="1828800" algn="l" defTabSz="457200" rtl="0" eaLnBrk="1" latinLnBrk="0" hangingPunct="1">
              <a:defRPr sz="1800" kern="1200">
                <a:solidFill>
                  <a:srgbClr val="FFFFFF"/>
                </a:solidFill>
                <a:latin typeface="Arial"/>
                <a:ea typeface="+mn-ea"/>
                <a:cs typeface="+mn-cs"/>
              </a:defRPr>
            </a:lvl5pPr>
            <a:lvl6pPr marL="2286000" algn="l" defTabSz="457200" rtl="0" eaLnBrk="1" latinLnBrk="0" hangingPunct="1">
              <a:defRPr sz="1800" kern="1200">
                <a:solidFill>
                  <a:srgbClr val="FFFFFF"/>
                </a:solidFill>
                <a:latin typeface="Arial"/>
                <a:ea typeface="+mn-ea"/>
                <a:cs typeface="+mn-cs"/>
              </a:defRPr>
            </a:lvl6pPr>
            <a:lvl7pPr marL="2743200" algn="l" defTabSz="457200" rtl="0" eaLnBrk="1" latinLnBrk="0" hangingPunct="1">
              <a:defRPr sz="1800" kern="1200">
                <a:solidFill>
                  <a:srgbClr val="FFFFFF"/>
                </a:solidFill>
                <a:latin typeface="Arial"/>
                <a:ea typeface="+mn-ea"/>
                <a:cs typeface="+mn-cs"/>
              </a:defRPr>
            </a:lvl7pPr>
            <a:lvl8pPr marL="3200400" algn="l" defTabSz="457200" rtl="0" eaLnBrk="1" latinLnBrk="0" hangingPunct="1">
              <a:defRPr sz="1800" kern="1200">
                <a:solidFill>
                  <a:srgbClr val="FFFFFF"/>
                </a:solidFill>
                <a:latin typeface="Arial"/>
                <a:ea typeface="+mn-ea"/>
                <a:cs typeface="+mn-cs"/>
              </a:defRPr>
            </a:lvl8pPr>
            <a:lvl9pPr marL="3657600" algn="l" defTabSz="457200" rtl="0" eaLnBrk="1" latinLnBrk="0" hangingPunct="1">
              <a:defRPr sz="1800" kern="1200">
                <a:solidFill>
                  <a:srgbClr val="FFFFFF"/>
                </a:solidFill>
                <a:latin typeface="Arial"/>
                <a:ea typeface="+mn-ea"/>
                <a:cs typeface="+mn-cs"/>
              </a:defRPr>
            </a:lvl9pPr>
          </a:lstStyle>
          <a:p>
            <a:pPr algn="ctr"/>
            <a:endParaRPr lang="x-none"/>
          </a:p>
        </p:txBody>
      </p:sp>
      <p:sp>
        <p:nvSpPr>
          <p:cNvPr id="5" name="Arrow: Down 4">
            <a:extLst>
              <a:ext uri="{FF2B5EF4-FFF2-40B4-BE49-F238E27FC236}">
                <a16:creationId xmlns:a16="http://schemas.microsoft.com/office/drawing/2014/main" xmlns="" id="{27C34FFD-5A1C-497A-AD7C-0BAE632287E8}"/>
              </a:ext>
            </a:extLst>
          </p:cNvPr>
          <p:cNvSpPr/>
          <p:nvPr/>
        </p:nvSpPr>
        <p:spPr>
          <a:xfrm>
            <a:off x="4979183" y="4002483"/>
            <a:ext cx="362310" cy="28035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rgbClr val="FFFFFF"/>
                </a:solidFill>
                <a:latin typeface="Arial"/>
                <a:ea typeface="+mn-ea"/>
                <a:cs typeface="+mn-cs"/>
              </a:defRPr>
            </a:lvl1pPr>
            <a:lvl2pPr marL="457200" algn="l" defTabSz="457200" rtl="0" eaLnBrk="1" latinLnBrk="0" hangingPunct="1">
              <a:defRPr sz="1800" kern="1200">
                <a:solidFill>
                  <a:srgbClr val="FFFFFF"/>
                </a:solidFill>
                <a:latin typeface="Arial"/>
                <a:ea typeface="+mn-ea"/>
                <a:cs typeface="+mn-cs"/>
              </a:defRPr>
            </a:lvl2pPr>
            <a:lvl3pPr marL="914400" algn="l" defTabSz="457200" rtl="0" eaLnBrk="1" latinLnBrk="0" hangingPunct="1">
              <a:defRPr sz="1800" kern="1200">
                <a:solidFill>
                  <a:srgbClr val="FFFFFF"/>
                </a:solidFill>
                <a:latin typeface="Arial"/>
                <a:ea typeface="+mn-ea"/>
                <a:cs typeface="+mn-cs"/>
              </a:defRPr>
            </a:lvl3pPr>
            <a:lvl4pPr marL="1371600" algn="l" defTabSz="457200" rtl="0" eaLnBrk="1" latinLnBrk="0" hangingPunct="1">
              <a:defRPr sz="1800" kern="1200">
                <a:solidFill>
                  <a:srgbClr val="FFFFFF"/>
                </a:solidFill>
                <a:latin typeface="Arial"/>
                <a:ea typeface="+mn-ea"/>
                <a:cs typeface="+mn-cs"/>
              </a:defRPr>
            </a:lvl4pPr>
            <a:lvl5pPr marL="1828800" algn="l" defTabSz="457200" rtl="0" eaLnBrk="1" latinLnBrk="0" hangingPunct="1">
              <a:defRPr sz="1800" kern="1200">
                <a:solidFill>
                  <a:srgbClr val="FFFFFF"/>
                </a:solidFill>
                <a:latin typeface="Arial"/>
                <a:ea typeface="+mn-ea"/>
                <a:cs typeface="+mn-cs"/>
              </a:defRPr>
            </a:lvl5pPr>
            <a:lvl6pPr marL="2286000" algn="l" defTabSz="457200" rtl="0" eaLnBrk="1" latinLnBrk="0" hangingPunct="1">
              <a:defRPr sz="1800" kern="1200">
                <a:solidFill>
                  <a:srgbClr val="FFFFFF"/>
                </a:solidFill>
                <a:latin typeface="Arial"/>
                <a:ea typeface="+mn-ea"/>
                <a:cs typeface="+mn-cs"/>
              </a:defRPr>
            </a:lvl6pPr>
            <a:lvl7pPr marL="2743200" algn="l" defTabSz="457200" rtl="0" eaLnBrk="1" latinLnBrk="0" hangingPunct="1">
              <a:defRPr sz="1800" kern="1200">
                <a:solidFill>
                  <a:srgbClr val="FFFFFF"/>
                </a:solidFill>
                <a:latin typeface="Arial"/>
                <a:ea typeface="+mn-ea"/>
                <a:cs typeface="+mn-cs"/>
              </a:defRPr>
            </a:lvl7pPr>
            <a:lvl8pPr marL="3200400" algn="l" defTabSz="457200" rtl="0" eaLnBrk="1" latinLnBrk="0" hangingPunct="1">
              <a:defRPr sz="1800" kern="1200">
                <a:solidFill>
                  <a:srgbClr val="FFFFFF"/>
                </a:solidFill>
                <a:latin typeface="Arial"/>
                <a:ea typeface="+mn-ea"/>
                <a:cs typeface="+mn-cs"/>
              </a:defRPr>
            </a:lvl8pPr>
            <a:lvl9pPr marL="3657600" algn="l" defTabSz="457200" rtl="0" eaLnBrk="1" latinLnBrk="0" hangingPunct="1">
              <a:defRPr sz="1800" kern="1200">
                <a:solidFill>
                  <a:srgbClr val="FFFFFF"/>
                </a:solidFill>
                <a:latin typeface="Arial"/>
                <a:ea typeface="+mn-ea"/>
                <a:cs typeface="+mn-cs"/>
              </a:defRPr>
            </a:lvl9pPr>
          </a:lstStyle>
          <a:p>
            <a:pPr algn="ctr"/>
            <a:endParaRPr lang="x-none"/>
          </a:p>
        </p:txBody>
      </p:sp>
      <p:sp>
        <p:nvSpPr>
          <p:cNvPr id="6" name="Arrow: Down 5">
            <a:extLst>
              <a:ext uri="{FF2B5EF4-FFF2-40B4-BE49-F238E27FC236}">
                <a16:creationId xmlns:a16="http://schemas.microsoft.com/office/drawing/2014/main" xmlns="" id="{99177352-A000-44E3-B380-DEA2592861F0}"/>
              </a:ext>
            </a:extLst>
          </p:cNvPr>
          <p:cNvSpPr/>
          <p:nvPr/>
        </p:nvSpPr>
        <p:spPr>
          <a:xfrm>
            <a:off x="4980687" y="5004904"/>
            <a:ext cx="362310" cy="28035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rgbClr val="FFFFFF"/>
                </a:solidFill>
                <a:latin typeface="Arial"/>
                <a:ea typeface="+mn-ea"/>
                <a:cs typeface="+mn-cs"/>
              </a:defRPr>
            </a:lvl1pPr>
            <a:lvl2pPr marL="457200" algn="l" defTabSz="457200" rtl="0" eaLnBrk="1" latinLnBrk="0" hangingPunct="1">
              <a:defRPr sz="1800" kern="1200">
                <a:solidFill>
                  <a:srgbClr val="FFFFFF"/>
                </a:solidFill>
                <a:latin typeface="Arial"/>
                <a:ea typeface="+mn-ea"/>
                <a:cs typeface="+mn-cs"/>
              </a:defRPr>
            </a:lvl2pPr>
            <a:lvl3pPr marL="914400" algn="l" defTabSz="457200" rtl="0" eaLnBrk="1" latinLnBrk="0" hangingPunct="1">
              <a:defRPr sz="1800" kern="1200">
                <a:solidFill>
                  <a:srgbClr val="FFFFFF"/>
                </a:solidFill>
                <a:latin typeface="Arial"/>
                <a:ea typeface="+mn-ea"/>
                <a:cs typeface="+mn-cs"/>
              </a:defRPr>
            </a:lvl3pPr>
            <a:lvl4pPr marL="1371600" algn="l" defTabSz="457200" rtl="0" eaLnBrk="1" latinLnBrk="0" hangingPunct="1">
              <a:defRPr sz="1800" kern="1200">
                <a:solidFill>
                  <a:srgbClr val="FFFFFF"/>
                </a:solidFill>
                <a:latin typeface="Arial"/>
                <a:ea typeface="+mn-ea"/>
                <a:cs typeface="+mn-cs"/>
              </a:defRPr>
            </a:lvl4pPr>
            <a:lvl5pPr marL="1828800" algn="l" defTabSz="457200" rtl="0" eaLnBrk="1" latinLnBrk="0" hangingPunct="1">
              <a:defRPr sz="1800" kern="1200">
                <a:solidFill>
                  <a:srgbClr val="FFFFFF"/>
                </a:solidFill>
                <a:latin typeface="Arial"/>
                <a:ea typeface="+mn-ea"/>
                <a:cs typeface="+mn-cs"/>
              </a:defRPr>
            </a:lvl5pPr>
            <a:lvl6pPr marL="2286000" algn="l" defTabSz="457200" rtl="0" eaLnBrk="1" latinLnBrk="0" hangingPunct="1">
              <a:defRPr sz="1800" kern="1200">
                <a:solidFill>
                  <a:srgbClr val="FFFFFF"/>
                </a:solidFill>
                <a:latin typeface="Arial"/>
                <a:ea typeface="+mn-ea"/>
                <a:cs typeface="+mn-cs"/>
              </a:defRPr>
            </a:lvl6pPr>
            <a:lvl7pPr marL="2743200" algn="l" defTabSz="457200" rtl="0" eaLnBrk="1" latinLnBrk="0" hangingPunct="1">
              <a:defRPr sz="1800" kern="1200">
                <a:solidFill>
                  <a:srgbClr val="FFFFFF"/>
                </a:solidFill>
                <a:latin typeface="Arial"/>
                <a:ea typeface="+mn-ea"/>
                <a:cs typeface="+mn-cs"/>
              </a:defRPr>
            </a:lvl7pPr>
            <a:lvl8pPr marL="3200400" algn="l" defTabSz="457200" rtl="0" eaLnBrk="1" latinLnBrk="0" hangingPunct="1">
              <a:defRPr sz="1800" kern="1200">
                <a:solidFill>
                  <a:srgbClr val="FFFFFF"/>
                </a:solidFill>
                <a:latin typeface="Arial"/>
                <a:ea typeface="+mn-ea"/>
                <a:cs typeface="+mn-cs"/>
              </a:defRPr>
            </a:lvl8pPr>
            <a:lvl9pPr marL="3657600" algn="l" defTabSz="457200" rtl="0" eaLnBrk="1" latinLnBrk="0" hangingPunct="1">
              <a:defRPr sz="1800" kern="1200">
                <a:solidFill>
                  <a:srgbClr val="FFFFFF"/>
                </a:solidFill>
                <a:latin typeface="Arial"/>
                <a:ea typeface="+mn-ea"/>
                <a:cs typeface="+mn-cs"/>
              </a:defRPr>
            </a:lvl9pPr>
          </a:lstStyle>
          <a:p>
            <a:pPr algn="ctr"/>
            <a:endParaRPr lang="x-none"/>
          </a:p>
        </p:txBody>
      </p:sp>
      <p:sp>
        <p:nvSpPr>
          <p:cNvPr id="7" name="Title 1">
            <a:extLst>
              <a:ext uri="{FF2B5EF4-FFF2-40B4-BE49-F238E27FC236}">
                <a16:creationId xmlns:a16="http://schemas.microsoft.com/office/drawing/2014/main" xmlns="" id="{40B78B76-A5CC-4831-A782-45FFF1D535DF}"/>
              </a:ext>
            </a:extLst>
          </p:cNvPr>
          <p:cNvSpPr>
            <a:spLocks noGrp="1"/>
          </p:cNvSpPr>
          <p:nvPr>
            <p:ph type="title"/>
          </p:nvPr>
        </p:nvSpPr>
        <p:spPr>
          <a:xfrm>
            <a:off x="2611438" y="808038"/>
            <a:ext cx="7958137" cy="1077912"/>
          </a:xfrm>
        </p:spPr>
        <p:txBody>
          <a:bodyPr/>
          <a:lstStyle/>
          <a:p>
            <a:r>
              <a:rPr lang="en-US"/>
              <a:t>STRUCTURE OF THE GOVERNMENT</a:t>
            </a:r>
            <a:endParaRPr lang="x-none"/>
          </a:p>
        </p:txBody>
      </p:sp>
    </p:spTree>
    <p:extLst>
      <p:ext uri="{BB962C8B-B14F-4D97-AF65-F5344CB8AC3E}">
        <p14:creationId xmlns:p14="http://schemas.microsoft.com/office/powerpoint/2010/main" val="689838405"/>
      </p:ext>
    </p:extLst>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Content Placeholder 2">
            <a:extLst>
              <a:ext uri="{FF2B5EF4-FFF2-40B4-BE49-F238E27FC236}">
                <a16:creationId xmlns:a16="http://schemas.microsoft.com/office/drawing/2014/main" xmlns="" id="{9CBE2C1B-D5F7-4D6C-BED9-618DBFCF1A3B}"/>
              </a:ext>
            </a:extLst>
          </p:cNvPr>
          <p:cNvSpPr>
            <a:spLocks noGrp="1"/>
          </p:cNvSpPr>
          <p:nvPr>
            <p:ph idx="1"/>
          </p:nvPr>
        </p:nvSpPr>
        <p:spPr/>
        <p:txBody>
          <a:bodyPr/>
          <a:lstStyle/>
          <a:p>
            <a:r>
              <a:rPr lang="en-US"/>
              <a:t>Local governments had been expected to keep their revenues and resources in check.</a:t>
            </a:r>
          </a:p>
          <a:p>
            <a:r>
              <a:rPr lang="en-US"/>
              <a:t>To self finance their expenditures</a:t>
            </a:r>
          </a:p>
          <a:p>
            <a:pPr marL="6160" indent="0">
              <a:buNone/>
            </a:pPr>
            <a:r>
              <a:rPr lang="en-US" smtClean="0"/>
              <a:t>While,</a:t>
            </a:r>
            <a:endParaRPr lang="en-US"/>
          </a:p>
          <a:p>
            <a:r>
              <a:rPr lang="en-US"/>
              <a:t>Provincial governments were given  free hand by the federal government. </a:t>
            </a:r>
            <a:endParaRPr lang="x-none"/>
          </a:p>
        </p:txBody>
      </p:sp>
      <p:sp>
        <p:nvSpPr>
          <p:cNvPr id="4" name="Title 1">
            <a:extLst>
              <a:ext uri="{FF2B5EF4-FFF2-40B4-BE49-F238E27FC236}">
                <a16:creationId xmlns:a16="http://schemas.microsoft.com/office/drawing/2014/main" xmlns="" id="{D727F527-7049-4CBD-A6F8-51362367A18D}"/>
              </a:ext>
            </a:extLst>
          </p:cNvPr>
          <p:cNvSpPr>
            <a:spLocks noGrp="1"/>
          </p:cNvSpPr>
          <p:nvPr>
            <p:ph type="title"/>
          </p:nvPr>
        </p:nvSpPr>
        <p:spPr>
          <a:xfrm>
            <a:off x="2611438" y="808038"/>
            <a:ext cx="7958137" cy="1077912"/>
          </a:xfrm>
        </p:spPr>
        <p:txBody>
          <a:bodyPr/>
          <a:lstStyle/>
          <a:p>
            <a:r>
              <a:rPr lang="en-US"/>
              <a:t>STRUCTURE OF THE GOVERNMENT</a:t>
            </a:r>
            <a:endParaRPr lang="x-none"/>
          </a:p>
        </p:txBody>
      </p:sp>
    </p:spTree>
    <p:extLst>
      <p:ext uri="{BB962C8B-B14F-4D97-AF65-F5344CB8AC3E}">
        <p14:creationId xmlns:p14="http://schemas.microsoft.com/office/powerpoint/2010/main" val="1911561875"/>
      </p:ext>
    </p:extLst>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a:extLst>
              <a:ext uri="{FF2B5EF4-FFF2-40B4-BE49-F238E27FC236}">
                <a16:creationId xmlns:a16="http://schemas.microsoft.com/office/drawing/2014/main" xmlns="" id="{E2D2E49C-64CE-43BC-8313-A7991C7C562A}"/>
              </a:ext>
            </a:extLst>
          </p:cNvPr>
          <p:cNvSpPr>
            <a:spLocks noGrp="1"/>
          </p:cNvSpPr>
          <p:nvPr>
            <p:ph type="title"/>
          </p:nvPr>
        </p:nvSpPr>
        <p:spPr/>
        <p:txBody>
          <a:bodyPr/>
          <a:lstStyle/>
          <a:p>
            <a:r>
              <a:rPr lang="en-US"/>
              <a:t>STRUCTURE OF THE TAXATION</a:t>
            </a:r>
            <a:endParaRPr lang="x-none"/>
          </a:p>
        </p:txBody>
      </p:sp>
      <p:sp>
        <p:nvSpPr>
          <p:cNvPr id="3" name="Content Placeholder 2">
            <a:extLst>
              <a:ext uri="{FF2B5EF4-FFF2-40B4-BE49-F238E27FC236}">
                <a16:creationId xmlns:a16="http://schemas.microsoft.com/office/drawing/2014/main" xmlns="" id="{34D59991-8D48-4896-B544-CA86439B32A5}"/>
              </a:ext>
            </a:extLst>
          </p:cNvPr>
          <p:cNvSpPr>
            <a:spLocks noGrp="1"/>
          </p:cNvSpPr>
          <p:nvPr>
            <p:ph idx="1"/>
          </p:nvPr>
        </p:nvSpPr>
        <p:spPr>
          <a:xfrm>
            <a:off x="2969703" y="2052115"/>
            <a:ext cx="7600436" cy="4222849"/>
          </a:xfrm>
        </p:spPr>
        <p:txBody>
          <a:bodyPr/>
          <a:lstStyle/>
          <a:p>
            <a:pPr marL="6160" indent="0">
              <a:buNone/>
            </a:pPr>
            <a:r>
              <a:rPr lang="en-US"/>
              <a:t>State institutions involved in the taxation system</a:t>
            </a:r>
          </a:p>
          <a:p>
            <a:pPr>
              <a:buFont typeface="Wingdings" panose="05000000000000000000" pitchFamily="2" charset="2"/>
              <a:buChar char="ü"/>
            </a:pPr>
            <a:r>
              <a:rPr lang="en-US"/>
              <a:t>Legislative</a:t>
            </a:r>
          </a:p>
          <a:p>
            <a:pPr>
              <a:buFont typeface="Wingdings" panose="05000000000000000000" pitchFamily="2" charset="2"/>
              <a:buChar char="ü"/>
            </a:pPr>
            <a:r>
              <a:rPr lang="en-US"/>
              <a:t>Executive </a:t>
            </a:r>
          </a:p>
          <a:p>
            <a:pPr>
              <a:buFont typeface="Wingdings" panose="05000000000000000000" pitchFamily="2" charset="2"/>
              <a:buChar char="ü"/>
            </a:pPr>
            <a:r>
              <a:rPr lang="en-US"/>
              <a:t>Judiciary </a:t>
            </a:r>
          </a:p>
          <a:p>
            <a:pPr marL="6160" indent="0">
              <a:buNone/>
            </a:pPr>
            <a:endParaRPr lang="x-none"/>
          </a:p>
        </p:txBody>
      </p:sp>
    </p:spTree>
    <p:extLst>
      <p:ext uri="{BB962C8B-B14F-4D97-AF65-F5344CB8AC3E}">
        <p14:creationId xmlns:p14="http://schemas.microsoft.com/office/powerpoint/2010/main" val="791051799"/>
      </p:ext>
    </p:extLst>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a:extLst>
              <a:ext uri="{FF2B5EF4-FFF2-40B4-BE49-F238E27FC236}">
                <a16:creationId xmlns:a16="http://schemas.microsoft.com/office/drawing/2014/main" xmlns="" id="{7593B381-7C10-4394-818D-452699436BC1}"/>
              </a:ext>
            </a:extLst>
          </p:cNvPr>
          <p:cNvSpPr>
            <a:spLocks noGrp="1"/>
          </p:cNvSpPr>
          <p:nvPr>
            <p:ph type="title"/>
          </p:nvPr>
        </p:nvSpPr>
        <p:spPr/>
        <p:txBody>
          <a:bodyPr/>
          <a:lstStyle/>
          <a:p>
            <a:r>
              <a:rPr lang="en-US"/>
              <a:t>Structure of the taxation</a:t>
            </a:r>
            <a:endParaRPr lang="x-none"/>
          </a:p>
        </p:txBody>
      </p:sp>
      <p:sp>
        <p:nvSpPr>
          <p:cNvPr id="3" name="Content Placeholder 2">
            <a:extLst>
              <a:ext uri="{FF2B5EF4-FFF2-40B4-BE49-F238E27FC236}">
                <a16:creationId xmlns:a16="http://schemas.microsoft.com/office/drawing/2014/main" xmlns="" id="{B8DC3E6A-0B76-4042-B637-C4EA1C6E9F89}"/>
              </a:ext>
            </a:extLst>
          </p:cNvPr>
          <p:cNvSpPr>
            <a:spLocks noGrp="1"/>
          </p:cNvSpPr>
          <p:nvPr>
            <p:ph idx="1"/>
          </p:nvPr>
        </p:nvSpPr>
        <p:spPr/>
        <p:txBody>
          <a:bodyPr/>
          <a:lstStyle/>
          <a:p>
            <a:pPr marL="6160" indent="0">
              <a:buNone/>
            </a:pPr>
            <a:r>
              <a:rPr lang="en-US"/>
              <a:t>LEGISLATIVE:</a:t>
            </a:r>
          </a:p>
          <a:p>
            <a:pPr marL="6160" indent="0">
              <a:buNone/>
            </a:pPr>
            <a:r>
              <a:rPr lang="en-US"/>
              <a:t>It is done in parliament, to impose different taxes such as;</a:t>
            </a:r>
          </a:p>
          <a:p>
            <a:pPr>
              <a:buFont typeface="Wingdings" panose="05000000000000000000" pitchFamily="2" charset="2"/>
              <a:buChar char="ü"/>
            </a:pPr>
            <a:r>
              <a:rPr lang="en-US"/>
              <a:t>Income tax Act of 1922, Income tax ordinance 1979 and Income tax ordinance 2001</a:t>
            </a:r>
          </a:p>
          <a:p>
            <a:pPr>
              <a:buFont typeface="Wingdings" panose="05000000000000000000" pitchFamily="2" charset="2"/>
              <a:buChar char="ü"/>
            </a:pPr>
            <a:r>
              <a:rPr lang="en-US"/>
              <a:t>Sales Tax Act 1990</a:t>
            </a:r>
          </a:p>
          <a:p>
            <a:pPr>
              <a:buFont typeface="Wingdings" panose="05000000000000000000" pitchFamily="2" charset="2"/>
              <a:buChar char="ü"/>
            </a:pPr>
            <a:r>
              <a:rPr lang="en-US"/>
              <a:t>Federal Excise Act 2005</a:t>
            </a:r>
          </a:p>
          <a:p>
            <a:pPr>
              <a:buFont typeface="Wingdings" panose="05000000000000000000" pitchFamily="2" charset="2"/>
              <a:buChar char="ü"/>
            </a:pPr>
            <a:r>
              <a:rPr lang="en-US"/>
              <a:t>Etc. </a:t>
            </a:r>
          </a:p>
          <a:p>
            <a:endParaRPr lang="en-US"/>
          </a:p>
        </p:txBody>
      </p:sp>
    </p:spTree>
    <p:extLst>
      <p:ext uri="{BB962C8B-B14F-4D97-AF65-F5344CB8AC3E}">
        <p14:creationId xmlns:p14="http://schemas.microsoft.com/office/powerpoint/2010/main" val="1414836337"/>
      </p:ext>
    </p:extLst>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Content Placeholder 2">
            <a:extLst>
              <a:ext uri="{FF2B5EF4-FFF2-40B4-BE49-F238E27FC236}">
                <a16:creationId xmlns:a16="http://schemas.microsoft.com/office/drawing/2014/main" xmlns="" id="{9BC54DB0-441E-4E8C-B632-AFF756D92007}"/>
              </a:ext>
            </a:extLst>
          </p:cNvPr>
          <p:cNvSpPr>
            <a:spLocks noGrp="1"/>
          </p:cNvSpPr>
          <p:nvPr>
            <p:ph idx="1"/>
          </p:nvPr>
        </p:nvSpPr>
        <p:spPr/>
        <p:txBody>
          <a:bodyPr/>
          <a:lstStyle/>
          <a:p>
            <a:pPr marL="6160" indent="0">
              <a:buNone/>
            </a:pPr>
            <a:r>
              <a:rPr lang="en-US"/>
              <a:t>EXECUTIVE</a:t>
            </a:r>
          </a:p>
          <a:p>
            <a:pPr marL="6160" indent="0">
              <a:buNone/>
            </a:pPr>
            <a:r>
              <a:rPr lang="en-US"/>
              <a:t>These are tax authorities to administer taxes with efficiency and effectiveness.</a:t>
            </a:r>
          </a:p>
          <a:p>
            <a:pPr>
              <a:buFont typeface="Wingdings" panose="05000000000000000000" pitchFamily="2" charset="2"/>
              <a:buChar char="ü"/>
            </a:pPr>
            <a:r>
              <a:rPr lang="en-US"/>
              <a:t>Finance minister and finance secretary</a:t>
            </a:r>
          </a:p>
          <a:p>
            <a:pPr>
              <a:buFont typeface="Wingdings" panose="05000000000000000000" pitchFamily="2" charset="2"/>
              <a:buChar char="ü"/>
            </a:pPr>
            <a:r>
              <a:rPr lang="en-US"/>
              <a:t>Federal board of revenue (FBR)</a:t>
            </a:r>
          </a:p>
          <a:p>
            <a:pPr marL="6160" indent="0">
              <a:buNone/>
            </a:pPr>
            <a:r>
              <a:rPr lang="en-US"/>
              <a:t>(these authorities appoint subordinates, makes rules, issue notifications etc.)</a:t>
            </a:r>
            <a:endParaRPr lang="x-none"/>
          </a:p>
        </p:txBody>
      </p:sp>
      <p:sp>
        <p:nvSpPr>
          <p:cNvPr id="4" name="Title 1">
            <a:extLst>
              <a:ext uri="{FF2B5EF4-FFF2-40B4-BE49-F238E27FC236}">
                <a16:creationId xmlns:a16="http://schemas.microsoft.com/office/drawing/2014/main" xmlns="" id="{A63E8671-7E01-4D0D-AACE-1DBBD34C2120}"/>
              </a:ext>
            </a:extLst>
          </p:cNvPr>
          <p:cNvSpPr>
            <a:spLocks noGrp="1"/>
          </p:cNvSpPr>
          <p:nvPr>
            <p:ph type="title"/>
          </p:nvPr>
        </p:nvSpPr>
        <p:spPr>
          <a:xfrm>
            <a:off x="2611438" y="808038"/>
            <a:ext cx="7958137" cy="1077912"/>
          </a:xfrm>
        </p:spPr>
        <p:txBody>
          <a:bodyPr/>
          <a:lstStyle/>
          <a:p>
            <a:r>
              <a:rPr lang="en-US"/>
              <a:t>Structure of the taxation</a:t>
            </a:r>
            <a:endParaRPr lang="x-none"/>
          </a:p>
        </p:txBody>
      </p:sp>
    </p:spTree>
    <p:extLst>
      <p:ext uri="{BB962C8B-B14F-4D97-AF65-F5344CB8AC3E}">
        <p14:creationId xmlns:p14="http://schemas.microsoft.com/office/powerpoint/2010/main" val="3847223168"/>
      </p:ext>
    </p:extLst>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Content Placeholder 2">
            <a:extLst>
              <a:ext uri="{FF2B5EF4-FFF2-40B4-BE49-F238E27FC236}">
                <a16:creationId xmlns:a16="http://schemas.microsoft.com/office/drawing/2014/main" xmlns="" id="{8E7F8FBF-D677-4F17-BFAD-6E3BDC2C8689}"/>
              </a:ext>
            </a:extLst>
          </p:cNvPr>
          <p:cNvSpPr>
            <a:spLocks noGrp="1"/>
          </p:cNvSpPr>
          <p:nvPr>
            <p:ph idx="1"/>
          </p:nvPr>
        </p:nvSpPr>
        <p:spPr/>
        <p:txBody>
          <a:bodyPr/>
          <a:lstStyle/>
          <a:p>
            <a:pPr marL="6160" indent="0">
              <a:buNone/>
            </a:pPr>
            <a:r>
              <a:rPr lang="en-US"/>
              <a:t>JUDICIARY</a:t>
            </a:r>
          </a:p>
          <a:p>
            <a:pPr marL="6160" indent="0">
              <a:buNone/>
            </a:pPr>
            <a:r>
              <a:rPr lang="en-US"/>
              <a:t>Its role is to interpret the laws to ensure fair implementation of them.</a:t>
            </a:r>
          </a:p>
          <a:p>
            <a:pPr marL="6160" indent="0">
              <a:buNone/>
            </a:pPr>
            <a:r>
              <a:rPr lang="en-US"/>
              <a:t>(Its members are appointed by federal government)</a:t>
            </a:r>
            <a:endParaRPr lang="x-none"/>
          </a:p>
        </p:txBody>
      </p:sp>
      <p:sp>
        <p:nvSpPr>
          <p:cNvPr id="4" name="Title 1">
            <a:extLst>
              <a:ext uri="{FF2B5EF4-FFF2-40B4-BE49-F238E27FC236}">
                <a16:creationId xmlns:a16="http://schemas.microsoft.com/office/drawing/2014/main" xmlns="" id="{67C49D9C-CEFA-401A-BFC4-B156092C8E0F}"/>
              </a:ext>
            </a:extLst>
          </p:cNvPr>
          <p:cNvSpPr>
            <a:spLocks noGrp="1"/>
          </p:cNvSpPr>
          <p:nvPr>
            <p:ph type="title"/>
          </p:nvPr>
        </p:nvSpPr>
        <p:spPr>
          <a:xfrm>
            <a:off x="2611438" y="808038"/>
            <a:ext cx="7958137" cy="1077912"/>
          </a:xfrm>
        </p:spPr>
        <p:txBody>
          <a:bodyPr/>
          <a:lstStyle/>
          <a:p>
            <a:r>
              <a:rPr lang="en-US"/>
              <a:t>Structure of the taxation</a:t>
            </a:r>
            <a:endParaRPr lang="x-none"/>
          </a:p>
        </p:txBody>
      </p:sp>
    </p:spTree>
    <p:extLst>
      <p:ext uri="{BB962C8B-B14F-4D97-AF65-F5344CB8AC3E}">
        <p14:creationId xmlns:p14="http://schemas.microsoft.com/office/powerpoint/2010/main" val="3988684971"/>
      </p:ext>
    </p:extLst>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Content Placeholder 2">
            <a:extLst>
              <a:ext uri="{FF2B5EF4-FFF2-40B4-BE49-F238E27FC236}">
                <a16:creationId xmlns:a16="http://schemas.microsoft.com/office/drawing/2014/main" xmlns="" id="{5A782D0C-6BB7-4969-9F8C-514D0BCBF70E}"/>
              </a:ext>
            </a:extLst>
          </p:cNvPr>
          <p:cNvSpPr>
            <a:spLocks noGrp="1"/>
          </p:cNvSpPr>
          <p:nvPr>
            <p:ph idx="1"/>
          </p:nvPr>
        </p:nvSpPr>
        <p:spPr/>
        <p:txBody>
          <a:bodyPr>
            <a:normAutofit fontScale="92500" lnSpcReduction="10000"/>
          </a:bodyPr>
          <a:lstStyle/>
          <a:p>
            <a:pPr marL="6160" indent="0">
              <a:buNone/>
            </a:pPr>
            <a:r>
              <a:rPr lang="en-US"/>
              <a:t>Prior to 18</a:t>
            </a:r>
            <a:r>
              <a:rPr lang="en-US" baseline="30000"/>
              <a:t>th</a:t>
            </a:r>
            <a:r>
              <a:rPr lang="en-US"/>
              <a:t> amendments, Federal government used to collect taxes &amp; duties as per federal legislative list.</a:t>
            </a:r>
          </a:p>
          <a:p>
            <a:pPr marL="6160" indent="0">
              <a:buNone/>
            </a:pPr>
            <a:endParaRPr lang="en-US"/>
          </a:p>
          <a:p>
            <a:pPr marL="6160" indent="0">
              <a:buNone/>
            </a:pPr>
            <a:r>
              <a:rPr lang="en-US"/>
              <a:t>Provincial governments had delegated some of their legislative functions to local government.</a:t>
            </a:r>
          </a:p>
          <a:p>
            <a:pPr marL="6160" indent="0">
              <a:buNone/>
            </a:pPr>
            <a:endParaRPr lang="en-US"/>
          </a:p>
          <a:p>
            <a:pPr marL="6160" indent="0">
              <a:buNone/>
            </a:pPr>
            <a:r>
              <a:rPr lang="en-US"/>
              <a:t>Local governments collected residual taxes that provincial government did not collect.</a:t>
            </a:r>
          </a:p>
          <a:p>
            <a:pPr marL="6160" indent="0">
              <a:buNone/>
            </a:pPr>
            <a:r>
              <a:rPr lang="en-US"/>
              <a:t> Provincial governments collected taxes that the federal government did not collect.</a:t>
            </a:r>
            <a:endParaRPr lang="x-none"/>
          </a:p>
        </p:txBody>
      </p:sp>
      <p:sp>
        <p:nvSpPr>
          <p:cNvPr id="4" name="Arrow: Down 3">
            <a:extLst>
              <a:ext uri="{FF2B5EF4-FFF2-40B4-BE49-F238E27FC236}">
                <a16:creationId xmlns:a16="http://schemas.microsoft.com/office/drawing/2014/main" xmlns="" id="{4D2AF87C-22DE-4666-9607-D52438D8EC29}"/>
              </a:ext>
            </a:extLst>
          </p:cNvPr>
          <p:cNvSpPr/>
          <p:nvPr/>
        </p:nvSpPr>
        <p:spPr>
          <a:xfrm>
            <a:off x="6347692" y="3011647"/>
            <a:ext cx="243281" cy="31039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rgbClr val="FFFFFF"/>
                </a:solidFill>
                <a:latin typeface="Arial"/>
                <a:ea typeface="+mn-ea"/>
                <a:cs typeface="+mn-cs"/>
              </a:defRPr>
            </a:lvl1pPr>
            <a:lvl2pPr marL="457200" algn="l" defTabSz="457200" rtl="0" eaLnBrk="1" latinLnBrk="0" hangingPunct="1">
              <a:defRPr sz="1800" kern="1200">
                <a:solidFill>
                  <a:srgbClr val="FFFFFF"/>
                </a:solidFill>
                <a:latin typeface="Arial"/>
                <a:ea typeface="+mn-ea"/>
                <a:cs typeface="+mn-cs"/>
              </a:defRPr>
            </a:lvl2pPr>
            <a:lvl3pPr marL="914400" algn="l" defTabSz="457200" rtl="0" eaLnBrk="1" latinLnBrk="0" hangingPunct="1">
              <a:defRPr sz="1800" kern="1200">
                <a:solidFill>
                  <a:srgbClr val="FFFFFF"/>
                </a:solidFill>
                <a:latin typeface="Arial"/>
                <a:ea typeface="+mn-ea"/>
                <a:cs typeface="+mn-cs"/>
              </a:defRPr>
            </a:lvl3pPr>
            <a:lvl4pPr marL="1371600" algn="l" defTabSz="457200" rtl="0" eaLnBrk="1" latinLnBrk="0" hangingPunct="1">
              <a:defRPr sz="1800" kern="1200">
                <a:solidFill>
                  <a:srgbClr val="FFFFFF"/>
                </a:solidFill>
                <a:latin typeface="Arial"/>
                <a:ea typeface="+mn-ea"/>
                <a:cs typeface="+mn-cs"/>
              </a:defRPr>
            </a:lvl4pPr>
            <a:lvl5pPr marL="1828800" algn="l" defTabSz="457200" rtl="0" eaLnBrk="1" latinLnBrk="0" hangingPunct="1">
              <a:defRPr sz="1800" kern="1200">
                <a:solidFill>
                  <a:srgbClr val="FFFFFF"/>
                </a:solidFill>
                <a:latin typeface="Arial"/>
                <a:ea typeface="+mn-ea"/>
                <a:cs typeface="+mn-cs"/>
              </a:defRPr>
            </a:lvl5pPr>
            <a:lvl6pPr marL="2286000" algn="l" defTabSz="457200" rtl="0" eaLnBrk="1" latinLnBrk="0" hangingPunct="1">
              <a:defRPr sz="1800" kern="1200">
                <a:solidFill>
                  <a:srgbClr val="FFFFFF"/>
                </a:solidFill>
                <a:latin typeface="Arial"/>
                <a:ea typeface="+mn-ea"/>
                <a:cs typeface="+mn-cs"/>
              </a:defRPr>
            </a:lvl6pPr>
            <a:lvl7pPr marL="2743200" algn="l" defTabSz="457200" rtl="0" eaLnBrk="1" latinLnBrk="0" hangingPunct="1">
              <a:defRPr sz="1800" kern="1200">
                <a:solidFill>
                  <a:srgbClr val="FFFFFF"/>
                </a:solidFill>
                <a:latin typeface="Arial"/>
                <a:ea typeface="+mn-ea"/>
                <a:cs typeface="+mn-cs"/>
              </a:defRPr>
            </a:lvl7pPr>
            <a:lvl8pPr marL="3200400" algn="l" defTabSz="457200" rtl="0" eaLnBrk="1" latinLnBrk="0" hangingPunct="1">
              <a:defRPr sz="1800" kern="1200">
                <a:solidFill>
                  <a:srgbClr val="FFFFFF"/>
                </a:solidFill>
                <a:latin typeface="Arial"/>
                <a:ea typeface="+mn-ea"/>
                <a:cs typeface="+mn-cs"/>
              </a:defRPr>
            </a:lvl8pPr>
            <a:lvl9pPr marL="3657600" algn="l" defTabSz="457200" rtl="0" eaLnBrk="1" latinLnBrk="0" hangingPunct="1">
              <a:defRPr sz="1800" kern="1200">
                <a:solidFill>
                  <a:srgbClr val="FFFFFF"/>
                </a:solidFill>
                <a:latin typeface="Arial"/>
                <a:ea typeface="+mn-ea"/>
                <a:cs typeface="+mn-cs"/>
              </a:defRPr>
            </a:lvl9pPr>
          </a:lstStyle>
          <a:p>
            <a:pPr algn="ctr"/>
            <a:endParaRPr lang="x-none"/>
          </a:p>
        </p:txBody>
      </p:sp>
      <p:sp>
        <p:nvSpPr>
          <p:cNvPr id="5" name="Arrow: Down 4">
            <a:extLst>
              <a:ext uri="{FF2B5EF4-FFF2-40B4-BE49-F238E27FC236}">
                <a16:creationId xmlns:a16="http://schemas.microsoft.com/office/drawing/2014/main" xmlns="" id="{10690036-A14D-4B4C-924E-92CDF1F33774}"/>
              </a:ext>
            </a:extLst>
          </p:cNvPr>
          <p:cNvSpPr/>
          <p:nvPr/>
        </p:nvSpPr>
        <p:spPr>
          <a:xfrm>
            <a:off x="6344918" y="4126374"/>
            <a:ext cx="243281" cy="31039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rgbClr val="FFFFFF"/>
                </a:solidFill>
                <a:latin typeface="Arial"/>
                <a:ea typeface="+mn-ea"/>
                <a:cs typeface="+mn-cs"/>
              </a:defRPr>
            </a:lvl1pPr>
            <a:lvl2pPr marL="457200" algn="l" defTabSz="457200" rtl="0" eaLnBrk="1" latinLnBrk="0" hangingPunct="1">
              <a:defRPr sz="1800" kern="1200">
                <a:solidFill>
                  <a:srgbClr val="FFFFFF"/>
                </a:solidFill>
                <a:latin typeface="Arial"/>
                <a:ea typeface="+mn-ea"/>
                <a:cs typeface="+mn-cs"/>
              </a:defRPr>
            </a:lvl2pPr>
            <a:lvl3pPr marL="914400" algn="l" defTabSz="457200" rtl="0" eaLnBrk="1" latinLnBrk="0" hangingPunct="1">
              <a:defRPr sz="1800" kern="1200">
                <a:solidFill>
                  <a:srgbClr val="FFFFFF"/>
                </a:solidFill>
                <a:latin typeface="Arial"/>
                <a:ea typeface="+mn-ea"/>
                <a:cs typeface="+mn-cs"/>
              </a:defRPr>
            </a:lvl3pPr>
            <a:lvl4pPr marL="1371600" algn="l" defTabSz="457200" rtl="0" eaLnBrk="1" latinLnBrk="0" hangingPunct="1">
              <a:defRPr sz="1800" kern="1200">
                <a:solidFill>
                  <a:srgbClr val="FFFFFF"/>
                </a:solidFill>
                <a:latin typeface="Arial"/>
                <a:ea typeface="+mn-ea"/>
                <a:cs typeface="+mn-cs"/>
              </a:defRPr>
            </a:lvl4pPr>
            <a:lvl5pPr marL="1828800" algn="l" defTabSz="457200" rtl="0" eaLnBrk="1" latinLnBrk="0" hangingPunct="1">
              <a:defRPr sz="1800" kern="1200">
                <a:solidFill>
                  <a:srgbClr val="FFFFFF"/>
                </a:solidFill>
                <a:latin typeface="Arial"/>
                <a:ea typeface="+mn-ea"/>
                <a:cs typeface="+mn-cs"/>
              </a:defRPr>
            </a:lvl5pPr>
            <a:lvl6pPr marL="2286000" algn="l" defTabSz="457200" rtl="0" eaLnBrk="1" latinLnBrk="0" hangingPunct="1">
              <a:defRPr sz="1800" kern="1200">
                <a:solidFill>
                  <a:srgbClr val="FFFFFF"/>
                </a:solidFill>
                <a:latin typeface="Arial"/>
                <a:ea typeface="+mn-ea"/>
                <a:cs typeface="+mn-cs"/>
              </a:defRPr>
            </a:lvl6pPr>
            <a:lvl7pPr marL="2743200" algn="l" defTabSz="457200" rtl="0" eaLnBrk="1" latinLnBrk="0" hangingPunct="1">
              <a:defRPr sz="1800" kern="1200">
                <a:solidFill>
                  <a:srgbClr val="FFFFFF"/>
                </a:solidFill>
                <a:latin typeface="Arial"/>
                <a:ea typeface="+mn-ea"/>
                <a:cs typeface="+mn-cs"/>
              </a:defRPr>
            </a:lvl7pPr>
            <a:lvl8pPr marL="3200400" algn="l" defTabSz="457200" rtl="0" eaLnBrk="1" latinLnBrk="0" hangingPunct="1">
              <a:defRPr sz="1800" kern="1200">
                <a:solidFill>
                  <a:srgbClr val="FFFFFF"/>
                </a:solidFill>
                <a:latin typeface="Arial"/>
                <a:ea typeface="+mn-ea"/>
                <a:cs typeface="+mn-cs"/>
              </a:defRPr>
            </a:lvl8pPr>
            <a:lvl9pPr marL="3657600" algn="l" defTabSz="457200" rtl="0" eaLnBrk="1" latinLnBrk="0" hangingPunct="1">
              <a:defRPr sz="1800" kern="1200">
                <a:solidFill>
                  <a:srgbClr val="FFFFFF"/>
                </a:solidFill>
                <a:latin typeface="Arial"/>
                <a:ea typeface="+mn-ea"/>
                <a:cs typeface="+mn-cs"/>
              </a:defRPr>
            </a:lvl9pPr>
          </a:lstStyle>
          <a:p>
            <a:pPr algn="ctr"/>
            <a:endParaRPr lang="x-none"/>
          </a:p>
        </p:txBody>
      </p:sp>
      <p:sp>
        <p:nvSpPr>
          <p:cNvPr id="6" name="Arrow: Down 5">
            <a:extLst>
              <a:ext uri="{FF2B5EF4-FFF2-40B4-BE49-F238E27FC236}">
                <a16:creationId xmlns:a16="http://schemas.microsoft.com/office/drawing/2014/main" xmlns="" id="{A43EABF3-F9C2-4E50-8F79-B81F02E5130B}"/>
              </a:ext>
            </a:extLst>
          </p:cNvPr>
          <p:cNvSpPr/>
          <p:nvPr/>
        </p:nvSpPr>
        <p:spPr>
          <a:xfrm>
            <a:off x="6322592" y="5085904"/>
            <a:ext cx="243281" cy="31039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rgbClr val="FFFFFF"/>
                </a:solidFill>
                <a:latin typeface="Arial"/>
                <a:ea typeface="+mn-ea"/>
                <a:cs typeface="+mn-cs"/>
              </a:defRPr>
            </a:lvl1pPr>
            <a:lvl2pPr marL="457200" algn="l" defTabSz="457200" rtl="0" eaLnBrk="1" latinLnBrk="0" hangingPunct="1">
              <a:defRPr sz="1800" kern="1200">
                <a:solidFill>
                  <a:srgbClr val="FFFFFF"/>
                </a:solidFill>
                <a:latin typeface="Arial"/>
                <a:ea typeface="+mn-ea"/>
                <a:cs typeface="+mn-cs"/>
              </a:defRPr>
            </a:lvl2pPr>
            <a:lvl3pPr marL="914400" algn="l" defTabSz="457200" rtl="0" eaLnBrk="1" latinLnBrk="0" hangingPunct="1">
              <a:defRPr sz="1800" kern="1200">
                <a:solidFill>
                  <a:srgbClr val="FFFFFF"/>
                </a:solidFill>
                <a:latin typeface="Arial"/>
                <a:ea typeface="+mn-ea"/>
                <a:cs typeface="+mn-cs"/>
              </a:defRPr>
            </a:lvl3pPr>
            <a:lvl4pPr marL="1371600" algn="l" defTabSz="457200" rtl="0" eaLnBrk="1" latinLnBrk="0" hangingPunct="1">
              <a:defRPr sz="1800" kern="1200">
                <a:solidFill>
                  <a:srgbClr val="FFFFFF"/>
                </a:solidFill>
                <a:latin typeface="Arial"/>
                <a:ea typeface="+mn-ea"/>
                <a:cs typeface="+mn-cs"/>
              </a:defRPr>
            </a:lvl4pPr>
            <a:lvl5pPr marL="1828800" algn="l" defTabSz="457200" rtl="0" eaLnBrk="1" latinLnBrk="0" hangingPunct="1">
              <a:defRPr sz="1800" kern="1200">
                <a:solidFill>
                  <a:srgbClr val="FFFFFF"/>
                </a:solidFill>
                <a:latin typeface="Arial"/>
                <a:ea typeface="+mn-ea"/>
                <a:cs typeface="+mn-cs"/>
              </a:defRPr>
            </a:lvl5pPr>
            <a:lvl6pPr marL="2286000" algn="l" defTabSz="457200" rtl="0" eaLnBrk="1" latinLnBrk="0" hangingPunct="1">
              <a:defRPr sz="1800" kern="1200">
                <a:solidFill>
                  <a:srgbClr val="FFFFFF"/>
                </a:solidFill>
                <a:latin typeface="Arial"/>
                <a:ea typeface="+mn-ea"/>
                <a:cs typeface="+mn-cs"/>
              </a:defRPr>
            </a:lvl6pPr>
            <a:lvl7pPr marL="2743200" algn="l" defTabSz="457200" rtl="0" eaLnBrk="1" latinLnBrk="0" hangingPunct="1">
              <a:defRPr sz="1800" kern="1200">
                <a:solidFill>
                  <a:srgbClr val="FFFFFF"/>
                </a:solidFill>
                <a:latin typeface="Arial"/>
                <a:ea typeface="+mn-ea"/>
                <a:cs typeface="+mn-cs"/>
              </a:defRPr>
            </a:lvl7pPr>
            <a:lvl8pPr marL="3200400" algn="l" defTabSz="457200" rtl="0" eaLnBrk="1" latinLnBrk="0" hangingPunct="1">
              <a:defRPr sz="1800" kern="1200">
                <a:solidFill>
                  <a:srgbClr val="FFFFFF"/>
                </a:solidFill>
                <a:latin typeface="Arial"/>
                <a:ea typeface="+mn-ea"/>
                <a:cs typeface="+mn-cs"/>
              </a:defRPr>
            </a:lvl8pPr>
            <a:lvl9pPr marL="3657600" algn="l" defTabSz="457200" rtl="0" eaLnBrk="1" latinLnBrk="0" hangingPunct="1">
              <a:defRPr sz="1800" kern="1200">
                <a:solidFill>
                  <a:srgbClr val="FFFFFF"/>
                </a:solidFill>
                <a:latin typeface="Arial"/>
                <a:ea typeface="+mn-ea"/>
                <a:cs typeface="+mn-cs"/>
              </a:defRPr>
            </a:lvl9pPr>
          </a:lstStyle>
          <a:p>
            <a:pPr algn="ctr"/>
            <a:endParaRPr lang="x-none"/>
          </a:p>
        </p:txBody>
      </p:sp>
      <p:sp>
        <p:nvSpPr>
          <p:cNvPr id="7" name="Title 1">
            <a:extLst>
              <a:ext uri="{FF2B5EF4-FFF2-40B4-BE49-F238E27FC236}">
                <a16:creationId xmlns:a16="http://schemas.microsoft.com/office/drawing/2014/main" xmlns="" id="{21B032D7-E758-47B6-BFC2-F818A1A56E65}"/>
              </a:ext>
            </a:extLst>
          </p:cNvPr>
          <p:cNvSpPr>
            <a:spLocks noGrp="1"/>
          </p:cNvSpPr>
          <p:nvPr>
            <p:ph type="title"/>
          </p:nvPr>
        </p:nvSpPr>
        <p:spPr>
          <a:xfrm>
            <a:off x="2611438" y="808038"/>
            <a:ext cx="7958137" cy="1077912"/>
          </a:xfrm>
        </p:spPr>
        <p:txBody>
          <a:bodyPr/>
          <a:lstStyle/>
          <a:p>
            <a:r>
              <a:rPr lang="en-US"/>
              <a:t>Structure of the taxation</a:t>
            </a:r>
            <a:endParaRPr lang="x-none"/>
          </a:p>
        </p:txBody>
      </p:sp>
    </p:spTree>
    <p:extLst>
      <p:ext uri="{BB962C8B-B14F-4D97-AF65-F5344CB8AC3E}">
        <p14:creationId xmlns:p14="http://schemas.microsoft.com/office/powerpoint/2010/main" val="4284970568"/>
      </p:ext>
    </p:extLst>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Content Placeholder 2">
            <a:extLst>
              <a:ext uri="{FF2B5EF4-FFF2-40B4-BE49-F238E27FC236}">
                <a16:creationId xmlns:a16="http://schemas.microsoft.com/office/drawing/2014/main" xmlns="" id="{E6403A6C-49F1-47FE-9962-DCE8433B8DBB}"/>
              </a:ext>
            </a:extLst>
          </p:cNvPr>
          <p:cNvSpPr>
            <a:spLocks noGrp="1"/>
          </p:cNvSpPr>
          <p:nvPr>
            <p:ph idx="1"/>
          </p:nvPr>
        </p:nvSpPr>
        <p:spPr/>
        <p:txBody>
          <a:bodyPr/>
          <a:lstStyle/>
          <a:p>
            <a:pPr marL="6160" indent="0">
              <a:buNone/>
            </a:pPr>
            <a:r>
              <a:rPr lang="en-US"/>
              <a:t>According to 1973constitution, almost all the major taxes with real revenue potential, were with federal government. </a:t>
            </a:r>
          </a:p>
          <a:p>
            <a:pPr marL="6160" indent="0">
              <a:buNone/>
            </a:pPr>
            <a:endParaRPr lang="en-US"/>
          </a:p>
          <a:p>
            <a:pPr marL="6160" indent="0">
              <a:buNone/>
            </a:pPr>
            <a:r>
              <a:rPr lang="en-US"/>
              <a:t>Although</a:t>
            </a:r>
          </a:p>
          <a:p>
            <a:pPr marL="6160" indent="0">
              <a:buNone/>
            </a:pPr>
            <a:endParaRPr lang="en-US"/>
          </a:p>
          <a:p>
            <a:pPr marL="6160" indent="0">
              <a:buNone/>
            </a:pPr>
            <a:r>
              <a:rPr lang="en-US"/>
              <a:t>After the 18</a:t>
            </a:r>
            <a:r>
              <a:rPr lang="en-US" baseline="30000"/>
              <a:t>th</a:t>
            </a:r>
            <a:r>
              <a:rPr lang="en-US"/>
              <a:t> amendment there has been change in this structure.</a:t>
            </a:r>
            <a:endParaRPr lang="x-none"/>
          </a:p>
        </p:txBody>
      </p:sp>
      <p:sp>
        <p:nvSpPr>
          <p:cNvPr id="4" name="Arrow: Down 3">
            <a:extLst>
              <a:ext uri="{FF2B5EF4-FFF2-40B4-BE49-F238E27FC236}">
                <a16:creationId xmlns:a16="http://schemas.microsoft.com/office/drawing/2014/main" xmlns="" id="{7A7C653C-452E-4FB6-86AA-AFEB49D6BA52}"/>
              </a:ext>
            </a:extLst>
          </p:cNvPr>
          <p:cNvSpPr/>
          <p:nvPr/>
        </p:nvSpPr>
        <p:spPr>
          <a:xfrm>
            <a:off x="5122899" y="3808601"/>
            <a:ext cx="243281" cy="31039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rgbClr val="FFFFFF"/>
                </a:solidFill>
                <a:latin typeface="Arial"/>
                <a:ea typeface="+mn-ea"/>
                <a:cs typeface="+mn-cs"/>
              </a:defRPr>
            </a:lvl1pPr>
            <a:lvl2pPr marL="457200" algn="l" defTabSz="457200" rtl="0" eaLnBrk="1" latinLnBrk="0" hangingPunct="1">
              <a:defRPr sz="1800" kern="1200">
                <a:solidFill>
                  <a:srgbClr val="FFFFFF"/>
                </a:solidFill>
                <a:latin typeface="Arial"/>
                <a:ea typeface="+mn-ea"/>
                <a:cs typeface="+mn-cs"/>
              </a:defRPr>
            </a:lvl2pPr>
            <a:lvl3pPr marL="914400" algn="l" defTabSz="457200" rtl="0" eaLnBrk="1" latinLnBrk="0" hangingPunct="1">
              <a:defRPr sz="1800" kern="1200">
                <a:solidFill>
                  <a:srgbClr val="FFFFFF"/>
                </a:solidFill>
                <a:latin typeface="Arial"/>
                <a:ea typeface="+mn-ea"/>
                <a:cs typeface="+mn-cs"/>
              </a:defRPr>
            </a:lvl3pPr>
            <a:lvl4pPr marL="1371600" algn="l" defTabSz="457200" rtl="0" eaLnBrk="1" latinLnBrk="0" hangingPunct="1">
              <a:defRPr sz="1800" kern="1200">
                <a:solidFill>
                  <a:srgbClr val="FFFFFF"/>
                </a:solidFill>
                <a:latin typeface="Arial"/>
                <a:ea typeface="+mn-ea"/>
                <a:cs typeface="+mn-cs"/>
              </a:defRPr>
            </a:lvl4pPr>
            <a:lvl5pPr marL="1828800" algn="l" defTabSz="457200" rtl="0" eaLnBrk="1" latinLnBrk="0" hangingPunct="1">
              <a:defRPr sz="1800" kern="1200">
                <a:solidFill>
                  <a:srgbClr val="FFFFFF"/>
                </a:solidFill>
                <a:latin typeface="Arial"/>
                <a:ea typeface="+mn-ea"/>
                <a:cs typeface="+mn-cs"/>
              </a:defRPr>
            </a:lvl5pPr>
            <a:lvl6pPr marL="2286000" algn="l" defTabSz="457200" rtl="0" eaLnBrk="1" latinLnBrk="0" hangingPunct="1">
              <a:defRPr sz="1800" kern="1200">
                <a:solidFill>
                  <a:srgbClr val="FFFFFF"/>
                </a:solidFill>
                <a:latin typeface="Arial"/>
                <a:ea typeface="+mn-ea"/>
                <a:cs typeface="+mn-cs"/>
              </a:defRPr>
            </a:lvl6pPr>
            <a:lvl7pPr marL="2743200" algn="l" defTabSz="457200" rtl="0" eaLnBrk="1" latinLnBrk="0" hangingPunct="1">
              <a:defRPr sz="1800" kern="1200">
                <a:solidFill>
                  <a:srgbClr val="FFFFFF"/>
                </a:solidFill>
                <a:latin typeface="Arial"/>
                <a:ea typeface="+mn-ea"/>
                <a:cs typeface="+mn-cs"/>
              </a:defRPr>
            </a:lvl7pPr>
            <a:lvl8pPr marL="3200400" algn="l" defTabSz="457200" rtl="0" eaLnBrk="1" latinLnBrk="0" hangingPunct="1">
              <a:defRPr sz="1800" kern="1200">
                <a:solidFill>
                  <a:srgbClr val="FFFFFF"/>
                </a:solidFill>
                <a:latin typeface="Arial"/>
                <a:ea typeface="+mn-ea"/>
                <a:cs typeface="+mn-cs"/>
              </a:defRPr>
            </a:lvl8pPr>
            <a:lvl9pPr marL="3657600" algn="l" defTabSz="457200" rtl="0" eaLnBrk="1" latinLnBrk="0" hangingPunct="1">
              <a:defRPr sz="1800" kern="1200">
                <a:solidFill>
                  <a:srgbClr val="FFFFFF"/>
                </a:solidFill>
                <a:latin typeface="Arial"/>
                <a:ea typeface="+mn-ea"/>
                <a:cs typeface="+mn-cs"/>
              </a:defRPr>
            </a:lvl9pPr>
          </a:lstStyle>
          <a:p>
            <a:pPr algn="ctr"/>
            <a:endParaRPr lang="x-none"/>
          </a:p>
        </p:txBody>
      </p:sp>
      <p:sp>
        <p:nvSpPr>
          <p:cNvPr id="5" name="Arrow: Down 4">
            <a:extLst>
              <a:ext uri="{FF2B5EF4-FFF2-40B4-BE49-F238E27FC236}">
                <a16:creationId xmlns:a16="http://schemas.microsoft.com/office/drawing/2014/main" xmlns="" id="{D374D68E-4367-48F0-96ED-40995872B06E}"/>
              </a:ext>
            </a:extLst>
          </p:cNvPr>
          <p:cNvSpPr/>
          <p:nvPr/>
        </p:nvSpPr>
        <p:spPr>
          <a:xfrm>
            <a:off x="5122899" y="4618880"/>
            <a:ext cx="243281" cy="31039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rgbClr val="FFFFFF"/>
                </a:solidFill>
                <a:latin typeface="Arial"/>
                <a:ea typeface="+mn-ea"/>
                <a:cs typeface="+mn-cs"/>
              </a:defRPr>
            </a:lvl1pPr>
            <a:lvl2pPr marL="457200" algn="l" defTabSz="457200" rtl="0" eaLnBrk="1" latinLnBrk="0" hangingPunct="1">
              <a:defRPr sz="1800" kern="1200">
                <a:solidFill>
                  <a:srgbClr val="FFFFFF"/>
                </a:solidFill>
                <a:latin typeface="Arial"/>
                <a:ea typeface="+mn-ea"/>
                <a:cs typeface="+mn-cs"/>
              </a:defRPr>
            </a:lvl2pPr>
            <a:lvl3pPr marL="914400" algn="l" defTabSz="457200" rtl="0" eaLnBrk="1" latinLnBrk="0" hangingPunct="1">
              <a:defRPr sz="1800" kern="1200">
                <a:solidFill>
                  <a:srgbClr val="FFFFFF"/>
                </a:solidFill>
                <a:latin typeface="Arial"/>
                <a:ea typeface="+mn-ea"/>
                <a:cs typeface="+mn-cs"/>
              </a:defRPr>
            </a:lvl3pPr>
            <a:lvl4pPr marL="1371600" algn="l" defTabSz="457200" rtl="0" eaLnBrk="1" latinLnBrk="0" hangingPunct="1">
              <a:defRPr sz="1800" kern="1200">
                <a:solidFill>
                  <a:srgbClr val="FFFFFF"/>
                </a:solidFill>
                <a:latin typeface="Arial"/>
                <a:ea typeface="+mn-ea"/>
                <a:cs typeface="+mn-cs"/>
              </a:defRPr>
            </a:lvl4pPr>
            <a:lvl5pPr marL="1828800" algn="l" defTabSz="457200" rtl="0" eaLnBrk="1" latinLnBrk="0" hangingPunct="1">
              <a:defRPr sz="1800" kern="1200">
                <a:solidFill>
                  <a:srgbClr val="FFFFFF"/>
                </a:solidFill>
                <a:latin typeface="Arial"/>
                <a:ea typeface="+mn-ea"/>
                <a:cs typeface="+mn-cs"/>
              </a:defRPr>
            </a:lvl5pPr>
            <a:lvl6pPr marL="2286000" algn="l" defTabSz="457200" rtl="0" eaLnBrk="1" latinLnBrk="0" hangingPunct="1">
              <a:defRPr sz="1800" kern="1200">
                <a:solidFill>
                  <a:srgbClr val="FFFFFF"/>
                </a:solidFill>
                <a:latin typeface="Arial"/>
                <a:ea typeface="+mn-ea"/>
                <a:cs typeface="+mn-cs"/>
              </a:defRPr>
            </a:lvl6pPr>
            <a:lvl7pPr marL="2743200" algn="l" defTabSz="457200" rtl="0" eaLnBrk="1" latinLnBrk="0" hangingPunct="1">
              <a:defRPr sz="1800" kern="1200">
                <a:solidFill>
                  <a:srgbClr val="FFFFFF"/>
                </a:solidFill>
                <a:latin typeface="Arial"/>
                <a:ea typeface="+mn-ea"/>
                <a:cs typeface="+mn-cs"/>
              </a:defRPr>
            </a:lvl7pPr>
            <a:lvl8pPr marL="3200400" algn="l" defTabSz="457200" rtl="0" eaLnBrk="1" latinLnBrk="0" hangingPunct="1">
              <a:defRPr sz="1800" kern="1200">
                <a:solidFill>
                  <a:srgbClr val="FFFFFF"/>
                </a:solidFill>
                <a:latin typeface="Arial"/>
                <a:ea typeface="+mn-ea"/>
                <a:cs typeface="+mn-cs"/>
              </a:defRPr>
            </a:lvl8pPr>
            <a:lvl9pPr marL="3657600" algn="l" defTabSz="457200" rtl="0" eaLnBrk="1" latinLnBrk="0" hangingPunct="1">
              <a:defRPr sz="1800" kern="1200">
                <a:solidFill>
                  <a:srgbClr val="FFFFFF"/>
                </a:solidFill>
                <a:latin typeface="Arial"/>
                <a:ea typeface="+mn-ea"/>
                <a:cs typeface="+mn-cs"/>
              </a:defRPr>
            </a:lvl9pPr>
          </a:lstStyle>
          <a:p>
            <a:pPr algn="ctr"/>
            <a:endParaRPr lang="x-none"/>
          </a:p>
        </p:txBody>
      </p:sp>
      <p:sp>
        <p:nvSpPr>
          <p:cNvPr id="6" name="Title 1">
            <a:extLst>
              <a:ext uri="{FF2B5EF4-FFF2-40B4-BE49-F238E27FC236}">
                <a16:creationId xmlns:a16="http://schemas.microsoft.com/office/drawing/2014/main" xmlns="" id="{3F13B7FE-DD54-4C84-80B5-DC1C3AA6E916}"/>
              </a:ext>
            </a:extLst>
          </p:cNvPr>
          <p:cNvSpPr>
            <a:spLocks noGrp="1"/>
          </p:cNvSpPr>
          <p:nvPr>
            <p:ph type="title"/>
          </p:nvPr>
        </p:nvSpPr>
        <p:spPr>
          <a:xfrm>
            <a:off x="2611438" y="808038"/>
            <a:ext cx="7958137" cy="1077912"/>
          </a:xfrm>
        </p:spPr>
        <p:txBody>
          <a:bodyPr/>
          <a:lstStyle/>
          <a:p>
            <a:r>
              <a:rPr lang="en-US"/>
              <a:t>Structure of the taxation</a:t>
            </a:r>
            <a:endParaRPr lang="x-none"/>
          </a:p>
        </p:txBody>
      </p:sp>
    </p:spTree>
    <p:extLst>
      <p:ext uri="{BB962C8B-B14F-4D97-AF65-F5344CB8AC3E}">
        <p14:creationId xmlns:p14="http://schemas.microsoft.com/office/powerpoint/2010/main" val="1531727611"/>
      </p:ext>
    </p:extLst>
  </p:cSld>
  <p:clrMapOvr>
    <a:masterClrMapping/>
  </p:clrMapOvr>
  <p:transition/>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Content Placeholder 2">
            <a:extLst>
              <a:ext uri="{FF2B5EF4-FFF2-40B4-BE49-F238E27FC236}">
                <a16:creationId xmlns:a16="http://schemas.microsoft.com/office/drawing/2014/main" xmlns="" id="{E5C587BF-4925-4403-A032-6778D7FA24E3}"/>
              </a:ext>
            </a:extLst>
          </p:cNvPr>
          <p:cNvSpPr>
            <a:spLocks noGrp="1"/>
          </p:cNvSpPr>
          <p:nvPr>
            <p:ph idx="1"/>
          </p:nvPr>
        </p:nvSpPr>
        <p:spPr>
          <a:xfrm>
            <a:off x="2462484" y="2104846"/>
            <a:ext cx="7797104" cy="4376419"/>
          </a:xfrm>
        </p:spPr>
        <p:txBody>
          <a:bodyPr>
            <a:normAutofit/>
          </a:bodyPr>
          <a:lstStyle/>
          <a:p>
            <a:pPr marL="6160" indent="0">
              <a:buNone/>
            </a:pPr>
            <a:r>
              <a:rPr lang="en-US" b="1"/>
              <a:t>SOURCES OF REVENUE RECEIPTS OF GOVERNMENT</a:t>
            </a:r>
          </a:p>
          <a:p>
            <a:pPr>
              <a:buFont typeface="Wingdings" panose="05000000000000000000" pitchFamily="2" charset="2"/>
              <a:buChar char="ü"/>
            </a:pPr>
            <a:r>
              <a:rPr lang="en-US"/>
              <a:t>Proceeds from taxation</a:t>
            </a:r>
          </a:p>
          <a:p>
            <a:pPr>
              <a:buFont typeface="Wingdings" panose="05000000000000000000" pitchFamily="2" charset="2"/>
              <a:buChar char="ü"/>
            </a:pPr>
            <a:r>
              <a:rPr lang="en-US"/>
              <a:t>Net revenue of commercial departments </a:t>
            </a:r>
          </a:p>
          <a:p>
            <a:pPr>
              <a:buFont typeface="Wingdings" panose="05000000000000000000" pitchFamily="2" charset="2"/>
              <a:buChar char="ü"/>
            </a:pPr>
            <a:r>
              <a:rPr lang="en-US"/>
              <a:t>Interest on loans (by the federal government)</a:t>
            </a:r>
          </a:p>
          <a:p>
            <a:pPr>
              <a:buFont typeface="Wingdings" panose="05000000000000000000" pitchFamily="2" charset="2"/>
              <a:buChar char="ü"/>
            </a:pPr>
            <a:r>
              <a:rPr lang="en-US"/>
              <a:t>Return on Investment (by the federal government)</a:t>
            </a:r>
          </a:p>
          <a:p>
            <a:pPr>
              <a:buFont typeface="Wingdings" panose="05000000000000000000" pitchFamily="2" charset="2"/>
              <a:buChar char="ü"/>
            </a:pPr>
            <a:r>
              <a:rPr lang="en-US"/>
              <a:t>Receipts by administrative ministries (of federal government)</a:t>
            </a:r>
          </a:p>
          <a:p>
            <a:pPr>
              <a:buFont typeface="Wingdings" panose="05000000000000000000" pitchFamily="2" charset="2"/>
              <a:buChar char="ü"/>
            </a:pPr>
            <a:r>
              <a:rPr lang="en-US"/>
              <a:t>Surcharges on petroleum and natural gas</a:t>
            </a:r>
          </a:p>
          <a:p>
            <a:pPr>
              <a:buFont typeface="Wingdings" panose="05000000000000000000" pitchFamily="2" charset="2"/>
              <a:buChar char="ü"/>
            </a:pPr>
            <a:r>
              <a:rPr lang="en-US"/>
              <a:t>Dividends</a:t>
            </a:r>
          </a:p>
          <a:p>
            <a:pPr marL="6160" indent="0">
              <a:buNone/>
            </a:pPr>
            <a:endParaRPr lang="en-US"/>
          </a:p>
          <a:p>
            <a:pPr marL="6160" indent="0">
              <a:buNone/>
            </a:pPr>
            <a:endParaRPr lang="x-none"/>
          </a:p>
        </p:txBody>
      </p:sp>
      <p:sp>
        <p:nvSpPr>
          <p:cNvPr id="4" name="Title 1">
            <a:extLst>
              <a:ext uri="{FF2B5EF4-FFF2-40B4-BE49-F238E27FC236}">
                <a16:creationId xmlns:a16="http://schemas.microsoft.com/office/drawing/2014/main" xmlns="" id="{2324504E-4F98-4056-998A-6F87B12232B9}"/>
              </a:ext>
            </a:extLst>
          </p:cNvPr>
          <p:cNvSpPr>
            <a:spLocks noGrp="1"/>
          </p:cNvSpPr>
          <p:nvPr>
            <p:ph type="title"/>
          </p:nvPr>
        </p:nvSpPr>
        <p:spPr>
          <a:xfrm>
            <a:off x="2773035" y="808038"/>
            <a:ext cx="7796540" cy="675705"/>
          </a:xfrm>
        </p:spPr>
        <p:txBody>
          <a:bodyPr/>
          <a:lstStyle/>
          <a:p>
            <a:r>
              <a:rPr lang="en-US"/>
              <a:t>Structure of the taxation</a:t>
            </a:r>
            <a:endParaRPr lang="x-none"/>
          </a:p>
        </p:txBody>
      </p:sp>
    </p:spTree>
    <p:extLst>
      <p:ext uri="{BB962C8B-B14F-4D97-AF65-F5344CB8AC3E}">
        <p14:creationId xmlns:p14="http://schemas.microsoft.com/office/powerpoint/2010/main" val="2100254685"/>
      </p:ext>
    </p:extLst>
  </p:cSld>
  <p:clrMapOvr>
    <a:masterClrMapping/>
  </p:clrMapOvr>
  <p:transition/>
  <p:timing/>
</p:sld>
</file>

<file path=ppt/slides/slide1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Content Placeholder 2">
            <a:extLst>
              <a:ext uri="{FF2B5EF4-FFF2-40B4-BE49-F238E27FC236}">
                <a16:creationId xmlns:a16="http://schemas.microsoft.com/office/drawing/2014/main" xmlns="" id="{F891FEBD-0EBC-4C2D-BDCF-132384EEDD1E}"/>
              </a:ext>
            </a:extLst>
          </p:cNvPr>
          <p:cNvSpPr>
            <a:spLocks noGrp="1"/>
          </p:cNvSpPr>
          <p:nvPr>
            <p:ph idx="1"/>
          </p:nvPr>
        </p:nvSpPr>
        <p:spPr/>
        <p:txBody>
          <a:bodyPr/>
          <a:lstStyle/>
          <a:p>
            <a:pPr marL="6160" indent="0">
              <a:buNone/>
            </a:pPr>
            <a:r>
              <a:rPr lang="en-US" b="1"/>
              <a:t>FEDERAL GOVERNMENT REVENUE RECEIPTS</a:t>
            </a:r>
          </a:p>
          <a:p>
            <a:pPr marL="6160" indent="0">
              <a:buNone/>
            </a:pPr>
            <a:r>
              <a:rPr lang="en-US" b="1"/>
              <a:t>     Tax revenue</a:t>
            </a:r>
          </a:p>
          <a:p>
            <a:pPr lvl="1"/>
            <a:r>
              <a:rPr lang="en-US" b="1"/>
              <a:t>Direct taxes</a:t>
            </a:r>
          </a:p>
          <a:p>
            <a:pPr lvl="1"/>
            <a:r>
              <a:rPr lang="en-US" b="1"/>
              <a:t>Indirect taxes</a:t>
            </a:r>
          </a:p>
          <a:p>
            <a:pPr marL="457010" lvl="1" indent="0">
              <a:buNone/>
            </a:pPr>
            <a:r>
              <a:rPr lang="en-US" sz="2000" b="1"/>
              <a:t>Non tax revenue </a:t>
            </a:r>
          </a:p>
        </p:txBody>
      </p:sp>
      <p:sp>
        <p:nvSpPr>
          <p:cNvPr id="4" name="Title 1">
            <a:extLst>
              <a:ext uri="{FF2B5EF4-FFF2-40B4-BE49-F238E27FC236}">
                <a16:creationId xmlns:a16="http://schemas.microsoft.com/office/drawing/2014/main" xmlns="" id="{F1DB9163-6C7C-46EF-A51B-5A383950356E}"/>
              </a:ext>
            </a:extLst>
          </p:cNvPr>
          <p:cNvSpPr>
            <a:spLocks noGrp="1"/>
          </p:cNvSpPr>
          <p:nvPr>
            <p:ph type="title"/>
          </p:nvPr>
        </p:nvSpPr>
        <p:spPr>
          <a:xfrm>
            <a:off x="2611438" y="808038"/>
            <a:ext cx="7958137" cy="1077912"/>
          </a:xfrm>
        </p:spPr>
        <p:txBody>
          <a:bodyPr/>
          <a:lstStyle/>
          <a:p>
            <a:r>
              <a:rPr lang="en-US"/>
              <a:t>Structure of the taxation</a:t>
            </a:r>
            <a:endParaRPr lang="x-none"/>
          </a:p>
        </p:txBody>
      </p:sp>
    </p:spTree>
    <p:extLst>
      <p:ext uri="{BB962C8B-B14F-4D97-AF65-F5344CB8AC3E}">
        <p14:creationId xmlns:p14="http://schemas.microsoft.com/office/powerpoint/2010/main" val="2411949785"/>
      </p:ext>
    </p:extLst>
  </p:cSld>
  <p:clrMapOvr>
    <a:masterClrMapping/>
  </p:clrMapOvr>
  <p:transition/>
  <p:timing/>
</p:sld>
</file>

<file path=ppt/slides/slide2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Content Placeholder 2">
            <a:extLst>
              <a:ext uri="{FF2B5EF4-FFF2-40B4-BE49-F238E27FC236}">
                <a16:creationId xmlns:a16="http://schemas.microsoft.com/office/drawing/2014/main" xmlns="" id="{79AB7EB3-2822-4DBD-B261-8A953A4C7D46}"/>
              </a:ext>
            </a:extLst>
          </p:cNvPr>
          <p:cNvSpPr>
            <a:spLocks noGrp="1"/>
          </p:cNvSpPr>
          <p:nvPr>
            <p:ph idx="1"/>
          </p:nvPr>
        </p:nvSpPr>
        <p:spPr/>
        <p:txBody>
          <a:bodyPr/>
          <a:lstStyle/>
          <a:p>
            <a:pPr marL="6160" indent="0">
              <a:buNone/>
            </a:pPr>
            <a:r>
              <a:rPr lang="en-US"/>
              <a:t>TAX REVENUE</a:t>
            </a:r>
          </a:p>
          <a:p>
            <a:pPr marL="6160" indent="0">
              <a:buNone/>
            </a:pPr>
            <a:r>
              <a:rPr lang="en-US"/>
              <a:t>	Direct taxes</a:t>
            </a:r>
          </a:p>
          <a:p>
            <a:pPr marL="6160" indent="0">
              <a:buNone/>
            </a:pPr>
            <a:r>
              <a:rPr lang="en-US"/>
              <a:t>		(Income tax, capital value tax, worker’s welfare tax,       </a:t>
            </a:r>
          </a:p>
          <a:p>
            <a:pPr marL="6160" indent="0">
              <a:buNone/>
            </a:pPr>
            <a:r>
              <a:rPr lang="en-US"/>
              <a:t>                          etc)</a:t>
            </a:r>
          </a:p>
          <a:p>
            <a:pPr marL="6160" indent="0">
              <a:buNone/>
            </a:pPr>
            <a:r>
              <a:rPr lang="en-US"/>
              <a:t>	Indirect taxes</a:t>
            </a:r>
          </a:p>
          <a:p>
            <a:pPr marL="6160" indent="0">
              <a:buNone/>
            </a:pPr>
            <a:r>
              <a:rPr lang="en-US"/>
              <a:t>		(Sales tax, Customs, Federal excise, etc.)</a:t>
            </a:r>
            <a:endParaRPr lang="x-none"/>
          </a:p>
        </p:txBody>
      </p:sp>
      <p:sp>
        <p:nvSpPr>
          <p:cNvPr id="4" name="Title 1">
            <a:extLst>
              <a:ext uri="{FF2B5EF4-FFF2-40B4-BE49-F238E27FC236}">
                <a16:creationId xmlns:a16="http://schemas.microsoft.com/office/drawing/2014/main" xmlns="" id="{4184D80C-9A67-41B2-8E9E-C43C1744E9A8}"/>
              </a:ext>
            </a:extLst>
          </p:cNvPr>
          <p:cNvSpPr>
            <a:spLocks noGrp="1"/>
          </p:cNvSpPr>
          <p:nvPr>
            <p:ph type="title"/>
          </p:nvPr>
        </p:nvSpPr>
        <p:spPr>
          <a:xfrm>
            <a:off x="2611438" y="808038"/>
            <a:ext cx="7958137" cy="1077912"/>
          </a:xfrm>
        </p:spPr>
        <p:txBody>
          <a:bodyPr/>
          <a:lstStyle/>
          <a:p>
            <a:r>
              <a:rPr lang="en-US"/>
              <a:t>Structure of the taxation</a:t>
            </a:r>
            <a:endParaRPr lang="x-none"/>
          </a:p>
        </p:txBody>
      </p:sp>
    </p:spTree>
    <p:extLst>
      <p:ext uri="{BB962C8B-B14F-4D97-AF65-F5344CB8AC3E}">
        <p14:creationId xmlns:p14="http://schemas.microsoft.com/office/powerpoint/2010/main" val="1074624991"/>
      </p:ext>
    </p:extLst>
  </p:cSld>
  <p:clrMapOvr>
    <a:masterClrMapping/>
  </p:clrMapOvr>
  <p:transition/>
  <p:timing/>
</p:sld>
</file>

<file path=ppt/slides/slide2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Content Placeholder 2">
            <a:extLst>
              <a:ext uri="{FF2B5EF4-FFF2-40B4-BE49-F238E27FC236}">
                <a16:creationId xmlns:a16="http://schemas.microsoft.com/office/drawing/2014/main" xmlns="" id="{68F73C5B-F881-44EF-813F-6132E2BCF3DB}"/>
              </a:ext>
            </a:extLst>
          </p:cNvPr>
          <p:cNvSpPr>
            <a:spLocks noGrp="1"/>
          </p:cNvSpPr>
          <p:nvPr>
            <p:ph idx="1"/>
          </p:nvPr>
        </p:nvSpPr>
        <p:spPr/>
        <p:txBody>
          <a:bodyPr/>
          <a:lstStyle/>
          <a:p>
            <a:pPr marL="6160" indent="0">
              <a:buNone/>
            </a:pPr>
            <a:r>
              <a:rPr lang="en-US"/>
              <a:t>NON TAX REVENUE</a:t>
            </a:r>
          </a:p>
          <a:p>
            <a:pPr marL="6160" indent="0">
              <a:buNone/>
            </a:pPr>
            <a:r>
              <a:rPr lang="en-US"/>
              <a:t>      State banks profit, dividends from OGDCL, profits from Pakistan telecommunication authority, PSO etc. </a:t>
            </a:r>
            <a:endParaRPr lang="x-none"/>
          </a:p>
        </p:txBody>
      </p:sp>
      <p:sp>
        <p:nvSpPr>
          <p:cNvPr id="4" name="Title 1">
            <a:extLst>
              <a:ext uri="{FF2B5EF4-FFF2-40B4-BE49-F238E27FC236}">
                <a16:creationId xmlns:a16="http://schemas.microsoft.com/office/drawing/2014/main" xmlns="" id="{677BA43D-6D3D-4105-AC9E-A2E0F5C3D914}"/>
              </a:ext>
            </a:extLst>
          </p:cNvPr>
          <p:cNvSpPr>
            <a:spLocks noGrp="1"/>
          </p:cNvSpPr>
          <p:nvPr>
            <p:ph type="title"/>
          </p:nvPr>
        </p:nvSpPr>
        <p:spPr>
          <a:xfrm>
            <a:off x="2611438" y="808038"/>
            <a:ext cx="7958137" cy="1077912"/>
          </a:xfrm>
        </p:spPr>
        <p:txBody>
          <a:bodyPr/>
          <a:lstStyle/>
          <a:p>
            <a:r>
              <a:rPr lang="en-US"/>
              <a:t>Structure of the taxation</a:t>
            </a:r>
            <a:endParaRPr lang="x-none"/>
          </a:p>
        </p:txBody>
      </p:sp>
    </p:spTree>
    <p:extLst>
      <p:ext uri="{BB962C8B-B14F-4D97-AF65-F5344CB8AC3E}">
        <p14:creationId xmlns:p14="http://schemas.microsoft.com/office/powerpoint/2010/main" val="241553892"/>
      </p:ext>
    </p:extLst>
  </p:cSld>
  <p:clrMapOvr>
    <a:masterClrMapping/>
  </p:clrMapOvr>
  <p:transition/>
  <p:timing/>
</p:sld>
</file>

<file path=ppt/slides/slide2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Content Placeholder 2">
            <a:extLst>
              <a:ext uri="{FF2B5EF4-FFF2-40B4-BE49-F238E27FC236}">
                <a16:creationId xmlns:a16="http://schemas.microsoft.com/office/drawing/2014/main" xmlns="" id="{306E5761-8F4F-41F2-872A-40A50B976760}"/>
              </a:ext>
            </a:extLst>
          </p:cNvPr>
          <p:cNvSpPr>
            <a:spLocks noGrp="1"/>
          </p:cNvSpPr>
          <p:nvPr>
            <p:ph idx="1"/>
          </p:nvPr>
        </p:nvSpPr>
        <p:spPr/>
        <p:txBody>
          <a:bodyPr/>
          <a:lstStyle/>
          <a:p>
            <a:pPr marL="6160" indent="0">
              <a:buNone/>
            </a:pPr>
            <a:r>
              <a:rPr lang="en-US"/>
              <a:t>Prior to 18</a:t>
            </a:r>
            <a:r>
              <a:rPr lang="en-US" baseline="30000"/>
              <a:t>th</a:t>
            </a:r>
            <a:r>
              <a:rPr lang="en-US"/>
              <a:t> amendment and the 7</a:t>
            </a:r>
            <a:r>
              <a:rPr lang="en-US" baseline="30000"/>
              <a:t>th</a:t>
            </a:r>
            <a:r>
              <a:rPr lang="en-US"/>
              <a:t> NFC awards, about 90-93% of resources were generated  at federal level whereas only 7% by the provinces. </a:t>
            </a:r>
            <a:endParaRPr lang="x-none"/>
          </a:p>
        </p:txBody>
      </p:sp>
      <p:sp>
        <p:nvSpPr>
          <p:cNvPr id="4" name="Title 1">
            <a:extLst>
              <a:ext uri="{FF2B5EF4-FFF2-40B4-BE49-F238E27FC236}">
                <a16:creationId xmlns:a16="http://schemas.microsoft.com/office/drawing/2014/main" xmlns="" id="{4DCB671E-47E9-4402-809E-2AC0FC3F7F4C}"/>
              </a:ext>
            </a:extLst>
          </p:cNvPr>
          <p:cNvSpPr>
            <a:spLocks noGrp="1"/>
          </p:cNvSpPr>
          <p:nvPr>
            <p:ph type="title"/>
          </p:nvPr>
        </p:nvSpPr>
        <p:spPr>
          <a:xfrm>
            <a:off x="2611438" y="808038"/>
            <a:ext cx="7958137" cy="1077912"/>
          </a:xfrm>
        </p:spPr>
        <p:txBody>
          <a:bodyPr/>
          <a:lstStyle/>
          <a:p>
            <a:r>
              <a:rPr lang="en-US"/>
              <a:t>Structure of the taxation</a:t>
            </a:r>
            <a:endParaRPr lang="x-none"/>
          </a:p>
        </p:txBody>
      </p:sp>
    </p:spTree>
    <p:extLst>
      <p:ext uri="{BB962C8B-B14F-4D97-AF65-F5344CB8AC3E}">
        <p14:creationId xmlns:p14="http://schemas.microsoft.com/office/powerpoint/2010/main" val="765473925"/>
      </p:ext>
    </p:extLst>
  </p:cSld>
  <p:clrMapOvr>
    <a:masterClrMapping/>
  </p:clrMapOvr>
  <p:transition/>
  <p:timing/>
</p:sld>
</file>

<file path=ppt/slides/slide2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Content Placeholder 2">
            <a:extLst>
              <a:ext uri="{FF2B5EF4-FFF2-40B4-BE49-F238E27FC236}">
                <a16:creationId xmlns:a16="http://schemas.microsoft.com/office/drawing/2014/main" xmlns="" id="{A64BCC44-F10D-4461-A47B-CFA992CDBB55}"/>
              </a:ext>
            </a:extLst>
          </p:cNvPr>
          <p:cNvSpPr>
            <a:spLocks noGrp="1"/>
          </p:cNvSpPr>
          <p:nvPr>
            <p:ph idx="1"/>
          </p:nvPr>
        </p:nvSpPr>
        <p:spPr/>
        <p:txBody>
          <a:bodyPr/>
          <a:lstStyle/>
          <a:p>
            <a:pPr marL="6160" indent="0">
              <a:buNone/>
            </a:pPr>
            <a:r>
              <a:rPr lang="en-US"/>
              <a:t>Issue of resource mobilization / taxation;</a:t>
            </a:r>
          </a:p>
          <a:p>
            <a:pPr>
              <a:buFont typeface="Wingdings" panose="05000000000000000000" pitchFamily="2" charset="2"/>
              <a:buChar char="ü"/>
            </a:pPr>
            <a:r>
              <a:rPr lang="en-US"/>
              <a:t>Provincial level</a:t>
            </a:r>
          </a:p>
          <a:p>
            <a:pPr>
              <a:buFont typeface="Wingdings" panose="05000000000000000000" pitchFamily="2" charset="2"/>
              <a:buChar char="ü"/>
            </a:pPr>
            <a:r>
              <a:rPr lang="en-US"/>
              <a:t>Federal level</a:t>
            </a:r>
            <a:endParaRPr lang="x-none"/>
          </a:p>
        </p:txBody>
      </p:sp>
      <p:sp>
        <p:nvSpPr>
          <p:cNvPr id="4" name="Title 1">
            <a:extLst>
              <a:ext uri="{FF2B5EF4-FFF2-40B4-BE49-F238E27FC236}">
                <a16:creationId xmlns:a16="http://schemas.microsoft.com/office/drawing/2014/main" xmlns="" id="{CA5CA3A6-F958-41D9-99CF-967769CE67E7}"/>
              </a:ext>
            </a:extLst>
          </p:cNvPr>
          <p:cNvSpPr>
            <a:spLocks noGrp="1"/>
          </p:cNvSpPr>
          <p:nvPr>
            <p:ph type="title"/>
          </p:nvPr>
        </p:nvSpPr>
        <p:spPr>
          <a:xfrm>
            <a:off x="2611438" y="808038"/>
            <a:ext cx="7958137" cy="1077912"/>
          </a:xfrm>
        </p:spPr>
        <p:txBody>
          <a:bodyPr/>
          <a:lstStyle/>
          <a:p>
            <a:r>
              <a:rPr lang="en-US"/>
              <a:t>Structure of the taxation</a:t>
            </a:r>
            <a:endParaRPr lang="x-none"/>
          </a:p>
        </p:txBody>
      </p:sp>
    </p:spTree>
    <p:extLst>
      <p:ext uri="{BB962C8B-B14F-4D97-AF65-F5344CB8AC3E}">
        <p14:creationId xmlns:p14="http://schemas.microsoft.com/office/powerpoint/2010/main" val="608926690"/>
      </p:ext>
    </p:extLst>
  </p:cSld>
  <p:clrMapOvr>
    <a:masterClrMapping/>
  </p:clrMapOvr>
  <p:transition/>
  <p:timing/>
</p:sld>
</file>

<file path=ppt/slides/slide2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Content Placeholder 2">
            <a:extLst>
              <a:ext uri="{FF2B5EF4-FFF2-40B4-BE49-F238E27FC236}">
                <a16:creationId xmlns:a16="http://schemas.microsoft.com/office/drawing/2014/main" xmlns="" id="{9FA331BC-3C31-4F25-8B31-4E32BD3D58CA}"/>
              </a:ext>
            </a:extLst>
          </p:cNvPr>
          <p:cNvSpPr>
            <a:spLocks noGrp="1"/>
          </p:cNvSpPr>
          <p:nvPr>
            <p:ph idx="1"/>
          </p:nvPr>
        </p:nvSpPr>
        <p:spPr/>
        <p:txBody>
          <a:bodyPr/>
          <a:lstStyle/>
          <a:p>
            <a:pPr marL="6160" indent="0">
              <a:buNone/>
            </a:pPr>
            <a:r>
              <a:rPr lang="en-US"/>
              <a:t>Key systems and problems of federal tax system;</a:t>
            </a:r>
          </a:p>
          <a:p>
            <a:pPr>
              <a:buFont typeface="Arial" pitchFamily="34" charset="0"/>
              <a:buChar char="•"/>
            </a:pPr>
            <a:r>
              <a:rPr lang="en-US"/>
              <a:t>Low and stagnant tax to GDP ratio</a:t>
            </a:r>
          </a:p>
          <a:p>
            <a:pPr>
              <a:buFont typeface="Arial" pitchFamily="34" charset="0"/>
              <a:buChar char="•"/>
            </a:pPr>
            <a:r>
              <a:rPr lang="en-US"/>
              <a:t>Stagnant around 11 to 12 percent</a:t>
            </a:r>
          </a:p>
          <a:p>
            <a:pPr>
              <a:buFont typeface="Arial" pitchFamily="34" charset="0"/>
              <a:buChar char="•"/>
            </a:pPr>
            <a:r>
              <a:rPr lang="en-US"/>
              <a:t>Major reason behind high budget deficit</a:t>
            </a:r>
          </a:p>
          <a:p>
            <a:pPr>
              <a:buFont typeface="Arial" pitchFamily="34" charset="0"/>
              <a:buChar char="•"/>
            </a:pPr>
            <a:r>
              <a:rPr lang="en-US"/>
              <a:t>Over dependence on indirect taxes</a:t>
            </a:r>
          </a:p>
          <a:p>
            <a:pPr>
              <a:buFont typeface="Arial" pitchFamily="34" charset="0"/>
              <a:buChar char="•"/>
            </a:pPr>
            <a:r>
              <a:rPr lang="en-US"/>
              <a:t>Almost 80% share in revenue</a:t>
            </a:r>
          </a:p>
          <a:p>
            <a:pPr>
              <a:buFont typeface="Arial" pitchFamily="34" charset="0"/>
              <a:buChar char="•"/>
            </a:pPr>
            <a:r>
              <a:rPr lang="en-US"/>
              <a:t>Higher excess burden of taxation</a:t>
            </a:r>
            <a:endParaRPr lang="x-none"/>
          </a:p>
        </p:txBody>
      </p:sp>
      <p:sp>
        <p:nvSpPr>
          <p:cNvPr id="4" name="Title 1">
            <a:extLst>
              <a:ext uri="{FF2B5EF4-FFF2-40B4-BE49-F238E27FC236}">
                <a16:creationId xmlns:a16="http://schemas.microsoft.com/office/drawing/2014/main" xmlns="" id="{51B42B29-56A0-4B29-A0BB-4EB861BA3321}"/>
              </a:ext>
            </a:extLst>
          </p:cNvPr>
          <p:cNvSpPr>
            <a:spLocks noGrp="1"/>
          </p:cNvSpPr>
          <p:nvPr>
            <p:ph type="title"/>
          </p:nvPr>
        </p:nvSpPr>
        <p:spPr>
          <a:xfrm>
            <a:off x="2611438" y="808038"/>
            <a:ext cx="7958137" cy="1077912"/>
          </a:xfrm>
        </p:spPr>
        <p:txBody>
          <a:bodyPr/>
          <a:lstStyle/>
          <a:p>
            <a:r>
              <a:rPr lang="en-US"/>
              <a:t>Structure of the taxation</a:t>
            </a:r>
            <a:endParaRPr lang="x-none"/>
          </a:p>
        </p:txBody>
      </p:sp>
    </p:spTree>
    <p:extLst>
      <p:ext uri="{BB962C8B-B14F-4D97-AF65-F5344CB8AC3E}">
        <p14:creationId xmlns:p14="http://schemas.microsoft.com/office/powerpoint/2010/main" val="893943140"/>
      </p:ext>
    </p:extLst>
  </p:cSld>
  <p:clrMapOvr>
    <a:masterClrMapping/>
  </p:clrMapOvr>
  <p:transition/>
  <p:timing/>
</p:sld>
</file>

<file path=ppt/slides/slide2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Content Placeholder 2">
            <a:extLst>
              <a:ext uri="{FF2B5EF4-FFF2-40B4-BE49-F238E27FC236}">
                <a16:creationId xmlns:a16="http://schemas.microsoft.com/office/drawing/2014/main" xmlns="" id="{3D4FE9EB-8962-40BD-959D-8E13037F2D0B}"/>
              </a:ext>
            </a:extLst>
          </p:cNvPr>
          <p:cNvSpPr>
            <a:spLocks noGrp="1"/>
          </p:cNvSpPr>
          <p:nvPr>
            <p:ph idx="1"/>
          </p:nvPr>
        </p:nvSpPr>
        <p:spPr/>
        <p:txBody>
          <a:bodyPr/>
          <a:lstStyle/>
          <a:p>
            <a:pPr marL="6160" indent="0">
              <a:buNone/>
            </a:pPr>
            <a:r>
              <a:rPr lang="en-US"/>
              <a:t>Key systems and problems of federal tax system;</a:t>
            </a:r>
          </a:p>
          <a:p>
            <a:r>
              <a:rPr lang="en-US"/>
              <a:t>More indirect taxes on international trade</a:t>
            </a:r>
          </a:p>
          <a:p>
            <a:r>
              <a:rPr lang="en-US"/>
              <a:t>It has promoted inefficiency</a:t>
            </a:r>
          </a:p>
          <a:p>
            <a:r>
              <a:rPr lang="en-US"/>
              <a:t>Encouraged unlawful trade </a:t>
            </a:r>
          </a:p>
          <a:p>
            <a:r>
              <a:rPr lang="en-US"/>
              <a:t>Wide range of exemptions, concessions and tax evasion.</a:t>
            </a:r>
          </a:p>
          <a:p>
            <a:r>
              <a:rPr lang="en-US"/>
              <a:t>Less than 60% imports actually pay duty.</a:t>
            </a:r>
          </a:p>
          <a:p>
            <a:r>
              <a:rPr lang="en-US"/>
              <a:t>Consequently tax rates are pitched high. </a:t>
            </a:r>
          </a:p>
          <a:p>
            <a:endParaRPr lang="x-none"/>
          </a:p>
        </p:txBody>
      </p:sp>
      <p:sp>
        <p:nvSpPr>
          <p:cNvPr id="4" name="Title 1">
            <a:extLst>
              <a:ext uri="{FF2B5EF4-FFF2-40B4-BE49-F238E27FC236}">
                <a16:creationId xmlns:a16="http://schemas.microsoft.com/office/drawing/2014/main" xmlns="" id="{C0535929-B72A-45BF-8ECE-92C50248C334}"/>
              </a:ext>
            </a:extLst>
          </p:cNvPr>
          <p:cNvSpPr>
            <a:spLocks noGrp="1"/>
          </p:cNvSpPr>
          <p:nvPr>
            <p:ph type="title"/>
          </p:nvPr>
        </p:nvSpPr>
        <p:spPr>
          <a:xfrm>
            <a:off x="2611438" y="808038"/>
            <a:ext cx="7958137" cy="1077912"/>
          </a:xfrm>
        </p:spPr>
        <p:txBody>
          <a:bodyPr/>
          <a:lstStyle/>
          <a:p>
            <a:r>
              <a:rPr lang="en-US"/>
              <a:t>Structure of the taxation</a:t>
            </a:r>
            <a:endParaRPr lang="x-none"/>
          </a:p>
        </p:txBody>
      </p:sp>
    </p:spTree>
    <p:extLst>
      <p:ext uri="{BB962C8B-B14F-4D97-AF65-F5344CB8AC3E}">
        <p14:creationId xmlns:p14="http://schemas.microsoft.com/office/powerpoint/2010/main" val="3525676261"/>
      </p:ext>
    </p:extLst>
  </p:cSld>
  <p:clrMapOvr>
    <a:masterClrMapping/>
  </p:clrMapOvr>
  <p:transition/>
  <p:timing/>
</p:sld>
</file>

<file path=ppt/slides/slide2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Content Placeholder 2">
            <a:extLst>
              <a:ext uri="{FF2B5EF4-FFF2-40B4-BE49-F238E27FC236}">
                <a16:creationId xmlns:a16="http://schemas.microsoft.com/office/drawing/2014/main" xmlns="" id="{D554F23B-E2BF-4758-9FD9-F7A22413B74A}"/>
              </a:ext>
            </a:extLst>
          </p:cNvPr>
          <p:cNvSpPr>
            <a:spLocks noGrp="1"/>
          </p:cNvSpPr>
          <p:nvPr>
            <p:ph idx="1"/>
          </p:nvPr>
        </p:nvSpPr>
        <p:spPr/>
        <p:txBody>
          <a:bodyPr/>
          <a:lstStyle/>
          <a:p>
            <a:pPr>
              <a:buFont typeface="Arial" pitchFamily="34" charset="0"/>
              <a:buChar char="•"/>
            </a:pPr>
            <a:r>
              <a:rPr lang="en-US"/>
              <a:t>Taxation has complex laws and procedures.</a:t>
            </a:r>
          </a:p>
          <a:p>
            <a:pPr>
              <a:buFont typeface="Arial" pitchFamily="34" charset="0"/>
              <a:buChar char="•"/>
            </a:pPr>
            <a:r>
              <a:rPr lang="en-US"/>
              <a:t>The common perception is one of high level corruption. </a:t>
            </a:r>
            <a:endParaRPr lang="x-none"/>
          </a:p>
        </p:txBody>
      </p:sp>
      <p:sp>
        <p:nvSpPr>
          <p:cNvPr id="4" name="Title 1">
            <a:extLst>
              <a:ext uri="{FF2B5EF4-FFF2-40B4-BE49-F238E27FC236}">
                <a16:creationId xmlns:a16="http://schemas.microsoft.com/office/drawing/2014/main" xmlns="" id="{8D69C8A4-8449-4398-8670-4A15385D0DD4}"/>
              </a:ext>
            </a:extLst>
          </p:cNvPr>
          <p:cNvSpPr>
            <a:spLocks noGrp="1"/>
          </p:cNvSpPr>
          <p:nvPr>
            <p:ph type="title"/>
          </p:nvPr>
        </p:nvSpPr>
        <p:spPr>
          <a:xfrm>
            <a:off x="2611438" y="808038"/>
            <a:ext cx="7958137" cy="1077912"/>
          </a:xfrm>
        </p:spPr>
        <p:txBody>
          <a:bodyPr/>
          <a:lstStyle/>
          <a:p>
            <a:r>
              <a:rPr lang="en-US"/>
              <a:t>Structure of the taxation</a:t>
            </a:r>
            <a:endParaRPr lang="x-none"/>
          </a:p>
        </p:txBody>
      </p:sp>
    </p:spTree>
    <p:extLst>
      <p:ext uri="{BB962C8B-B14F-4D97-AF65-F5344CB8AC3E}">
        <p14:creationId xmlns:p14="http://schemas.microsoft.com/office/powerpoint/2010/main" val="1004979158"/>
      </p:ext>
    </p:extLst>
  </p:cSld>
  <p:clrMapOvr>
    <a:masterClrMapping/>
  </p:clrMapOvr>
  <p:transition/>
  <p:timing/>
</p:sld>
</file>

<file path=ppt/slides/slide2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Content Placeholder 2">
            <a:extLst>
              <a:ext uri="{FF2B5EF4-FFF2-40B4-BE49-F238E27FC236}">
                <a16:creationId xmlns:a16="http://schemas.microsoft.com/office/drawing/2014/main" xmlns="" id="{A628B28F-1D05-4273-B937-016BB9EB9308}"/>
              </a:ext>
            </a:extLst>
          </p:cNvPr>
          <p:cNvSpPr>
            <a:spLocks noGrp="1"/>
          </p:cNvSpPr>
          <p:nvPr>
            <p:ph idx="1"/>
          </p:nvPr>
        </p:nvSpPr>
        <p:spPr/>
        <p:txBody>
          <a:bodyPr/>
          <a:lstStyle/>
          <a:p>
            <a:pPr marL="6160" indent="0">
              <a:buNone/>
            </a:pPr>
            <a:r>
              <a:rPr lang="en-US"/>
              <a:t>Prior to 1</a:t>
            </a:r>
            <a:r>
              <a:rPr lang="en-US" baseline="30000"/>
              <a:t>st</a:t>
            </a:r>
            <a:r>
              <a:rPr lang="en-US"/>
              <a:t> structural adjustment program (1988), world bank identified two issue;</a:t>
            </a:r>
          </a:p>
          <a:p>
            <a:pPr>
              <a:buFont typeface="Wingdings" panose="05000000000000000000" pitchFamily="2" charset="2"/>
              <a:buChar char="v"/>
            </a:pPr>
            <a:r>
              <a:rPr lang="en-US"/>
              <a:t>Resource mobilization</a:t>
            </a:r>
          </a:p>
          <a:p>
            <a:pPr>
              <a:buFont typeface="Wingdings" panose="05000000000000000000" pitchFamily="2" charset="2"/>
              <a:buChar char="v"/>
            </a:pPr>
            <a:r>
              <a:rPr lang="en-US"/>
              <a:t>Budget deficit </a:t>
            </a:r>
            <a:endParaRPr lang="x-none"/>
          </a:p>
        </p:txBody>
      </p:sp>
      <p:sp>
        <p:nvSpPr>
          <p:cNvPr id="4" name="Title 1">
            <a:extLst>
              <a:ext uri="{FF2B5EF4-FFF2-40B4-BE49-F238E27FC236}">
                <a16:creationId xmlns:a16="http://schemas.microsoft.com/office/drawing/2014/main" xmlns="" id="{C1308D39-A474-4DA7-ADCA-11B800EB5A8B}"/>
              </a:ext>
            </a:extLst>
          </p:cNvPr>
          <p:cNvSpPr>
            <a:spLocks noGrp="1"/>
          </p:cNvSpPr>
          <p:nvPr>
            <p:ph type="title"/>
          </p:nvPr>
        </p:nvSpPr>
        <p:spPr>
          <a:xfrm>
            <a:off x="2611438" y="808038"/>
            <a:ext cx="7958137" cy="1077912"/>
          </a:xfrm>
        </p:spPr>
        <p:txBody>
          <a:bodyPr/>
          <a:lstStyle/>
          <a:p>
            <a:r>
              <a:rPr lang="en-US"/>
              <a:t>Structure of the taxation</a:t>
            </a:r>
            <a:endParaRPr lang="x-none"/>
          </a:p>
        </p:txBody>
      </p:sp>
    </p:spTree>
    <p:extLst>
      <p:ext uri="{BB962C8B-B14F-4D97-AF65-F5344CB8AC3E}">
        <p14:creationId xmlns:p14="http://schemas.microsoft.com/office/powerpoint/2010/main" val="3866546545"/>
      </p:ext>
    </p:extLst>
  </p:cSld>
  <p:clrMapOvr>
    <a:masterClrMapping/>
  </p:clrMapOvr>
  <p:transition/>
  <p:timing/>
</p:sld>
</file>

<file path=ppt/slides/slide2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a:extLst>
              <a:ext uri="{FF2B5EF4-FFF2-40B4-BE49-F238E27FC236}">
                <a16:creationId xmlns:a16="http://schemas.microsoft.com/office/drawing/2014/main" xmlns="" id="{B31E38A1-1747-4F4F-9536-11F675A46899}"/>
              </a:ext>
            </a:extLst>
          </p:cNvPr>
          <p:cNvSpPr>
            <a:spLocks noGrp="1"/>
          </p:cNvSpPr>
          <p:nvPr>
            <p:ph type="title"/>
          </p:nvPr>
        </p:nvSpPr>
        <p:spPr/>
        <p:txBody>
          <a:bodyPr/>
          <a:lstStyle/>
          <a:p>
            <a:r>
              <a:rPr lang="en-US"/>
              <a:t>Structure of the taxation</a:t>
            </a:r>
            <a:endParaRPr lang="x-none"/>
          </a:p>
        </p:txBody>
      </p:sp>
      <p:sp>
        <p:nvSpPr>
          <p:cNvPr id="3" name="Content Placeholder 2">
            <a:extLst>
              <a:ext uri="{FF2B5EF4-FFF2-40B4-BE49-F238E27FC236}">
                <a16:creationId xmlns:a16="http://schemas.microsoft.com/office/drawing/2014/main" xmlns="" id="{B8C59FB8-48E7-443E-B759-9489C170BF0C}"/>
              </a:ext>
            </a:extLst>
          </p:cNvPr>
          <p:cNvSpPr>
            <a:spLocks noGrp="1"/>
          </p:cNvSpPr>
          <p:nvPr>
            <p:ph idx="1"/>
          </p:nvPr>
        </p:nvSpPr>
        <p:spPr/>
        <p:txBody>
          <a:bodyPr/>
          <a:lstStyle/>
          <a:p>
            <a:pPr marL="6160" indent="0">
              <a:buNone/>
            </a:pPr>
            <a:r>
              <a:rPr lang="en-US" b="1"/>
              <a:t>The world bank report argued;</a:t>
            </a:r>
          </a:p>
          <a:p>
            <a:pPr>
              <a:buFont typeface="Wingdings" panose="05000000000000000000" pitchFamily="2" charset="2"/>
              <a:buChar char="ü"/>
            </a:pPr>
            <a:r>
              <a:rPr lang="en-US"/>
              <a:t>Pakistan’s Tax base needs to be strengthened to increase resource mobilization. </a:t>
            </a:r>
          </a:p>
          <a:p>
            <a:pPr>
              <a:buFont typeface="Wingdings" panose="05000000000000000000" pitchFamily="2" charset="2"/>
              <a:buChar char="ü"/>
            </a:pPr>
            <a:r>
              <a:rPr lang="en-US"/>
              <a:t>There is need to increase the share of direct taxes in total tax revenue.</a:t>
            </a:r>
          </a:p>
          <a:p>
            <a:pPr>
              <a:buFont typeface="Wingdings" panose="05000000000000000000" pitchFamily="2" charset="2"/>
              <a:buChar char="ü"/>
            </a:pPr>
            <a:r>
              <a:rPr lang="en-US"/>
              <a:t>There is need to change the structure in case of indirect taxes.</a:t>
            </a:r>
          </a:p>
          <a:p>
            <a:pPr>
              <a:buFont typeface="Wingdings" panose="05000000000000000000" pitchFamily="2" charset="2"/>
              <a:buChar char="ü"/>
            </a:pPr>
            <a:r>
              <a:rPr lang="en-US"/>
              <a:t>There is need to cut excessive number of exemptions. </a:t>
            </a:r>
          </a:p>
          <a:p>
            <a:pPr marL="6160" indent="0">
              <a:buNone/>
            </a:pPr>
            <a:endParaRPr lang="en-US"/>
          </a:p>
          <a:p>
            <a:pPr marL="6160" indent="0">
              <a:buNone/>
            </a:pPr>
            <a:endParaRPr lang="x-none"/>
          </a:p>
        </p:txBody>
      </p:sp>
    </p:spTree>
    <p:extLst>
      <p:ext uri="{BB962C8B-B14F-4D97-AF65-F5344CB8AC3E}">
        <p14:creationId xmlns:p14="http://schemas.microsoft.com/office/powerpoint/2010/main" val="2570073943"/>
      </p:ext>
    </p:extLst>
  </p:cSld>
  <p:clrMapOvr>
    <a:masterClrMapping/>
  </p:clrMapOvr>
  <p:transition/>
  <p:timing/>
</p:sld>
</file>

<file path=ppt/slides/slide2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a:extLst>
              <a:ext uri="{FF2B5EF4-FFF2-40B4-BE49-F238E27FC236}">
                <a16:creationId xmlns:a16="http://schemas.microsoft.com/office/drawing/2014/main" xmlns="" id="{0CE3BFE5-22CA-4842-95A1-B3E5B5599B46}"/>
              </a:ext>
            </a:extLst>
          </p:cNvPr>
          <p:cNvSpPr>
            <a:spLocks noGrp="1"/>
          </p:cNvSpPr>
          <p:nvPr>
            <p:ph type="title"/>
          </p:nvPr>
        </p:nvSpPr>
        <p:spPr/>
        <p:txBody>
          <a:bodyPr/>
          <a:lstStyle/>
          <a:p>
            <a:r>
              <a:rPr lang="en-US"/>
              <a:t>Structure of the taxation</a:t>
            </a:r>
            <a:endParaRPr lang="x-none"/>
          </a:p>
        </p:txBody>
      </p:sp>
      <p:sp>
        <p:nvSpPr>
          <p:cNvPr id="3" name="Content Placeholder 2">
            <a:extLst>
              <a:ext uri="{FF2B5EF4-FFF2-40B4-BE49-F238E27FC236}">
                <a16:creationId xmlns:a16="http://schemas.microsoft.com/office/drawing/2014/main" xmlns="" id="{4C1BA50C-E76B-476F-AA0B-65D987984EB9}"/>
              </a:ext>
            </a:extLst>
          </p:cNvPr>
          <p:cNvSpPr>
            <a:spLocks noGrp="1"/>
          </p:cNvSpPr>
          <p:nvPr>
            <p:ph idx="1"/>
          </p:nvPr>
        </p:nvSpPr>
        <p:spPr/>
        <p:txBody>
          <a:bodyPr/>
          <a:lstStyle/>
          <a:p>
            <a:pPr marL="6160" indent="0">
              <a:buNone/>
            </a:pPr>
            <a:r>
              <a:rPr lang="en-US" b="1"/>
              <a:t>Situation prior to 18</a:t>
            </a:r>
            <a:r>
              <a:rPr lang="en-US" b="1" baseline="30000"/>
              <a:t>th</a:t>
            </a:r>
            <a:r>
              <a:rPr lang="en-US" b="1"/>
              <a:t> amendment and NFC award;</a:t>
            </a:r>
          </a:p>
          <a:p>
            <a:r>
              <a:rPr lang="en-US"/>
              <a:t>90% of the revenue was collected at federal level.</a:t>
            </a:r>
          </a:p>
          <a:p>
            <a:r>
              <a:rPr lang="en-US"/>
              <a:t>10% revenue through local and provincial government.</a:t>
            </a:r>
          </a:p>
          <a:p>
            <a:r>
              <a:rPr lang="en-US"/>
              <a:t>Delivery of social services (such as education, health, water supply and sanitation etc.) lies with provincial and local government. </a:t>
            </a:r>
            <a:endParaRPr lang="x-none"/>
          </a:p>
        </p:txBody>
      </p:sp>
    </p:spTree>
    <p:extLst>
      <p:ext uri="{BB962C8B-B14F-4D97-AF65-F5344CB8AC3E}">
        <p14:creationId xmlns:p14="http://schemas.microsoft.com/office/powerpoint/2010/main" val="1034776215"/>
      </p:ext>
    </p:extLst>
  </p:cSld>
  <p:clrMapOvr>
    <a:masterClrMapping/>
  </p:clrMapOvr>
  <p:transition/>
  <p:timing/>
</p:sld>
</file>

<file path=ppt/slides/slide3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a:extLst>
              <a:ext uri="{FF2B5EF4-FFF2-40B4-BE49-F238E27FC236}">
                <a16:creationId xmlns:a16="http://schemas.microsoft.com/office/drawing/2014/main" xmlns="" id="{E33E5BC8-A472-4160-B458-0F6F34BEEDC1}"/>
              </a:ext>
            </a:extLst>
          </p:cNvPr>
          <p:cNvSpPr>
            <a:spLocks noGrp="1"/>
          </p:cNvSpPr>
          <p:nvPr>
            <p:ph type="title"/>
          </p:nvPr>
        </p:nvSpPr>
        <p:spPr/>
        <p:txBody>
          <a:bodyPr/>
          <a:lstStyle/>
          <a:p>
            <a:r>
              <a:rPr lang="en-US"/>
              <a:t>Structure of the taxation</a:t>
            </a:r>
            <a:endParaRPr lang="x-none"/>
          </a:p>
        </p:txBody>
      </p:sp>
      <p:sp>
        <p:nvSpPr>
          <p:cNvPr id="3" name="Content Placeholder 2">
            <a:extLst>
              <a:ext uri="{FF2B5EF4-FFF2-40B4-BE49-F238E27FC236}">
                <a16:creationId xmlns:a16="http://schemas.microsoft.com/office/drawing/2014/main" xmlns="" id="{FE489362-DF18-4207-9FFC-6202DD431368}"/>
              </a:ext>
            </a:extLst>
          </p:cNvPr>
          <p:cNvSpPr>
            <a:spLocks noGrp="1"/>
          </p:cNvSpPr>
          <p:nvPr>
            <p:ph idx="1"/>
          </p:nvPr>
        </p:nvSpPr>
        <p:spPr/>
        <p:txBody>
          <a:bodyPr/>
          <a:lstStyle/>
          <a:p>
            <a:pPr marL="6160" indent="0">
              <a:buNone/>
            </a:pPr>
            <a:r>
              <a:rPr lang="en-US" b="1"/>
              <a:t>Situation prior to 18</a:t>
            </a:r>
            <a:r>
              <a:rPr lang="en-US" b="1" baseline="30000"/>
              <a:t>th</a:t>
            </a:r>
            <a:r>
              <a:rPr lang="en-US" b="1"/>
              <a:t> amendment and NFC award;</a:t>
            </a:r>
          </a:p>
          <a:p>
            <a:r>
              <a:rPr lang="en-US"/>
              <a:t>Provincial government deficit financing filled through grants-in-aid or loans by federal government.</a:t>
            </a:r>
          </a:p>
          <a:p>
            <a:r>
              <a:rPr lang="en-US"/>
              <a:t>Provincial government access resources from divisible pool of federal taxes for recurring accounts. </a:t>
            </a:r>
            <a:endParaRPr lang="x-none"/>
          </a:p>
        </p:txBody>
      </p:sp>
    </p:spTree>
    <p:extLst>
      <p:ext uri="{BB962C8B-B14F-4D97-AF65-F5344CB8AC3E}">
        <p14:creationId xmlns:p14="http://schemas.microsoft.com/office/powerpoint/2010/main" val="2247108997"/>
      </p:ext>
    </p:extLst>
  </p:cSld>
  <p:clrMapOvr>
    <a:masterClrMapping/>
  </p:clrMapOvr>
  <p:transition/>
  <p:timing/>
</p:sld>
</file>

<file path=ppt/slides/slide3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a:extLst>
              <a:ext uri="{FF2B5EF4-FFF2-40B4-BE49-F238E27FC236}">
                <a16:creationId xmlns:a16="http://schemas.microsoft.com/office/drawing/2014/main" xmlns="" id="{FC72B876-9DE0-485C-8768-9EB543F92F60}"/>
              </a:ext>
            </a:extLst>
          </p:cNvPr>
          <p:cNvSpPr>
            <a:spLocks noGrp="1"/>
          </p:cNvSpPr>
          <p:nvPr>
            <p:ph type="title"/>
          </p:nvPr>
        </p:nvSpPr>
        <p:spPr/>
        <p:txBody>
          <a:bodyPr/>
          <a:lstStyle/>
          <a:p>
            <a:r>
              <a:rPr lang="en-US"/>
              <a:t>Structure of the taxation</a:t>
            </a:r>
            <a:endParaRPr lang="x-none"/>
          </a:p>
        </p:txBody>
      </p:sp>
      <p:sp>
        <p:nvSpPr>
          <p:cNvPr id="3" name="Content Placeholder 2">
            <a:extLst>
              <a:ext uri="{FF2B5EF4-FFF2-40B4-BE49-F238E27FC236}">
                <a16:creationId xmlns:a16="http://schemas.microsoft.com/office/drawing/2014/main" xmlns="" id="{38723B34-2C70-4F8C-AE25-EE107D2099DD}"/>
              </a:ext>
            </a:extLst>
          </p:cNvPr>
          <p:cNvSpPr>
            <a:spLocks noGrp="1"/>
          </p:cNvSpPr>
          <p:nvPr>
            <p:ph idx="1"/>
          </p:nvPr>
        </p:nvSpPr>
        <p:spPr/>
        <p:txBody>
          <a:bodyPr/>
          <a:lstStyle/>
          <a:p>
            <a:pPr marL="6160" indent="0">
              <a:buNone/>
            </a:pPr>
            <a:r>
              <a:rPr lang="en-US" b="1"/>
              <a:t>1991 NFC awards;</a:t>
            </a:r>
          </a:p>
          <a:p>
            <a:pPr marL="6160" indent="0">
              <a:buNone/>
            </a:pPr>
            <a:r>
              <a:rPr lang="en-US"/>
              <a:t>Federal government stopped such payments to provincial governments.</a:t>
            </a:r>
          </a:p>
          <a:p>
            <a:pPr marL="6160" indent="0">
              <a:buNone/>
            </a:pPr>
            <a:r>
              <a:rPr lang="en-US"/>
              <a:t>Rather,</a:t>
            </a:r>
          </a:p>
          <a:p>
            <a:pPr marL="6160" indent="0">
              <a:buNone/>
            </a:pPr>
            <a:r>
              <a:rPr lang="en-US"/>
              <a:t>There was greater pressure on provincial governments to self finance their expenditures.</a:t>
            </a:r>
          </a:p>
        </p:txBody>
      </p:sp>
    </p:spTree>
    <p:extLst>
      <p:ext uri="{BB962C8B-B14F-4D97-AF65-F5344CB8AC3E}">
        <p14:creationId xmlns:p14="http://schemas.microsoft.com/office/powerpoint/2010/main" val="1468603969"/>
      </p:ext>
    </p:extLst>
  </p:cSld>
  <p:clrMapOvr>
    <a:masterClrMapping/>
  </p:clrMapOvr>
  <p:transition/>
  <p:timing/>
</p:sld>
</file>

<file path=ppt/slides/slide3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a:extLst>
              <a:ext uri="{FF2B5EF4-FFF2-40B4-BE49-F238E27FC236}">
                <a16:creationId xmlns:a16="http://schemas.microsoft.com/office/drawing/2014/main" xmlns="" id="{DECC6A69-E6A6-4DB5-9C42-74327C0B8D84}"/>
              </a:ext>
            </a:extLst>
          </p:cNvPr>
          <p:cNvSpPr>
            <a:spLocks noGrp="1"/>
          </p:cNvSpPr>
          <p:nvPr>
            <p:ph type="title"/>
          </p:nvPr>
        </p:nvSpPr>
        <p:spPr/>
        <p:txBody>
          <a:bodyPr/>
          <a:lstStyle/>
          <a:p>
            <a:r>
              <a:rPr lang="en-US"/>
              <a:t>Structure of the taxation</a:t>
            </a:r>
            <a:endParaRPr lang="x-none"/>
          </a:p>
        </p:txBody>
      </p:sp>
      <p:sp>
        <p:nvSpPr>
          <p:cNvPr id="3" name="Content Placeholder 2">
            <a:extLst>
              <a:ext uri="{FF2B5EF4-FFF2-40B4-BE49-F238E27FC236}">
                <a16:creationId xmlns:a16="http://schemas.microsoft.com/office/drawing/2014/main" xmlns="" id="{061D8185-66FD-451B-836C-DC7948ED5E89}"/>
              </a:ext>
            </a:extLst>
          </p:cNvPr>
          <p:cNvSpPr>
            <a:spLocks noGrp="1"/>
          </p:cNvSpPr>
          <p:nvPr>
            <p:ph idx="1"/>
          </p:nvPr>
        </p:nvSpPr>
        <p:spPr/>
        <p:txBody>
          <a:bodyPr/>
          <a:lstStyle/>
          <a:p>
            <a:pPr marL="6160" indent="0">
              <a:buNone/>
            </a:pPr>
            <a:r>
              <a:rPr lang="en-US" b="1"/>
              <a:t>Problems in provincial resource mobilization structure 2010 (identified by Aisha Ghaus and Asif Iqbal)</a:t>
            </a:r>
          </a:p>
          <a:p>
            <a:pPr>
              <a:buFont typeface="Wingdings" panose="05000000000000000000" pitchFamily="2" charset="2"/>
              <a:buChar char="ü"/>
            </a:pPr>
            <a:r>
              <a:rPr lang="en-US"/>
              <a:t>Limited scope of resource mobilization</a:t>
            </a:r>
          </a:p>
          <a:p>
            <a:pPr>
              <a:buFont typeface="Wingdings" panose="05000000000000000000" pitchFamily="2" charset="2"/>
              <a:buChar char="ü"/>
            </a:pPr>
            <a:r>
              <a:rPr lang="en-US"/>
              <a:t>Poor tax administration</a:t>
            </a:r>
          </a:p>
          <a:p>
            <a:pPr marL="6160" indent="0">
              <a:buNone/>
            </a:pPr>
            <a:endParaRPr lang="en-US"/>
          </a:p>
          <a:p>
            <a:pPr marL="6160" indent="0">
              <a:buNone/>
            </a:pPr>
            <a:endParaRPr lang="x-none"/>
          </a:p>
        </p:txBody>
      </p:sp>
    </p:spTree>
    <p:extLst>
      <p:ext uri="{BB962C8B-B14F-4D97-AF65-F5344CB8AC3E}">
        <p14:creationId xmlns:p14="http://schemas.microsoft.com/office/powerpoint/2010/main" val="370654942"/>
      </p:ext>
    </p:extLst>
  </p:cSld>
  <p:clrMapOvr>
    <a:masterClrMapping/>
  </p:clrMapOvr>
  <p:transition/>
  <p:timing/>
</p:sld>
</file>

<file path=ppt/slides/slide3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a:extLst>
              <a:ext uri="{FF2B5EF4-FFF2-40B4-BE49-F238E27FC236}">
                <a16:creationId xmlns:a16="http://schemas.microsoft.com/office/drawing/2014/main" xmlns="" id="{0BE73056-03B7-4EE0-8770-7FDD031CB95D}"/>
              </a:ext>
            </a:extLst>
          </p:cNvPr>
          <p:cNvSpPr>
            <a:spLocks noGrp="1"/>
          </p:cNvSpPr>
          <p:nvPr>
            <p:ph type="title"/>
          </p:nvPr>
        </p:nvSpPr>
        <p:spPr/>
        <p:txBody>
          <a:bodyPr/>
          <a:lstStyle/>
          <a:p>
            <a:r>
              <a:rPr lang="en-US"/>
              <a:t>Structure of the taxation</a:t>
            </a:r>
            <a:endParaRPr lang="x-none"/>
          </a:p>
        </p:txBody>
      </p:sp>
      <p:sp>
        <p:nvSpPr>
          <p:cNvPr id="3" name="Content Placeholder 2">
            <a:extLst>
              <a:ext uri="{FF2B5EF4-FFF2-40B4-BE49-F238E27FC236}">
                <a16:creationId xmlns:a16="http://schemas.microsoft.com/office/drawing/2014/main" xmlns="" id="{6BA02C5B-9EA2-41A5-B213-A707F98164FB}"/>
              </a:ext>
            </a:extLst>
          </p:cNvPr>
          <p:cNvSpPr>
            <a:spLocks noGrp="1"/>
          </p:cNvSpPr>
          <p:nvPr>
            <p:ph idx="1"/>
          </p:nvPr>
        </p:nvSpPr>
        <p:spPr/>
        <p:txBody>
          <a:bodyPr/>
          <a:lstStyle/>
          <a:p>
            <a:pPr marL="6160" indent="0">
              <a:buNone/>
            </a:pPr>
            <a:r>
              <a:rPr lang="en-US" b="1"/>
              <a:t>Continued…..</a:t>
            </a:r>
          </a:p>
          <a:p>
            <a:pPr marL="6160" indent="0">
              <a:buNone/>
            </a:pPr>
            <a:endParaRPr lang="en-US" b="1"/>
          </a:p>
          <a:p>
            <a:pPr marL="6160" indent="0">
              <a:buNone/>
            </a:pPr>
            <a:r>
              <a:rPr lang="en-US" b="1"/>
              <a:t>Provincial government unable to exploit the;</a:t>
            </a:r>
          </a:p>
          <a:p>
            <a:r>
              <a:rPr lang="en-US"/>
              <a:t>Agriculture income tax</a:t>
            </a:r>
          </a:p>
          <a:p>
            <a:r>
              <a:rPr lang="en-US"/>
              <a:t>Tax on value added in services sector</a:t>
            </a:r>
          </a:p>
          <a:p>
            <a:r>
              <a:rPr lang="en-US"/>
              <a:t>Capital gains on immovable property</a:t>
            </a:r>
          </a:p>
          <a:p>
            <a:endParaRPr lang="en-US"/>
          </a:p>
          <a:p>
            <a:pPr marL="6160" indent="0">
              <a:buNone/>
            </a:pPr>
            <a:endParaRPr lang="en-US"/>
          </a:p>
        </p:txBody>
      </p:sp>
    </p:spTree>
    <p:extLst>
      <p:ext uri="{BB962C8B-B14F-4D97-AF65-F5344CB8AC3E}">
        <p14:creationId xmlns:p14="http://schemas.microsoft.com/office/powerpoint/2010/main" val="2041602045"/>
      </p:ext>
    </p:extLst>
  </p:cSld>
  <p:clrMapOvr>
    <a:masterClrMapping/>
  </p:clrMapOvr>
  <p:transition/>
  <p:timing/>
</p:sld>
</file>

<file path=ppt/slides/slide3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a:extLst>
              <a:ext uri="{FF2B5EF4-FFF2-40B4-BE49-F238E27FC236}">
                <a16:creationId xmlns:a16="http://schemas.microsoft.com/office/drawing/2014/main" xmlns="" id="{5DFB9E69-6384-4DB8-B57F-9CEF530C3F67}"/>
              </a:ext>
            </a:extLst>
          </p:cNvPr>
          <p:cNvSpPr>
            <a:spLocks noGrp="1"/>
          </p:cNvSpPr>
          <p:nvPr>
            <p:ph type="title"/>
          </p:nvPr>
        </p:nvSpPr>
        <p:spPr/>
        <p:txBody>
          <a:bodyPr/>
          <a:lstStyle/>
          <a:p>
            <a:r>
              <a:rPr lang="en-US"/>
              <a:t>Structure of the taxation</a:t>
            </a:r>
            <a:endParaRPr lang="x-none"/>
          </a:p>
        </p:txBody>
      </p:sp>
      <p:sp>
        <p:nvSpPr>
          <p:cNvPr id="3" name="Content Placeholder 2">
            <a:extLst>
              <a:ext uri="{FF2B5EF4-FFF2-40B4-BE49-F238E27FC236}">
                <a16:creationId xmlns:a16="http://schemas.microsoft.com/office/drawing/2014/main" xmlns="" id="{DE25DBE1-2F2F-4EB0-AC0D-782B7CA4FE50}"/>
              </a:ext>
            </a:extLst>
          </p:cNvPr>
          <p:cNvSpPr>
            <a:spLocks noGrp="1"/>
          </p:cNvSpPr>
          <p:nvPr>
            <p:ph idx="1"/>
          </p:nvPr>
        </p:nvSpPr>
        <p:spPr/>
        <p:txBody>
          <a:bodyPr/>
          <a:lstStyle/>
          <a:p>
            <a:pPr marL="6160" indent="0">
              <a:buNone/>
            </a:pPr>
            <a:r>
              <a:rPr lang="en-US" b="1"/>
              <a:t>Problems in provincial resource mobilization structure 2010 (identified by Aisha Ghaus and Asif Iqbal)</a:t>
            </a:r>
          </a:p>
          <a:p>
            <a:r>
              <a:rPr lang="en-US"/>
              <a:t>Low growth in Tax revenue due to low elasticity of provincial taxes.</a:t>
            </a:r>
          </a:p>
          <a:p>
            <a:r>
              <a:rPr lang="en-US"/>
              <a:t>No greater fiscal effort by provinces (due to access to revenue deficit grants from provincial governments)</a:t>
            </a:r>
            <a:endParaRPr lang="x-none"/>
          </a:p>
        </p:txBody>
      </p:sp>
    </p:spTree>
    <p:extLst>
      <p:ext uri="{BB962C8B-B14F-4D97-AF65-F5344CB8AC3E}">
        <p14:creationId xmlns:p14="http://schemas.microsoft.com/office/powerpoint/2010/main" val="1645374713"/>
      </p:ext>
    </p:extLst>
  </p:cSld>
  <p:clrMapOvr>
    <a:masterClrMapping/>
  </p:clrMapOvr>
  <p:transition/>
  <p:timing/>
</p:sld>
</file>

<file path=ppt/slides/slide3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a:extLst>
              <a:ext uri="{FF2B5EF4-FFF2-40B4-BE49-F238E27FC236}">
                <a16:creationId xmlns:a16="http://schemas.microsoft.com/office/drawing/2014/main" xmlns="" id="{8ADC360D-05DD-41D1-B806-8D2D97518094}"/>
              </a:ext>
            </a:extLst>
          </p:cNvPr>
          <p:cNvSpPr>
            <a:spLocks noGrp="1"/>
          </p:cNvSpPr>
          <p:nvPr>
            <p:ph type="title"/>
          </p:nvPr>
        </p:nvSpPr>
        <p:spPr/>
        <p:txBody>
          <a:bodyPr/>
          <a:lstStyle/>
          <a:p>
            <a:endParaRPr lang="x-none"/>
          </a:p>
        </p:txBody>
      </p:sp>
      <p:sp>
        <p:nvSpPr>
          <p:cNvPr id="3" name="Content Placeholder 2">
            <a:extLst>
              <a:ext uri="{FF2B5EF4-FFF2-40B4-BE49-F238E27FC236}">
                <a16:creationId xmlns:a16="http://schemas.microsoft.com/office/drawing/2014/main" xmlns="" id="{0D4DDF58-C7A0-4A4A-A350-E56750BD83C4}"/>
              </a:ext>
            </a:extLst>
          </p:cNvPr>
          <p:cNvSpPr>
            <a:spLocks noGrp="1"/>
          </p:cNvSpPr>
          <p:nvPr>
            <p:ph idx="1"/>
          </p:nvPr>
        </p:nvSpPr>
        <p:spPr/>
        <p:txBody>
          <a:bodyPr/>
          <a:lstStyle/>
          <a:p>
            <a:pPr marL="6160" indent="0">
              <a:buNone/>
            </a:pPr>
            <a:r>
              <a:rPr lang="en-US" b="1"/>
              <a:t>Change in provincial governments resource mobilization strategy (since 1991 NFC awards)</a:t>
            </a:r>
          </a:p>
          <a:p>
            <a:pPr marL="6160" indent="0">
              <a:buNone/>
            </a:pPr>
            <a:endParaRPr lang="en-US"/>
          </a:p>
          <a:p>
            <a:pPr marL="6160" indent="0">
              <a:buNone/>
            </a:pPr>
            <a:r>
              <a:rPr lang="en-US"/>
              <a:t>Provincial governments adopted “diversified resource mobilization strategy” by;</a:t>
            </a:r>
          </a:p>
          <a:p>
            <a:pPr>
              <a:buFont typeface="Arial" pitchFamily="34" charset="0"/>
              <a:buChar char="•"/>
            </a:pPr>
            <a:r>
              <a:rPr lang="en-US"/>
              <a:t>Removing exemptions</a:t>
            </a:r>
          </a:p>
          <a:p>
            <a:pPr>
              <a:buFont typeface="Arial" pitchFamily="34" charset="0"/>
              <a:buChar char="•"/>
            </a:pPr>
            <a:r>
              <a:rPr lang="en-US"/>
              <a:t>Focusing most on existing taxes</a:t>
            </a:r>
          </a:p>
          <a:p>
            <a:pPr>
              <a:buFont typeface="Arial" pitchFamily="34" charset="0"/>
              <a:buChar char="•"/>
            </a:pPr>
            <a:r>
              <a:rPr lang="en-US"/>
              <a:t>Expanding the tax net</a:t>
            </a:r>
            <a:endParaRPr lang="x-none"/>
          </a:p>
        </p:txBody>
      </p:sp>
    </p:spTree>
    <p:extLst>
      <p:ext uri="{BB962C8B-B14F-4D97-AF65-F5344CB8AC3E}">
        <p14:creationId xmlns:p14="http://schemas.microsoft.com/office/powerpoint/2010/main" val="752786110"/>
      </p:ext>
    </p:extLst>
  </p:cSld>
  <p:clrMapOvr>
    <a:masterClrMapping/>
  </p:clrMapOvr>
  <p:transition/>
  <p:timing/>
</p:sld>
</file>

<file path=ppt/slides/slide3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a:extLst>
              <a:ext uri="{FF2B5EF4-FFF2-40B4-BE49-F238E27FC236}">
                <a16:creationId xmlns:a16="http://schemas.microsoft.com/office/drawing/2014/main" xmlns="" id="{47B1B60C-205A-417A-B459-250183B6D3B0}"/>
              </a:ext>
            </a:extLst>
          </p:cNvPr>
          <p:cNvSpPr>
            <a:spLocks noGrp="1"/>
          </p:cNvSpPr>
          <p:nvPr>
            <p:ph type="title"/>
          </p:nvPr>
        </p:nvSpPr>
        <p:spPr/>
        <p:txBody>
          <a:bodyPr/>
          <a:lstStyle/>
          <a:p>
            <a:r>
              <a:rPr lang="en-US"/>
              <a:t>Structure of the taxation</a:t>
            </a:r>
            <a:endParaRPr lang="x-none"/>
          </a:p>
        </p:txBody>
      </p:sp>
      <p:sp>
        <p:nvSpPr>
          <p:cNvPr id="3" name="Content Placeholder 2">
            <a:extLst>
              <a:ext uri="{FF2B5EF4-FFF2-40B4-BE49-F238E27FC236}">
                <a16:creationId xmlns:a16="http://schemas.microsoft.com/office/drawing/2014/main" xmlns="" id="{8609B0BE-00D1-48CC-A0DE-6D982EDCD590}"/>
              </a:ext>
            </a:extLst>
          </p:cNvPr>
          <p:cNvSpPr>
            <a:spLocks noGrp="1"/>
          </p:cNvSpPr>
          <p:nvPr>
            <p:ph idx="1"/>
          </p:nvPr>
        </p:nvSpPr>
        <p:spPr/>
        <p:txBody>
          <a:bodyPr/>
          <a:lstStyle/>
          <a:p>
            <a:pPr marL="6160" indent="0">
              <a:buNone/>
            </a:pPr>
            <a:endParaRPr lang="en-US" b="1"/>
          </a:p>
          <a:p>
            <a:pPr marL="6160" indent="0">
              <a:buNone/>
            </a:pPr>
            <a:r>
              <a:rPr lang="en-US" b="1"/>
              <a:t>Change in provincial governments resource mobilization strategy (since 1991 NFC awards)</a:t>
            </a:r>
          </a:p>
          <a:p>
            <a:pPr marL="6160" indent="0">
              <a:buNone/>
            </a:pPr>
            <a:endParaRPr lang="en-US"/>
          </a:p>
          <a:p>
            <a:pPr marL="6160" indent="0">
              <a:buNone/>
            </a:pPr>
            <a:endParaRPr lang="en-US"/>
          </a:p>
          <a:p>
            <a:pPr marL="6160" indent="0">
              <a:buNone/>
            </a:pPr>
            <a:r>
              <a:rPr lang="en-US" smtClean="0"/>
              <a:t>Consequently,</a:t>
            </a:r>
            <a:endParaRPr lang="en-US"/>
          </a:p>
          <a:p>
            <a:pPr marL="6160" indent="0">
              <a:buNone/>
            </a:pPr>
            <a:r>
              <a:rPr lang="en-US"/>
              <a:t>           There was considerable increase in provincial tax revenue. </a:t>
            </a:r>
          </a:p>
          <a:p>
            <a:pPr marL="6160" indent="0">
              <a:buNone/>
            </a:pPr>
            <a:endParaRPr lang="en-US"/>
          </a:p>
          <a:p>
            <a:pPr marL="6160" indent="0">
              <a:buNone/>
            </a:pPr>
            <a:endParaRPr lang="en-US"/>
          </a:p>
          <a:p>
            <a:pPr marL="6160" indent="0">
              <a:buNone/>
            </a:pPr>
            <a:endParaRPr lang="x-none"/>
          </a:p>
        </p:txBody>
      </p:sp>
      <p:sp>
        <p:nvSpPr>
          <p:cNvPr id="4" name="Arrow: Right 3">
            <a:extLst>
              <a:ext uri="{FF2B5EF4-FFF2-40B4-BE49-F238E27FC236}">
                <a16:creationId xmlns:a16="http://schemas.microsoft.com/office/drawing/2014/main" xmlns="" id="{07385332-1576-4CD6-A051-30D8D977E1ED}"/>
              </a:ext>
            </a:extLst>
          </p:cNvPr>
          <p:cNvSpPr/>
          <p:nvPr/>
        </p:nvSpPr>
        <p:spPr>
          <a:xfrm>
            <a:off x="2928875" y="4606506"/>
            <a:ext cx="672860" cy="25879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rgbClr val="FFFFFF"/>
                </a:solidFill>
                <a:latin typeface="Arial"/>
                <a:ea typeface="+mn-ea"/>
                <a:cs typeface="+mn-cs"/>
              </a:defRPr>
            </a:lvl1pPr>
            <a:lvl2pPr marL="457200" algn="l" defTabSz="457200" rtl="0" eaLnBrk="1" latinLnBrk="0" hangingPunct="1">
              <a:defRPr sz="1800" kern="1200">
                <a:solidFill>
                  <a:srgbClr val="FFFFFF"/>
                </a:solidFill>
                <a:latin typeface="Arial"/>
                <a:ea typeface="+mn-ea"/>
                <a:cs typeface="+mn-cs"/>
              </a:defRPr>
            </a:lvl2pPr>
            <a:lvl3pPr marL="914400" algn="l" defTabSz="457200" rtl="0" eaLnBrk="1" latinLnBrk="0" hangingPunct="1">
              <a:defRPr sz="1800" kern="1200">
                <a:solidFill>
                  <a:srgbClr val="FFFFFF"/>
                </a:solidFill>
                <a:latin typeface="Arial"/>
                <a:ea typeface="+mn-ea"/>
                <a:cs typeface="+mn-cs"/>
              </a:defRPr>
            </a:lvl3pPr>
            <a:lvl4pPr marL="1371600" algn="l" defTabSz="457200" rtl="0" eaLnBrk="1" latinLnBrk="0" hangingPunct="1">
              <a:defRPr sz="1800" kern="1200">
                <a:solidFill>
                  <a:srgbClr val="FFFFFF"/>
                </a:solidFill>
                <a:latin typeface="Arial"/>
                <a:ea typeface="+mn-ea"/>
                <a:cs typeface="+mn-cs"/>
              </a:defRPr>
            </a:lvl4pPr>
            <a:lvl5pPr marL="1828800" algn="l" defTabSz="457200" rtl="0" eaLnBrk="1" latinLnBrk="0" hangingPunct="1">
              <a:defRPr sz="1800" kern="1200">
                <a:solidFill>
                  <a:srgbClr val="FFFFFF"/>
                </a:solidFill>
                <a:latin typeface="Arial"/>
                <a:ea typeface="+mn-ea"/>
                <a:cs typeface="+mn-cs"/>
              </a:defRPr>
            </a:lvl5pPr>
            <a:lvl6pPr marL="2286000" algn="l" defTabSz="457200" rtl="0" eaLnBrk="1" latinLnBrk="0" hangingPunct="1">
              <a:defRPr sz="1800" kern="1200">
                <a:solidFill>
                  <a:srgbClr val="FFFFFF"/>
                </a:solidFill>
                <a:latin typeface="Arial"/>
                <a:ea typeface="+mn-ea"/>
                <a:cs typeface="+mn-cs"/>
              </a:defRPr>
            </a:lvl6pPr>
            <a:lvl7pPr marL="2743200" algn="l" defTabSz="457200" rtl="0" eaLnBrk="1" latinLnBrk="0" hangingPunct="1">
              <a:defRPr sz="1800" kern="1200">
                <a:solidFill>
                  <a:srgbClr val="FFFFFF"/>
                </a:solidFill>
                <a:latin typeface="Arial"/>
                <a:ea typeface="+mn-ea"/>
                <a:cs typeface="+mn-cs"/>
              </a:defRPr>
            </a:lvl7pPr>
            <a:lvl8pPr marL="3200400" algn="l" defTabSz="457200" rtl="0" eaLnBrk="1" latinLnBrk="0" hangingPunct="1">
              <a:defRPr sz="1800" kern="1200">
                <a:solidFill>
                  <a:srgbClr val="FFFFFF"/>
                </a:solidFill>
                <a:latin typeface="Arial"/>
                <a:ea typeface="+mn-ea"/>
                <a:cs typeface="+mn-cs"/>
              </a:defRPr>
            </a:lvl8pPr>
            <a:lvl9pPr marL="3657600" algn="l" defTabSz="457200" rtl="0" eaLnBrk="1" latinLnBrk="0" hangingPunct="1">
              <a:defRPr sz="1800" kern="1200">
                <a:solidFill>
                  <a:srgbClr val="FFFFFF"/>
                </a:solidFill>
                <a:latin typeface="Arial"/>
                <a:ea typeface="+mn-ea"/>
                <a:cs typeface="+mn-cs"/>
              </a:defRPr>
            </a:lvl9pPr>
          </a:lstStyle>
          <a:p>
            <a:pPr algn="ctr"/>
            <a:endParaRPr lang="x-none"/>
          </a:p>
        </p:txBody>
      </p:sp>
    </p:spTree>
    <p:extLst>
      <p:ext uri="{BB962C8B-B14F-4D97-AF65-F5344CB8AC3E}">
        <p14:creationId xmlns:p14="http://schemas.microsoft.com/office/powerpoint/2010/main" val="3606825789"/>
      </p:ext>
    </p:extLst>
  </p:cSld>
  <p:clrMapOvr>
    <a:masterClrMapping/>
  </p:clrMapOvr>
  <p:transition/>
  <p:timing/>
</p:sld>
</file>

<file path=ppt/slides/slide3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a:extLst>
              <a:ext uri="{FF2B5EF4-FFF2-40B4-BE49-F238E27FC236}">
                <a16:creationId xmlns:a16="http://schemas.microsoft.com/office/drawing/2014/main" xmlns="" id="{EE73A514-9943-4B9D-932F-3D98370DD17E}"/>
              </a:ext>
            </a:extLst>
          </p:cNvPr>
          <p:cNvSpPr>
            <a:spLocks noGrp="1"/>
          </p:cNvSpPr>
          <p:nvPr>
            <p:ph type="title"/>
          </p:nvPr>
        </p:nvSpPr>
        <p:spPr/>
        <p:txBody>
          <a:bodyPr/>
          <a:lstStyle/>
          <a:p>
            <a:r>
              <a:rPr lang="en-US"/>
              <a:t>Structure of the taxation</a:t>
            </a:r>
            <a:endParaRPr lang="x-none"/>
          </a:p>
        </p:txBody>
      </p:sp>
      <p:sp>
        <p:nvSpPr>
          <p:cNvPr id="3" name="Content Placeholder 2">
            <a:extLst>
              <a:ext uri="{FF2B5EF4-FFF2-40B4-BE49-F238E27FC236}">
                <a16:creationId xmlns:a16="http://schemas.microsoft.com/office/drawing/2014/main" xmlns="" id="{6C6D08B8-0A5E-4726-AABF-E4AA58A871FC}"/>
              </a:ext>
            </a:extLst>
          </p:cNvPr>
          <p:cNvSpPr>
            <a:spLocks noGrp="1"/>
          </p:cNvSpPr>
          <p:nvPr>
            <p:ph idx="1"/>
          </p:nvPr>
        </p:nvSpPr>
        <p:spPr/>
        <p:txBody>
          <a:bodyPr/>
          <a:lstStyle/>
          <a:p>
            <a:pPr>
              <a:buFont typeface="Arial" pitchFamily="34" charset="0"/>
              <a:buChar char="•"/>
            </a:pPr>
            <a:r>
              <a:rPr lang="en-US"/>
              <a:t>Investigation by government agencies confirmed that there are hundreds of thousands of multi-millionaires in Pakistan who enjoy luxurious lifestyles but don’t pay tax. </a:t>
            </a:r>
          </a:p>
          <a:p>
            <a:pPr>
              <a:buFont typeface="Arial" pitchFamily="34" charset="0"/>
              <a:buChar char="•"/>
            </a:pPr>
            <a:r>
              <a:rPr lang="en-US"/>
              <a:t>There is strong interest group behind every tax concession or exemption. </a:t>
            </a:r>
          </a:p>
          <a:p>
            <a:pPr>
              <a:buFont typeface="Arial" pitchFamily="34" charset="0"/>
              <a:buChar char="•"/>
            </a:pPr>
            <a:r>
              <a:rPr lang="en-US"/>
              <a:t>FBR expects to fetch good revenue through amnesty scheme. </a:t>
            </a:r>
            <a:endParaRPr lang="x-none"/>
          </a:p>
        </p:txBody>
      </p:sp>
    </p:spTree>
    <p:extLst>
      <p:ext uri="{BB962C8B-B14F-4D97-AF65-F5344CB8AC3E}">
        <p14:creationId xmlns:p14="http://schemas.microsoft.com/office/powerpoint/2010/main" val="1480419257"/>
      </p:ext>
    </p:extLst>
  </p:cSld>
  <p:clrMapOvr>
    <a:masterClrMapping/>
  </p:clrMapOvr>
  <p:transition/>
  <p:timing/>
</p:sld>
</file>

<file path=ppt/slides/slide3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a:extLst>
              <a:ext uri="{FF2B5EF4-FFF2-40B4-BE49-F238E27FC236}">
                <a16:creationId xmlns:a16="http://schemas.microsoft.com/office/drawing/2014/main" xmlns="" id="{6B25C35E-3A86-46F3-BF21-DC6BA4ADBC78}"/>
              </a:ext>
            </a:extLst>
          </p:cNvPr>
          <p:cNvSpPr>
            <a:spLocks noGrp="1"/>
          </p:cNvSpPr>
          <p:nvPr>
            <p:ph type="title"/>
          </p:nvPr>
        </p:nvSpPr>
        <p:spPr/>
        <p:txBody>
          <a:bodyPr/>
          <a:lstStyle/>
          <a:p>
            <a:r>
              <a:rPr lang="en-US"/>
              <a:t>DEBTS AND DEFICITS</a:t>
            </a:r>
            <a:endParaRPr lang="x-none"/>
          </a:p>
        </p:txBody>
      </p:sp>
      <p:sp>
        <p:nvSpPr>
          <p:cNvPr id="3" name="Content Placeholder 2">
            <a:extLst>
              <a:ext uri="{FF2B5EF4-FFF2-40B4-BE49-F238E27FC236}">
                <a16:creationId xmlns:a16="http://schemas.microsoft.com/office/drawing/2014/main" xmlns="" id="{2AF4E27A-88F2-4EC7-BDB5-DD8E610C2101}"/>
              </a:ext>
            </a:extLst>
          </p:cNvPr>
          <p:cNvSpPr>
            <a:spLocks noGrp="1"/>
          </p:cNvSpPr>
          <p:nvPr>
            <p:ph idx="1"/>
          </p:nvPr>
        </p:nvSpPr>
        <p:spPr/>
        <p:txBody>
          <a:bodyPr/>
          <a:lstStyle/>
          <a:p>
            <a:pPr marL="6160" indent="0">
              <a:buNone/>
            </a:pPr>
            <a:r>
              <a:rPr lang="en-US" b="1"/>
              <a:t>Fiscal / Budget deficit</a:t>
            </a:r>
          </a:p>
          <a:p>
            <a:r>
              <a:rPr lang="en-US"/>
              <a:t>The difference between total revenue and total expenditure of the government is fiscal deficit. </a:t>
            </a:r>
          </a:p>
          <a:p>
            <a:r>
              <a:rPr lang="en-US"/>
              <a:t>It is an indication of the total borrowings needed by the government.</a:t>
            </a:r>
          </a:p>
          <a:p>
            <a:r>
              <a:rPr lang="en-US"/>
              <a:t>Among all other economic issues, fiscal deficit is most talked in developing and developed countries.</a:t>
            </a:r>
          </a:p>
          <a:p>
            <a:pPr marL="6160" indent="0">
              <a:buNone/>
            </a:pPr>
            <a:endParaRPr lang="x-none"/>
          </a:p>
        </p:txBody>
      </p:sp>
    </p:spTree>
    <p:extLst>
      <p:ext uri="{BB962C8B-B14F-4D97-AF65-F5344CB8AC3E}">
        <p14:creationId xmlns:p14="http://schemas.microsoft.com/office/powerpoint/2010/main" val="395030638"/>
      </p:ext>
    </p:extLst>
  </p:cSld>
  <p:clrMapOvr>
    <a:masterClrMapping/>
  </p:clrMapOvr>
  <p:transition/>
  <p:timing/>
</p:sld>
</file>

<file path=ppt/slides/slide3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a:extLst>
              <a:ext uri="{FF2B5EF4-FFF2-40B4-BE49-F238E27FC236}">
                <a16:creationId xmlns:a16="http://schemas.microsoft.com/office/drawing/2014/main" xmlns="" id="{9DDFA01C-8863-4CD3-96E7-F8E1C6284AA6}"/>
              </a:ext>
            </a:extLst>
          </p:cNvPr>
          <p:cNvSpPr>
            <a:spLocks noGrp="1"/>
          </p:cNvSpPr>
          <p:nvPr>
            <p:ph type="title"/>
          </p:nvPr>
        </p:nvSpPr>
        <p:spPr/>
        <p:txBody>
          <a:bodyPr/>
          <a:lstStyle/>
          <a:p>
            <a:endParaRPr lang="x-none"/>
          </a:p>
        </p:txBody>
      </p:sp>
      <p:sp>
        <p:nvSpPr>
          <p:cNvPr id="3" name="Content Placeholder 2">
            <a:extLst>
              <a:ext uri="{FF2B5EF4-FFF2-40B4-BE49-F238E27FC236}">
                <a16:creationId xmlns:a16="http://schemas.microsoft.com/office/drawing/2014/main" xmlns="" id="{A92BDDB7-0897-4519-8350-CF507B1FAF5E}"/>
              </a:ext>
            </a:extLst>
          </p:cNvPr>
          <p:cNvSpPr>
            <a:spLocks noGrp="1"/>
          </p:cNvSpPr>
          <p:nvPr>
            <p:ph idx="1"/>
          </p:nvPr>
        </p:nvSpPr>
        <p:spPr/>
        <p:txBody>
          <a:bodyPr/>
          <a:lstStyle/>
          <a:p>
            <a:pPr marL="6160" indent="0">
              <a:buNone/>
            </a:pPr>
            <a:r>
              <a:rPr lang="en-US" b="1"/>
              <a:t>FISCAL DEFICIT</a:t>
            </a:r>
          </a:p>
          <a:p>
            <a:pPr marL="6160" indent="0">
              <a:buNone/>
            </a:pPr>
            <a:r>
              <a:rPr lang="en-US"/>
              <a:t>According to world bank and IMF fiscal deficit is single most important policy variables that effects the rest of the economy.</a:t>
            </a:r>
          </a:p>
          <a:p>
            <a:pPr marL="6160" indent="0">
              <a:buNone/>
            </a:pPr>
            <a:r>
              <a:rPr lang="en-US"/>
              <a:t>The importance of fiscal deficit is even higher in case of developing countries. </a:t>
            </a:r>
          </a:p>
          <a:p>
            <a:pPr marL="6160" indent="0">
              <a:buNone/>
            </a:pPr>
            <a:r>
              <a:rPr lang="en-US"/>
              <a:t>There is general consensus that large current deficits are not sustainable. </a:t>
            </a:r>
          </a:p>
          <a:p>
            <a:pPr marL="6160" indent="0">
              <a:buNone/>
            </a:pPr>
            <a:r>
              <a:rPr lang="en-US"/>
              <a:t>Direct policy action is required to tackle deficit problem. </a:t>
            </a:r>
          </a:p>
          <a:p>
            <a:pPr marL="6160" indent="0">
              <a:buNone/>
            </a:pPr>
            <a:endParaRPr lang="x-none"/>
          </a:p>
        </p:txBody>
      </p:sp>
    </p:spTree>
    <p:extLst>
      <p:ext uri="{BB962C8B-B14F-4D97-AF65-F5344CB8AC3E}">
        <p14:creationId xmlns:p14="http://schemas.microsoft.com/office/powerpoint/2010/main" val="2953115261"/>
      </p:ext>
    </p:extLst>
  </p:cSld>
  <p:clrMapOvr>
    <a:masterClrMapping/>
  </p:clrMapOvr>
  <p:transition/>
  <p:timing/>
</p:sld>
</file>

<file path=ppt/slides/slide4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a:extLst>
              <a:ext uri="{FF2B5EF4-FFF2-40B4-BE49-F238E27FC236}">
                <a16:creationId xmlns:a16="http://schemas.microsoft.com/office/drawing/2014/main" xmlns="" id="{9C7FD3A9-7103-4495-9CFB-8343CA3AF033}"/>
              </a:ext>
            </a:extLst>
          </p:cNvPr>
          <p:cNvSpPr>
            <a:spLocks noGrp="1"/>
          </p:cNvSpPr>
          <p:nvPr>
            <p:ph type="title"/>
          </p:nvPr>
        </p:nvSpPr>
        <p:spPr/>
        <p:txBody>
          <a:bodyPr/>
          <a:lstStyle/>
          <a:p>
            <a:r>
              <a:rPr lang="en-US"/>
              <a:t>DEBTS AND DEFICITS</a:t>
            </a:r>
            <a:endParaRPr lang="x-none"/>
          </a:p>
        </p:txBody>
      </p:sp>
      <p:sp>
        <p:nvSpPr>
          <p:cNvPr id="3" name="Content Placeholder 2">
            <a:extLst>
              <a:ext uri="{FF2B5EF4-FFF2-40B4-BE49-F238E27FC236}">
                <a16:creationId xmlns:a16="http://schemas.microsoft.com/office/drawing/2014/main" xmlns="" id="{2BB05B39-2585-4A31-A383-7A8B4E232B1C}"/>
              </a:ext>
            </a:extLst>
          </p:cNvPr>
          <p:cNvSpPr>
            <a:spLocks noGrp="1"/>
          </p:cNvSpPr>
          <p:nvPr>
            <p:ph idx="1"/>
          </p:nvPr>
        </p:nvSpPr>
        <p:spPr/>
        <p:txBody>
          <a:bodyPr/>
          <a:lstStyle/>
          <a:p>
            <a:pPr marL="6160" indent="0">
              <a:buNone/>
            </a:pPr>
            <a:r>
              <a:rPr lang="en-US" b="1"/>
              <a:t>Consequences of Deficit </a:t>
            </a:r>
          </a:p>
          <a:p>
            <a:r>
              <a:rPr lang="en-US"/>
              <a:t>Debt problem</a:t>
            </a:r>
          </a:p>
          <a:p>
            <a:r>
              <a:rPr lang="en-US"/>
              <a:t>Inflation</a:t>
            </a:r>
          </a:p>
          <a:p>
            <a:r>
              <a:rPr lang="en-US"/>
              <a:t>Foreign dependence</a:t>
            </a:r>
          </a:p>
          <a:p>
            <a:r>
              <a:rPr lang="en-US"/>
              <a:t>Discourage investment</a:t>
            </a:r>
          </a:p>
          <a:p>
            <a:r>
              <a:rPr lang="en-US"/>
              <a:t>Decrease in spending on important social services</a:t>
            </a:r>
          </a:p>
          <a:p>
            <a:r>
              <a:rPr lang="en-US"/>
              <a:t>Etc.</a:t>
            </a:r>
            <a:endParaRPr lang="x-none"/>
          </a:p>
        </p:txBody>
      </p:sp>
    </p:spTree>
    <p:extLst>
      <p:ext uri="{BB962C8B-B14F-4D97-AF65-F5344CB8AC3E}">
        <p14:creationId xmlns:p14="http://schemas.microsoft.com/office/powerpoint/2010/main" val="2218733736"/>
      </p:ext>
    </p:extLst>
  </p:cSld>
  <p:clrMapOvr>
    <a:masterClrMapping/>
  </p:clrMapOvr>
  <p:transition/>
  <p:timing/>
</p:sld>
</file>

<file path=ppt/slides/slide4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a:extLst>
              <a:ext uri="{FF2B5EF4-FFF2-40B4-BE49-F238E27FC236}">
                <a16:creationId xmlns:a16="http://schemas.microsoft.com/office/drawing/2014/main" xmlns="" id="{A791E18A-1CFE-4D88-AA47-0B72C95F0BC9}"/>
              </a:ext>
            </a:extLst>
          </p:cNvPr>
          <p:cNvSpPr>
            <a:spLocks noGrp="1"/>
          </p:cNvSpPr>
          <p:nvPr>
            <p:ph type="title"/>
          </p:nvPr>
        </p:nvSpPr>
        <p:spPr/>
        <p:txBody>
          <a:bodyPr/>
          <a:lstStyle/>
          <a:p>
            <a:r>
              <a:rPr lang="en-US"/>
              <a:t>DEBTS AND DEFICITS</a:t>
            </a:r>
            <a:endParaRPr lang="x-none"/>
          </a:p>
        </p:txBody>
      </p:sp>
      <p:sp>
        <p:nvSpPr>
          <p:cNvPr id="3" name="Content Placeholder 2">
            <a:extLst>
              <a:ext uri="{FF2B5EF4-FFF2-40B4-BE49-F238E27FC236}">
                <a16:creationId xmlns:a16="http://schemas.microsoft.com/office/drawing/2014/main" xmlns="" id="{CB5EB3CC-FF3D-4701-B111-CCBE86BCD8E3}"/>
              </a:ext>
            </a:extLst>
          </p:cNvPr>
          <p:cNvSpPr>
            <a:spLocks noGrp="1"/>
          </p:cNvSpPr>
          <p:nvPr>
            <p:ph idx="1"/>
          </p:nvPr>
        </p:nvSpPr>
        <p:spPr/>
        <p:txBody>
          <a:bodyPr/>
          <a:lstStyle/>
          <a:p>
            <a:pPr>
              <a:buFont typeface="Arial" pitchFamily="34" charset="0"/>
              <a:buChar char="•"/>
            </a:pPr>
            <a:r>
              <a:rPr lang="en-US"/>
              <a:t>Fiscal deficits have strong implications.</a:t>
            </a:r>
          </a:p>
          <a:p>
            <a:pPr>
              <a:buFont typeface="Arial" pitchFamily="34" charset="0"/>
              <a:buChar char="•"/>
            </a:pPr>
            <a:r>
              <a:rPr lang="en-US"/>
              <a:t>Many observers found strong relationship between the deficits and many macroeconomic performance variables.</a:t>
            </a:r>
          </a:p>
          <a:p>
            <a:pPr marL="6160" indent="0">
              <a:buNone/>
            </a:pPr>
            <a:r>
              <a:rPr lang="en-US"/>
              <a:t>In fact,</a:t>
            </a:r>
          </a:p>
          <a:p>
            <a:pPr>
              <a:buFont typeface="Arial" pitchFamily="34" charset="0"/>
              <a:buChar char="•"/>
            </a:pPr>
            <a:r>
              <a:rPr lang="en-US"/>
              <a:t>The relationship between deficits and other macroeconomic variables depends on the source of deficit financing. </a:t>
            </a:r>
            <a:endParaRPr lang="x-none"/>
          </a:p>
        </p:txBody>
      </p:sp>
    </p:spTree>
    <p:extLst>
      <p:ext uri="{BB962C8B-B14F-4D97-AF65-F5344CB8AC3E}">
        <p14:creationId xmlns:p14="http://schemas.microsoft.com/office/powerpoint/2010/main" val="2957836561"/>
      </p:ext>
    </p:extLst>
  </p:cSld>
  <p:clrMapOvr>
    <a:masterClrMapping/>
  </p:clrMapOvr>
  <p:transition/>
  <p:timing/>
</p:sld>
</file>

<file path=ppt/slides/slide4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a:extLst>
              <a:ext uri="{FF2B5EF4-FFF2-40B4-BE49-F238E27FC236}">
                <a16:creationId xmlns:a16="http://schemas.microsoft.com/office/drawing/2014/main" xmlns="" id="{C245C113-90D8-4247-BA7B-EBD25859A1A8}"/>
              </a:ext>
            </a:extLst>
          </p:cNvPr>
          <p:cNvSpPr>
            <a:spLocks noGrp="1"/>
          </p:cNvSpPr>
          <p:nvPr>
            <p:ph type="title"/>
          </p:nvPr>
        </p:nvSpPr>
        <p:spPr/>
        <p:txBody>
          <a:bodyPr/>
          <a:lstStyle/>
          <a:p>
            <a:r>
              <a:rPr lang="en-US"/>
              <a:t>DEBTS AND DEFICITS</a:t>
            </a:r>
            <a:endParaRPr lang="x-none"/>
          </a:p>
        </p:txBody>
      </p:sp>
      <p:sp>
        <p:nvSpPr>
          <p:cNvPr id="3" name="Content Placeholder 2">
            <a:extLst>
              <a:ext uri="{FF2B5EF4-FFF2-40B4-BE49-F238E27FC236}">
                <a16:creationId xmlns:a16="http://schemas.microsoft.com/office/drawing/2014/main" xmlns="" id="{8D6A470E-2E8F-4511-9421-677772D52E52}"/>
              </a:ext>
            </a:extLst>
          </p:cNvPr>
          <p:cNvSpPr>
            <a:spLocks noGrp="1"/>
          </p:cNvSpPr>
          <p:nvPr>
            <p:ph idx="1"/>
          </p:nvPr>
        </p:nvSpPr>
        <p:spPr/>
        <p:txBody>
          <a:bodyPr/>
          <a:lstStyle/>
          <a:p>
            <a:pPr marL="6160" indent="0">
              <a:buNone/>
            </a:pPr>
            <a:r>
              <a:rPr lang="en-US" b="1"/>
              <a:t>Two main sources of deficit financing’;</a:t>
            </a:r>
          </a:p>
          <a:p>
            <a:pPr>
              <a:buFont typeface="Arial" pitchFamily="34" charset="0"/>
              <a:buChar char="•"/>
            </a:pPr>
            <a:r>
              <a:rPr lang="en-US"/>
              <a:t>Domestic borrowing</a:t>
            </a:r>
          </a:p>
          <a:p>
            <a:pPr>
              <a:buFont typeface="Arial" pitchFamily="34" charset="0"/>
              <a:buChar char="•"/>
            </a:pPr>
            <a:r>
              <a:rPr lang="en-US"/>
              <a:t>External borrowing</a:t>
            </a:r>
          </a:p>
          <a:p>
            <a:pPr marL="6160" indent="0">
              <a:buNone/>
            </a:pPr>
            <a:endParaRPr lang="en-US"/>
          </a:p>
          <a:p>
            <a:pPr marL="6160" indent="0">
              <a:buNone/>
            </a:pPr>
            <a:endParaRPr lang="en-US"/>
          </a:p>
          <a:p>
            <a:pPr marL="6160" indent="0">
              <a:buNone/>
            </a:pPr>
            <a:endParaRPr lang="x-none"/>
          </a:p>
        </p:txBody>
      </p:sp>
    </p:spTree>
    <p:extLst>
      <p:ext uri="{BB962C8B-B14F-4D97-AF65-F5344CB8AC3E}">
        <p14:creationId xmlns:p14="http://schemas.microsoft.com/office/powerpoint/2010/main" val="1459204012"/>
      </p:ext>
    </p:extLst>
  </p:cSld>
  <p:clrMapOvr>
    <a:masterClrMapping/>
  </p:clrMapOvr>
  <p:transition/>
  <p:timing/>
</p:sld>
</file>

<file path=ppt/slides/slide4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a:extLst>
              <a:ext uri="{FF2B5EF4-FFF2-40B4-BE49-F238E27FC236}">
                <a16:creationId xmlns:a16="http://schemas.microsoft.com/office/drawing/2014/main" xmlns="" id="{765C59DB-503D-4911-BBB9-272A200EBDD8}"/>
              </a:ext>
            </a:extLst>
          </p:cNvPr>
          <p:cNvSpPr>
            <a:spLocks noGrp="1"/>
          </p:cNvSpPr>
          <p:nvPr>
            <p:ph type="title"/>
          </p:nvPr>
        </p:nvSpPr>
        <p:spPr/>
        <p:txBody>
          <a:bodyPr/>
          <a:lstStyle/>
          <a:p>
            <a:r>
              <a:rPr lang="en-US"/>
              <a:t>DEBTS AND DEFICITS</a:t>
            </a:r>
            <a:endParaRPr lang="x-none"/>
          </a:p>
        </p:txBody>
      </p:sp>
      <p:sp>
        <p:nvSpPr>
          <p:cNvPr id="3" name="Content Placeholder 2">
            <a:extLst>
              <a:ext uri="{FF2B5EF4-FFF2-40B4-BE49-F238E27FC236}">
                <a16:creationId xmlns:a16="http://schemas.microsoft.com/office/drawing/2014/main" xmlns="" id="{A2D18C95-8C48-4411-AB11-2E76F5C2A99C}"/>
              </a:ext>
            </a:extLst>
          </p:cNvPr>
          <p:cNvSpPr>
            <a:spLocks noGrp="1"/>
          </p:cNvSpPr>
          <p:nvPr>
            <p:ph idx="1"/>
          </p:nvPr>
        </p:nvSpPr>
        <p:spPr/>
        <p:txBody>
          <a:bodyPr/>
          <a:lstStyle/>
          <a:p>
            <a:pPr marL="6160" indent="0">
              <a:buNone/>
            </a:pPr>
            <a:r>
              <a:rPr lang="en-US" b="1"/>
              <a:t>In case of Pakistan it has been argued;</a:t>
            </a:r>
          </a:p>
          <a:p>
            <a:pPr marL="6160" indent="0">
              <a:buNone/>
            </a:pPr>
            <a:r>
              <a:rPr lang="en-US"/>
              <a:t>Fiscal deficit is cause behind most other economic problems of the country.</a:t>
            </a:r>
          </a:p>
          <a:p>
            <a:pPr marL="6160" indent="0">
              <a:buNone/>
            </a:pPr>
            <a:r>
              <a:rPr lang="en-US"/>
              <a:t>Debt is also termed as very serious problems of the economy. </a:t>
            </a:r>
            <a:endParaRPr lang="x-none"/>
          </a:p>
        </p:txBody>
      </p:sp>
    </p:spTree>
    <p:extLst>
      <p:ext uri="{BB962C8B-B14F-4D97-AF65-F5344CB8AC3E}">
        <p14:creationId xmlns:p14="http://schemas.microsoft.com/office/powerpoint/2010/main" val="409629421"/>
      </p:ext>
    </p:extLst>
  </p:cSld>
  <p:clrMapOvr>
    <a:masterClrMapping/>
  </p:clrMapOvr>
  <p:transition/>
  <p:timing/>
</p:sld>
</file>

<file path=ppt/slides/slide4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a:extLst>
              <a:ext uri="{FF2B5EF4-FFF2-40B4-BE49-F238E27FC236}">
                <a16:creationId xmlns:a16="http://schemas.microsoft.com/office/drawing/2014/main" xmlns="" id="{99FC6C95-5E8B-4E05-B0B8-90BCDA2D9D5E}"/>
              </a:ext>
            </a:extLst>
          </p:cNvPr>
          <p:cNvSpPr>
            <a:spLocks noGrp="1"/>
          </p:cNvSpPr>
          <p:nvPr>
            <p:ph type="title"/>
          </p:nvPr>
        </p:nvSpPr>
        <p:spPr/>
        <p:txBody>
          <a:bodyPr/>
          <a:lstStyle/>
          <a:p>
            <a:r>
              <a:rPr lang="en-US"/>
              <a:t>DEBTS AND DEFICITS</a:t>
            </a:r>
            <a:endParaRPr lang="x-none"/>
          </a:p>
        </p:txBody>
      </p:sp>
      <p:sp>
        <p:nvSpPr>
          <p:cNvPr id="3" name="Content Placeholder 2">
            <a:extLst>
              <a:ext uri="{FF2B5EF4-FFF2-40B4-BE49-F238E27FC236}">
                <a16:creationId xmlns:a16="http://schemas.microsoft.com/office/drawing/2014/main" xmlns="" id="{BECDEC94-FED0-4D05-853E-B038FEF2CEEC}"/>
              </a:ext>
            </a:extLst>
          </p:cNvPr>
          <p:cNvSpPr>
            <a:spLocks noGrp="1"/>
          </p:cNvSpPr>
          <p:nvPr>
            <p:ph idx="1"/>
          </p:nvPr>
        </p:nvSpPr>
        <p:spPr/>
        <p:txBody>
          <a:bodyPr/>
          <a:lstStyle/>
          <a:p>
            <a:pPr marL="6160" indent="0">
              <a:buNone/>
            </a:pPr>
            <a:r>
              <a:rPr lang="en-US"/>
              <a:t>Pakistan is having enormous pressure on its limited fiscal resources due to serious domestic economic problems. </a:t>
            </a:r>
          </a:p>
          <a:p>
            <a:pPr marL="6160" indent="0">
              <a:buNone/>
            </a:pPr>
            <a:r>
              <a:rPr lang="en-US"/>
              <a:t>Any effort for restoring our economy has ‘”elimination of deficit” as first points on its agenda.</a:t>
            </a:r>
          </a:p>
          <a:p>
            <a:pPr marL="6160" indent="0">
              <a:buNone/>
            </a:pPr>
            <a:r>
              <a:rPr lang="en-US"/>
              <a:t>International financial institutions also stresses over solution to the problems of fiscal deficit. </a:t>
            </a:r>
            <a:endParaRPr lang="x-none"/>
          </a:p>
        </p:txBody>
      </p:sp>
    </p:spTree>
    <p:extLst>
      <p:ext uri="{BB962C8B-B14F-4D97-AF65-F5344CB8AC3E}">
        <p14:creationId xmlns:p14="http://schemas.microsoft.com/office/powerpoint/2010/main" val="2622174463"/>
      </p:ext>
    </p:extLst>
  </p:cSld>
  <p:clrMapOvr>
    <a:masterClrMapping/>
  </p:clrMapOvr>
  <p:transition/>
  <p:timing/>
</p:sld>
</file>

<file path=ppt/slides/slide4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a:extLst>
              <a:ext uri="{FF2B5EF4-FFF2-40B4-BE49-F238E27FC236}">
                <a16:creationId xmlns:a16="http://schemas.microsoft.com/office/drawing/2014/main" xmlns="" id="{442C3426-397D-4CFF-929E-1419A03E1BC5}"/>
              </a:ext>
            </a:extLst>
          </p:cNvPr>
          <p:cNvSpPr>
            <a:spLocks noGrp="1"/>
          </p:cNvSpPr>
          <p:nvPr>
            <p:ph type="title"/>
          </p:nvPr>
        </p:nvSpPr>
        <p:spPr/>
        <p:txBody>
          <a:bodyPr/>
          <a:lstStyle/>
          <a:p>
            <a:r>
              <a:rPr lang="en-US"/>
              <a:t>DEBTS AND DEFICITS</a:t>
            </a:r>
            <a:endParaRPr lang="x-none"/>
          </a:p>
        </p:txBody>
      </p:sp>
      <p:sp>
        <p:nvSpPr>
          <p:cNvPr id="3" name="Content Placeholder 2">
            <a:extLst>
              <a:ext uri="{FF2B5EF4-FFF2-40B4-BE49-F238E27FC236}">
                <a16:creationId xmlns:a16="http://schemas.microsoft.com/office/drawing/2014/main" xmlns="" id="{7A4D8AA7-69BA-4343-BD70-3F2585160F71}"/>
              </a:ext>
            </a:extLst>
          </p:cNvPr>
          <p:cNvSpPr>
            <a:spLocks noGrp="1"/>
          </p:cNvSpPr>
          <p:nvPr>
            <p:ph idx="1"/>
          </p:nvPr>
        </p:nvSpPr>
        <p:spPr/>
        <p:txBody>
          <a:bodyPr/>
          <a:lstStyle/>
          <a:p>
            <a:pPr marL="6160" indent="0">
              <a:buNone/>
            </a:pPr>
            <a:r>
              <a:rPr lang="en-US" b="1"/>
              <a:t>DEBT a burden?</a:t>
            </a:r>
          </a:p>
          <a:p>
            <a:pPr>
              <a:buFont typeface="Arial" pitchFamily="34" charset="0"/>
              <a:buChar char="•"/>
            </a:pPr>
            <a:r>
              <a:rPr lang="en-US"/>
              <a:t>One view is that one should “not” borrow as the present generations will get benefit by using services provided currently and future generations will have to pay the cost.</a:t>
            </a:r>
          </a:p>
          <a:p>
            <a:pPr>
              <a:buFont typeface="Arial" pitchFamily="34" charset="0"/>
              <a:buChar char="•"/>
            </a:pPr>
            <a:r>
              <a:rPr lang="en-US"/>
              <a:t>Second view is that there will be greater intergenerational equity by borrowing now and passing part of the cost of capital outlay to future.</a:t>
            </a:r>
          </a:p>
          <a:p>
            <a:pPr marL="6160" indent="0">
              <a:buNone/>
            </a:pPr>
            <a:endParaRPr lang="x-none"/>
          </a:p>
        </p:txBody>
      </p:sp>
    </p:spTree>
    <p:extLst>
      <p:ext uri="{BB962C8B-B14F-4D97-AF65-F5344CB8AC3E}">
        <p14:creationId xmlns:p14="http://schemas.microsoft.com/office/powerpoint/2010/main" val="2483778820"/>
      </p:ext>
    </p:extLst>
  </p:cSld>
  <p:clrMapOvr>
    <a:masterClrMapping/>
  </p:clrMapOvr>
  <p:transition/>
  <p:timing/>
</p:sld>
</file>

<file path=ppt/slides/slide4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a:extLst>
              <a:ext uri="{FF2B5EF4-FFF2-40B4-BE49-F238E27FC236}">
                <a16:creationId xmlns:a16="http://schemas.microsoft.com/office/drawing/2014/main" xmlns="" id="{856F8973-4FE9-4AFC-9584-638639DD8C61}"/>
              </a:ext>
            </a:extLst>
          </p:cNvPr>
          <p:cNvSpPr>
            <a:spLocks noGrp="1"/>
          </p:cNvSpPr>
          <p:nvPr>
            <p:ph type="title"/>
          </p:nvPr>
        </p:nvSpPr>
        <p:spPr/>
        <p:txBody>
          <a:bodyPr/>
          <a:lstStyle/>
          <a:p>
            <a:r>
              <a:rPr lang="en-US"/>
              <a:t>DEBTS AND DEFICITS</a:t>
            </a:r>
            <a:endParaRPr lang="x-none"/>
          </a:p>
        </p:txBody>
      </p:sp>
      <p:sp>
        <p:nvSpPr>
          <p:cNvPr id="3" name="Content Placeholder 2">
            <a:extLst>
              <a:ext uri="{FF2B5EF4-FFF2-40B4-BE49-F238E27FC236}">
                <a16:creationId xmlns:a16="http://schemas.microsoft.com/office/drawing/2014/main" xmlns="" id="{606DFA2F-59CE-4116-958C-180064916B83}"/>
              </a:ext>
            </a:extLst>
          </p:cNvPr>
          <p:cNvSpPr>
            <a:spLocks noGrp="1"/>
          </p:cNvSpPr>
          <p:nvPr>
            <p:ph idx="1"/>
          </p:nvPr>
        </p:nvSpPr>
        <p:spPr/>
        <p:txBody>
          <a:bodyPr/>
          <a:lstStyle/>
          <a:p>
            <a:r>
              <a:rPr lang="en-US"/>
              <a:t>Hence “”deficit” and “debt” whether burden or not being decided by the manner, in which public debt is spent.</a:t>
            </a:r>
          </a:p>
          <a:p>
            <a:r>
              <a:rPr lang="en-US"/>
              <a:t>USA world’s largest debtor nation shows growth despite rising deficits and debts.</a:t>
            </a:r>
          </a:p>
          <a:p>
            <a:r>
              <a:rPr lang="en-US"/>
              <a:t>In case of Pakistan, deficits grew due to excessive non-developmental expenditures and large tax cuts, hence the debt becomes the burden over future generations.  </a:t>
            </a:r>
            <a:endParaRPr lang="x-none"/>
          </a:p>
        </p:txBody>
      </p:sp>
    </p:spTree>
    <p:extLst>
      <p:ext uri="{BB962C8B-B14F-4D97-AF65-F5344CB8AC3E}">
        <p14:creationId xmlns:p14="http://schemas.microsoft.com/office/powerpoint/2010/main" val="3335314523"/>
      </p:ext>
    </p:extLst>
  </p:cSld>
  <p:clrMapOvr>
    <a:masterClrMapping/>
  </p:clrMapOvr>
  <p:transition/>
  <p:timing/>
</p:sld>
</file>

<file path=ppt/slides/slide4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a:extLst>
              <a:ext uri="{FF2B5EF4-FFF2-40B4-BE49-F238E27FC236}">
                <a16:creationId xmlns:a16="http://schemas.microsoft.com/office/drawing/2014/main" xmlns="" id="{66005BE1-2676-4FF6-A216-F3F023A915B1}"/>
              </a:ext>
            </a:extLst>
          </p:cNvPr>
          <p:cNvSpPr>
            <a:spLocks noGrp="1"/>
          </p:cNvSpPr>
          <p:nvPr>
            <p:ph type="title"/>
          </p:nvPr>
        </p:nvSpPr>
        <p:spPr/>
        <p:txBody>
          <a:bodyPr/>
          <a:lstStyle/>
          <a:p>
            <a:r>
              <a:rPr lang="en-US"/>
              <a:t>DEBTS AND DEFICITS</a:t>
            </a:r>
            <a:endParaRPr lang="x-none"/>
          </a:p>
        </p:txBody>
      </p:sp>
      <p:sp>
        <p:nvSpPr>
          <p:cNvPr id="3" name="Content Placeholder 2">
            <a:extLst>
              <a:ext uri="{FF2B5EF4-FFF2-40B4-BE49-F238E27FC236}">
                <a16:creationId xmlns:a16="http://schemas.microsoft.com/office/drawing/2014/main" xmlns="" id="{AEEF79C9-DB0D-44E8-BE28-9C57FCA399F3}"/>
              </a:ext>
            </a:extLst>
          </p:cNvPr>
          <p:cNvSpPr>
            <a:spLocks noGrp="1"/>
          </p:cNvSpPr>
          <p:nvPr>
            <p:ph idx="1"/>
          </p:nvPr>
        </p:nvSpPr>
        <p:spPr/>
        <p:txBody>
          <a:bodyPr/>
          <a:lstStyle/>
          <a:p>
            <a:pPr marL="6160" indent="0" algn="ctr">
              <a:buNone/>
            </a:pPr>
            <a:r>
              <a:rPr lang="en-US"/>
              <a:t>CRITICAL CONCERNS REGARDING</a:t>
            </a:r>
          </a:p>
          <a:p>
            <a:pPr marL="6160" indent="0" algn="ctr">
              <a:buNone/>
            </a:pPr>
            <a:r>
              <a:rPr lang="en-US"/>
              <a:t> PAKISTAN’S FISCAL DEFICT</a:t>
            </a:r>
            <a:endParaRPr lang="x-none"/>
          </a:p>
        </p:txBody>
      </p:sp>
    </p:spTree>
    <p:extLst>
      <p:ext uri="{BB962C8B-B14F-4D97-AF65-F5344CB8AC3E}">
        <p14:creationId xmlns:p14="http://schemas.microsoft.com/office/powerpoint/2010/main" val="3995750829"/>
      </p:ext>
    </p:extLst>
  </p:cSld>
  <p:clrMapOvr>
    <a:masterClrMapping/>
  </p:clrMapOvr>
  <p:transition/>
  <p:timing/>
</p:sld>
</file>

<file path=ppt/slides/slide4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a:extLst>
              <a:ext uri="{FF2B5EF4-FFF2-40B4-BE49-F238E27FC236}">
                <a16:creationId xmlns:a16="http://schemas.microsoft.com/office/drawing/2014/main" xmlns="" id="{63ECABB5-5EFC-4DEB-B285-48E8AD8A7395}"/>
              </a:ext>
            </a:extLst>
          </p:cNvPr>
          <p:cNvSpPr>
            <a:spLocks noGrp="1"/>
          </p:cNvSpPr>
          <p:nvPr>
            <p:ph type="title"/>
          </p:nvPr>
        </p:nvSpPr>
        <p:spPr/>
        <p:txBody>
          <a:bodyPr/>
          <a:lstStyle/>
          <a:p>
            <a:r>
              <a:rPr lang="en-US"/>
              <a:t>PAKISTAN’S FISCAL DEFICIT</a:t>
            </a:r>
            <a:endParaRPr lang="x-none"/>
          </a:p>
        </p:txBody>
      </p:sp>
      <p:sp>
        <p:nvSpPr>
          <p:cNvPr id="3" name="Content Placeholder 2">
            <a:extLst>
              <a:ext uri="{FF2B5EF4-FFF2-40B4-BE49-F238E27FC236}">
                <a16:creationId xmlns:a16="http://schemas.microsoft.com/office/drawing/2014/main" xmlns="" id="{BF9B4E86-3D1C-426E-863A-9532AB47CE0B}"/>
              </a:ext>
            </a:extLst>
          </p:cNvPr>
          <p:cNvSpPr>
            <a:spLocks noGrp="1"/>
          </p:cNvSpPr>
          <p:nvPr>
            <p:ph idx="1"/>
          </p:nvPr>
        </p:nvSpPr>
        <p:spPr/>
        <p:txBody>
          <a:bodyPr/>
          <a:lstStyle/>
          <a:p>
            <a:pPr marL="6160" indent="0">
              <a:buNone/>
            </a:pPr>
            <a:r>
              <a:rPr lang="en-US"/>
              <a:t>Structural adjustment program (1988-2013) identified reduction of fiscal deficit as the key component and most other measures revolve around this objective.</a:t>
            </a:r>
          </a:p>
          <a:p>
            <a:pPr marL="6160" indent="0">
              <a:buNone/>
            </a:pPr>
            <a:r>
              <a:rPr lang="en-US"/>
              <a:t>World bank constantly emphasized the importance of debt reduction in Pakistan. </a:t>
            </a:r>
          </a:p>
          <a:p>
            <a:pPr marL="6160" indent="0">
              <a:buNone/>
            </a:pPr>
            <a:r>
              <a:rPr lang="en-US"/>
              <a:t>During 1980’s, world bank mentioned that Pakistan’s long term growth is at stake due to its large deficits (8% of GDP)</a:t>
            </a:r>
            <a:endParaRPr lang="x-none"/>
          </a:p>
        </p:txBody>
      </p:sp>
    </p:spTree>
    <p:extLst>
      <p:ext uri="{BB962C8B-B14F-4D97-AF65-F5344CB8AC3E}">
        <p14:creationId xmlns:p14="http://schemas.microsoft.com/office/powerpoint/2010/main" val="3014651574"/>
      </p:ext>
    </p:extLst>
  </p:cSld>
  <p:clrMapOvr>
    <a:masterClrMapping/>
  </p:clrMapOvr>
  <p:transition/>
  <p:timing/>
</p:sld>
</file>

<file path=ppt/slides/slide4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a:extLst>
              <a:ext uri="{FF2B5EF4-FFF2-40B4-BE49-F238E27FC236}">
                <a16:creationId xmlns:a16="http://schemas.microsoft.com/office/drawing/2014/main" xmlns="" id="{048F15E4-F03A-40B0-A52F-3FAC6A942CA2}"/>
              </a:ext>
            </a:extLst>
          </p:cNvPr>
          <p:cNvSpPr>
            <a:spLocks noGrp="1"/>
          </p:cNvSpPr>
          <p:nvPr>
            <p:ph type="title"/>
          </p:nvPr>
        </p:nvSpPr>
        <p:spPr/>
        <p:txBody>
          <a:bodyPr/>
          <a:lstStyle/>
          <a:p>
            <a:r>
              <a:rPr lang="en-US"/>
              <a:t>PAKISTAN’S FISCAL DEFICIT</a:t>
            </a:r>
            <a:endParaRPr lang="x-none"/>
          </a:p>
        </p:txBody>
      </p:sp>
      <p:sp>
        <p:nvSpPr>
          <p:cNvPr id="3" name="Content Placeholder 2">
            <a:extLst>
              <a:ext uri="{FF2B5EF4-FFF2-40B4-BE49-F238E27FC236}">
                <a16:creationId xmlns:a16="http://schemas.microsoft.com/office/drawing/2014/main" xmlns="" id="{AAB08E05-69C7-47E9-A487-EF69EC761781}"/>
              </a:ext>
            </a:extLst>
          </p:cNvPr>
          <p:cNvSpPr>
            <a:spLocks noGrp="1"/>
          </p:cNvSpPr>
          <p:nvPr>
            <p:ph idx="1"/>
          </p:nvPr>
        </p:nvSpPr>
        <p:spPr/>
        <p:txBody>
          <a:bodyPr/>
          <a:lstStyle/>
          <a:p>
            <a:pPr marL="6160" indent="0">
              <a:buNone/>
            </a:pPr>
            <a:r>
              <a:rPr lang="en-US" b="1"/>
              <a:t>Main features of Pakistan's Fiscal Deficit</a:t>
            </a:r>
          </a:p>
          <a:p>
            <a:pPr marL="463360" indent="-457200">
              <a:buFont typeface="+mj-lt"/>
              <a:buAutoNum type="arabicPeriod"/>
            </a:pPr>
            <a:r>
              <a:rPr lang="en-US"/>
              <a:t>Deficit in budget (expenditure exceeds revenue )</a:t>
            </a:r>
          </a:p>
          <a:p>
            <a:pPr marL="463360" indent="-457200">
              <a:buFont typeface="+mj-lt"/>
              <a:buAutoNum type="arabicPeriod"/>
            </a:pPr>
            <a:r>
              <a:rPr lang="en-US"/>
              <a:t>High growth in current expenditure (total revenue is not sufficient to meet even current expenditure of the budget)</a:t>
            </a:r>
          </a:p>
          <a:p>
            <a:pPr marL="463360" indent="-457200">
              <a:buFont typeface="+mj-lt"/>
              <a:buAutoNum type="arabicPeriod"/>
            </a:pPr>
            <a:r>
              <a:rPr lang="en-US" err="1"/>
              <a:t>Defence expenditure (although it has been falling in recent years but defence expenditure used to be higher than developmental expenditure)</a:t>
            </a:r>
          </a:p>
        </p:txBody>
      </p:sp>
    </p:spTree>
    <p:extLst>
      <p:ext uri="{BB962C8B-B14F-4D97-AF65-F5344CB8AC3E}">
        <p14:creationId xmlns:p14="http://schemas.microsoft.com/office/powerpoint/2010/main" val="1827150016"/>
      </p:ext>
    </p:extLst>
  </p:cSld>
  <p:clrMapOvr>
    <a:masterClrMapping/>
  </p:clrMapOvr>
  <p:transition/>
  <p:timing/>
</p:sld>
</file>

<file path=ppt/slides/slide5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a:extLst>
              <a:ext uri="{FF2B5EF4-FFF2-40B4-BE49-F238E27FC236}">
                <a16:creationId xmlns:a16="http://schemas.microsoft.com/office/drawing/2014/main" xmlns="" id="{28DF2717-5F0F-4E41-B14D-1EC6CCDA824A}"/>
              </a:ext>
            </a:extLst>
          </p:cNvPr>
          <p:cNvSpPr>
            <a:spLocks noGrp="1"/>
          </p:cNvSpPr>
          <p:nvPr>
            <p:ph type="title"/>
          </p:nvPr>
        </p:nvSpPr>
        <p:spPr/>
        <p:txBody>
          <a:bodyPr/>
          <a:lstStyle/>
          <a:p>
            <a:r>
              <a:rPr lang="en-US"/>
              <a:t>PAKISTAN’S FISCAL DEFICIT</a:t>
            </a:r>
            <a:endParaRPr lang="x-none"/>
          </a:p>
        </p:txBody>
      </p:sp>
      <p:sp>
        <p:nvSpPr>
          <p:cNvPr id="3" name="Content Placeholder 2">
            <a:extLst>
              <a:ext uri="{FF2B5EF4-FFF2-40B4-BE49-F238E27FC236}">
                <a16:creationId xmlns:a16="http://schemas.microsoft.com/office/drawing/2014/main" xmlns="" id="{08B62F28-AD8F-48B7-AD95-CC77D82FB016}"/>
              </a:ext>
            </a:extLst>
          </p:cNvPr>
          <p:cNvSpPr>
            <a:spLocks noGrp="1"/>
          </p:cNvSpPr>
          <p:nvPr>
            <p:ph idx="1"/>
          </p:nvPr>
        </p:nvSpPr>
        <p:spPr/>
        <p:txBody>
          <a:bodyPr/>
          <a:lstStyle/>
          <a:p>
            <a:pPr marL="6160" indent="0">
              <a:buNone/>
            </a:pPr>
            <a:r>
              <a:rPr lang="en-US"/>
              <a:t>4. Interest payments ( more than half of the annual expenditure is   </a:t>
            </a:r>
          </a:p>
          <a:p>
            <a:pPr marL="6160" indent="0">
              <a:buNone/>
            </a:pPr>
            <a:r>
              <a:rPr lang="en-US"/>
              <a:t>    taken up by defence and interest payments) </a:t>
            </a:r>
          </a:p>
          <a:p>
            <a:pPr marL="6160" indent="0">
              <a:buNone/>
            </a:pPr>
            <a:r>
              <a:rPr lang="en-US"/>
              <a:t>5. Source of debt (Domestic debt is higher than the foreign debt)</a:t>
            </a:r>
          </a:p>
          <a:p>
            <a:pPr marL="6160" indent="0">
              <a:buNone/>
            </a:pPr>
            <a:r>
              <a:rPr lang="en-US"/>
              <a:t>6. Domestic debt (Domestic debt is higher than the foreign debt, main source is non-bank borrowing)</a:t>
            </a:r>
            <a:endParaRPr lang="x-none"/>
          </a:p>
        </p:txBody>
      </p:sp>
    </p:spTree>
    <p:extLst>
      <p:ext uri="{BB962C8B-B14F-4D97-AF65-F5344CB8AC3E}">
        <p14:creationId xmlns:p14="http://schemas.microsoft.com/office/powerpoint/2010/main" val="1025288436"/>
      </p:ext>
    </p:extLst>
  </p:cSld>
  <p:clrMapOvr>
    <a:masterClrMapping/>
  </p:clrMapOvr>
  <p:transition/>
  <p:timing/>
</p:sld>
</file>

<file path=ppt/slides/slide5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a:extLst>
              <a:ext uri="{FF2B5EF4-FFF2-40B4-BE49-F238E27FC236}">
                <a16:creationId xmlns:a16="http://schemas.microsoft.com/office/drawing/2014/main" xmlns="" id="{DB3946F0-FBA7-46BB-8F76-6217636018B8}"/>
              </a:ext>
            </a:extLst>
          </p:cNvPr>
          <p:cNvSpPr>
            <a:spLocks noGrp="1"/>
          </p:cNvSpPr>
          <p:nvPr>
            <p:ph type="title"/>
          </p:nvPr>
        </p:nvSpPr>
        <p:spPr/>
        <p:txBody>
          <a:bodyPr/>
          <a:lstStyle/>
          <a:p>
            <a:r>
              <a:rPr lang="en-US"/>
              <a:t>PAKISTAN’S FISCAL DEFICIT</a:t>
            </a:r>
            <a:endParaRPr lang="x-none"/>
          </a:p>
        </p:txBody>
      </p:sp>
      <p:sp>
        <p:nvSpPr>
          <p:cNvPr id="3" name="Content Placeholder 2">
            <a:extLst>
              <a:ext uri="{FF2B5EF4-FFF2-40B4-BE49-F238E27FC236}">
                <a16:creationId xmlns:a16="http://schemas.microsoft.com/office/drawing/2014/main" xmlns="" id="{768D4198-63B6-43C7-A014-E5337167CD03}"/>
              </a:ext>
            </a:extLst>
          </p:cNvPr>
          <p:cNvSpPr>
            <a:spLocks noGrp="1"/>
          </p:cNvSpPr>
          <p:nvPr>
            <p:ph idx="1"/>
          </p:nvPr>
        </p:nvSpPr>
        <p:spPr/>
        <p:txBody>
          <a:bodyPr/>
          <a:lstStyle/>
          <a:p>
            <a:pPr marL="6160" indent="0">
              <a:buNone/>
            </a:pPr>
            <a:r>
              <a:rPr lang="en-US"/>
              <a:t>Trends in Fiscal Deficit</a:t>
            </a:r>
          </a:p>
          <a:p>
            <a:pPr marL="6160" indent="0">
              <a:buNone/>
            </a:pPr>
            <a:r>
              <a:rPr lang="en-US"/>
              <a:t>1980’s			around 8% of GDP</a:t>
            </a:r>
          </a:p>
          <a:p>
            <a:pPr marL="6160" indent="0">
              <a:buNone/>
            </a:pPr>
            <a:r>
              <a:rPr lang="en-US"/>
              <a:t>1990’s			 around 7% of GDP</a:t>
            </a:r>
          </a:p>
          <a:p>
            <a:pPr marL="6160" indent="0">
              <a:buNone/>
            </a:pPr>
            <a:r>
              <a:rPr lang="en-US"/>
              <a:t>2000’s			 around 4.5% of GDP</a:t>
            </a:r>
          </a:p>
          <a:p>
            <a:pPr marL="6160" indent="0">
              <a:buNone/>
            </a:pPr>
            <a:r>
              <a:rPr lang="en-US"/>
              <a:t>2010			 around 6.2% of GDP</a:t>
            </a:r>
          </a:p>
          <a:p>
            <a:pPr marL="6160" indent="0">
              <a:buNone/>
            </a:pPr>
            <a:r>
              <a:rPr lang="en-US"/>
              <a:t>2016			 around 4.6% of GDP</a:t>
            </a:r>
            <a:endParaRPr lang="x-none"/>
          </a:p>
        </p:txBody>
      </p:sp>
    </p:spTree>
    <p:extLst>
      <p:ext uri="{BB962C8B-B14F-4D97-AF65-F5344CB8AC3E}">
        <p14:creationId xmlns:p14="http://schemas.microsoft.com/office/powerpoint/2010/main" val="1640474042"/>
      </p:ext>
    </p:extLst>
  </p:cSld>
  <p:clrMapOvr>
    <a:masterClrMapping/>
  </p:clrMapOvr>
  <p:transition/>
  <p:timing/>
</p:sld>
</file>

<file path=ppt/slides/slide5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a:extLst>
              <a:ext uri="{FF2B5EF4-FFF2-40B4-BE49-F238E27FC236}">
                <a16:creationId xmlns:a16="http://schemas.microsoft.com/office/drawing/2014/main" xmlns="" id="{772EEAC6-30EF-436D-85DF-6852DE9EA3C4}"/>
              </a:ext>
            </a:extLst>
          </p:cNvPr>
          <p:cNvSpPr>
            <a:spLocks noGrp="1"/>
          </p:cNvSpPr>
          <p:nvPr>
            <p:ph type="title"/>
          </p:nvPr>
        </p:nvSpPr>
        <p:spPr/>
        <p:txBody>
          <a:bodyPr/>
          <a:lstStyle/>
          <a:p>
            <a:r>
              <a:rPr lang="en-US"/>
              <a:t>PAKISTAN’S FISCAL DEFICIT</a:t>
            </a:r>
            <a:endParaRPr lang="x-none"/>
          </a:p>
        </p:txBody>
      </p:sp>
      <p:sp>
        <p:nvSpPr>
          <p:cNvPr id="3" name="Content Placeholder 2">
            <a:extLst>
              <a:ext uri="{FF2B5EF4-FFF2-40B4-BE49-F238E27FC236}">
                <a16:creationId xmlns:a16="http://schemas.microsoft.com/office/drawing/2014/main" xmlns="" id="{04A2E314-B299-43FB-899A-3E3F94E74B19}"/>
              </a:ext>
            </a:extLst>
          </p:cNvPr>
          <p:cNvSpPr>
            <a:spLocks noGrp="1"/>
          </p:cNvSpPr>
          <p:nvPr>
            <p:ph idx="1"/>
          </p:nvPr>
        </p:nvSpPr>
        <p:spPr/>
        <p:txBody>
          <a:bodyPr/>
          <a:lstStyle/>
          <a:p>
            <a:pPr marL="6160" indent="0">
              <a:buNone/>
            </a:pPr>
            <a:r>
              <a:rPr lang="en-US" b="1"/>
              <a:t>According to IMF Deficit in Pakistan is responsible for;</a:t>
            </a:r>
          </a:p>
          <a:p>
            <a:r>
              <a:rPr lang="en-US"/>
              <a:t>Growing Inflation</a:t>
            </a:r>
          </a:p>
          <a:p>
            <a:r>
              <a:rPr lang="en-US"/>
              <a:t>Crowding out of private investment</a:t>
            </a:r>
          </a:p>
          <a:p>
            <a:r>
              <a:rPr lang="en-US"/>
              <a:t>Falling growth rate</a:t>
            </a:r>
          </a:p>
          <a:p>
            <a:r>
              <a:rPr lang="en-US"/>
              <a:t>Current account deficit</a:t>
            </a:r>
          </a:p>
          <a:p>
            <a:pPr marL="6160" indent="0">
              <a:buNone/>
            </a:pPr>
            <a:endParaRPr lang="x-none"/>
          </a:p>
        </p:txBody>
      </p:sp>
    </p:spTree>
    <p:extLst>
      <p:ext uri="{BB962C8B-B14F-4D97-AF65-F5344CB8AC3E}">
        <p14:creationId xmlns:p14="http://schemas.microsoft.com/office/powerpoint/2010/main" val="1302270542"/>
      </p:ext>
    </p:extLst>
  </p:cSld>
  <p:clrMapOvr>
    <a:masterClrMapping/>
  </p:clrMapOvr>
  <p:transition/>
  <p:timing/>
</p:sld>
</file>

<file path=ppt/slides/slide5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a:extLst>
              <a:ext uri="{FF2B5EF4-FFF2-40B4-BE49-F238E27FC236}">
                <a16:creationId xmlns:a16="http://schemas.microsoft.com/office/drawing/2014/main" xmlns="" id="{8CA54A0D-C4E9-4EE8-8269-EB799650CF38}"/>
              </a:ext>
            </a:extLst>
          </p:cNvPr>
          <p:cNvSpPr>
            <a:spLocks noGrp="1"/>
          </p:cNvSpPr>
          <p:nvPr>
            <p:ph type="title"/>
          </p:nvPr>
        </p:nvSpPr>
        <p:spPr/>
        <p:txBody>
          <a:bodyPr/>
          <a:lstStyle/>
          <a:p>
            <a:r>
              <a:rPr lang="en-US"/>
              <a:t>PAKISTAN’S FISCAL DEFICIT</a:t>
            </a:r>
            <a:endParaRPr lang="x-none"/>
          </a:p>
        </p:txBody>
      </p:sp>
      <p:sp>
        <p:nvSpPr>
          <p:cNvPr id="3" name="Content Placeholder 2">
            <a:extLst>
              <a:ext uri="{FF2B5EF4-FFF2-40B4-BE49-F238E27FC236}">
                <a16:creationId xmlns:a16="http://schemas.microsoft.com/office/drawing/2014/main" xmlns="" id="{BDFC7B13-665D-431D-8E2E-6491ADF3BFF9}"/>
              </a:ext>
            </a:extLst>
          </p:cNvPr>
          <p:cNvSpPr>
            <a:spLocks noGrp="1"/>
          </p:cNvSpPr>
          <p:nvPr>
            <p:ph idx="1"/>
          </p:nvPr>
        </p:nvSpPr>
        <p:spPr/>
        <p:txBody>
          <a:bodyPr/>
          <a:lstStyle/>
          <a:p>
            <a:pPr marL="6160" indent="0">
              <a:buNone/>
            </a:pPr>
            <a:r>
              <a:rPr lang="en-US" sz="2400" b="1"/>
              <a:t>Views of IMF and World bank (1980 – 1997)</a:t>
            </a:r>
          </a:p>
          <a:p>
            <a:r>
              <a:rPr lang="en-US"/>
              <a:t>Fiscal deficits were quite high than international standards.</a:t>
            </a:r>
          </a:p>
          <a:p>
            <a:r>
              <a:rPr lang="en-US"/>
              <a:t>Deficits in Pakistan have been quite gentle.</a:t>
            </a:r>
          </a:p>
          <a:p>
            <a:r>
              <a:rPr lang="en-US"/>
              <a:t>Country’s macroeconomic performance has been good</a:t>
            </a:r>
          </a:p>
          <a:p>
            <a:r>
              <a:rPr lang="en-US"/>
              <a:t>Inflation in Pakistan also performed well</a:t>
            </a:r>
          </a:p>
          <a:p>
            <a:r>
              <a:rPr lang="en-US"/>
              <a:t>Even economic growth of the country was better</a:t>
            </a:r>
          </a:p>
          <a:p>
            <a:pPr marL="6160" indent="0">
              <a:buNone/>
            </a:pPr>
            <a:endParaRPr lang="en-US" b="1"/>
          </a:p>
          <a:p>
            <a:pPr marL="6160" indent="0">
              <a:buNone/>
            </a:pPr>
            <a:endParaRPr lang="x-none"/>
          </a:p>
        </p:txBody>
      </p:sp>
    </p:spTree>
    <p:extLst>
      <p:ext uri="{BB962C8B-B14F-4D97-AF65-F5344CB8AC3E}">
        <p14:creationId xmlns:p14="http://schemas.microsoft.com/office/powerpoint/2010/main" val="2196559789"/>
      </p:ext>
    </p:extLst>
  </p:cSld>
  <p:clrMapOvr>
    <a:masterClrMapping/>
  </p:clrMapOvr>
  <p:transition/>
  <p:timing/>
</p:sld>
</file>

<file path=ppt/slides/slide5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a:extLst>
              <a:ext uri="{FF2B5EF4-FFF2-40B4-BE49-F238E27FC236}">
                <a16:creationId xmlns:a16="http://schemas.microsoft.com/office/drawing/2014/main" xmlns="" id="{EFF139DF-253E-429E-93BE-92398BFC18DE}"/>
              </a:ext>
            </a:extLst>
          </p:cNvPr>
          <p:cNvSpPr>
            <a:spLocks noGrp="1"/>
          </p:cNvSpPr>
          <p:nvPr>
            <p:ph type="title"/>
          </p:nvPr>
        </p:nvSpPr>
        <p:spPr/>
        <p:txBody>
          <a:bodyPr/>
          <a:lstStyle/>
          <a:p>
            <a:r>
              <a:rPr lang="en-US"/>
              <a:t>PAKISTAN’S FISCAL DEFICIT</a:t>
            </a:r>
            <a:endParaRPr lang="x-none"/>
          </a:p>
        </p:txBody>
      </p:sp>
      <p:sp>
        <p:nvSpPr>
          <p:cNvPr id="3" name="Content Placeholder 2">
            <a:extLst>
              <a:ext uri="{FF2B5EF4-FFF2-40B4-BE49-F238E27FC236}">
                <a16:creationId xmlns:a16="http://schemas.microsoft.com/office/drawing/2014/main" xmlns="" id="{76B7F04B-76FE-4D69-9C0F-0604FF7EA995}"/>
              </a:ext>
            </a:extLst>
          </p:cNvPr>
          <p:cNvSpPr>
            <a:spLocks noGrp="1"/>
          </p:cNvSpPr>
          <p:nvPr>
            <p:ph idx="1"/>
          </p:nvPr>
        </p:nvSpPr>
        <p:spPr/>
        <p:txBody>
          <a:bodyPr/>
          <a:lstStyle/>
          <a:p>
            <a:pPr marL="6160" indent="0" algn="ctr">
              <a:buNone/>
            </a:pPr>
            <a:r>
              <a:rPr lang="en-US"/>
              <a:t>According to IMF and World bank, Pakistan's fiscal deficit must be </a:t>
            </a:r>
          </a:p>
          <a:p>
            <a:pPr marL="6160" indent="0" algn="ctr">
              <a:buNone/>
            </a:pPr>
            <a:r>
              <a:rPr lang="en-US"/>
              <a:t>brought down to sustainable level for long term macroeconomic </a:t>
            </a:r>
          </a:p>
          <a:p>
            <a:pPr marL="6160" indent="0" algn="ctr">
              <a:buNone/>
            </a:pPr>
            <a:r>
              <a:rPr lang="en-US"/>
              <a:t>development. </a:t>
            </a:r>
            <a:endParaRPr lang="x-none"/>
          </a:p>
        </p:txBody>
      </p:sp>
    </p:spTree>
    <p:extLst>
      <p:ext uri="{BB962C8B-B14F-4D97-AF65-F5344CB8AC3E}">
        <p14:creationId xmlns:p14="http://schemas.microsoft.com/office/powerpoint/2010/main" val="2705746426"/>
      </p:ext>
    </p:extLst>
  </p:cSld>
  <p:clrMapOvr>
    <a:masterClrMapping/>
  </p:clrMapOvr>
  <p:transition/>
  <p:timing/>
</p:sld>
</file>

<file path=ppt/slides/slide5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a:extLst>
              <a:ext uri="{FF2B5EF4-FFF2-40B4-BE49-F238E27FC236}">
                <a16:creationId xmlns:a16="http://schemas.microsoft.com/office/drawing/2014/main" xmlns="" id="{CB6F8141-D372-4C4D-A6F1-76EFBD564014}"/>
              </a:ext>
            </a:extLst>
          </p:cNvPr>
          <p:cNvSpPr>
            <a:spLocks noGrp="1"/>
          </p:cNvSpPr>
          <p:nvPr>
            <p:ph type="title"/>
          </p:nvPr>
        </p:nvSpPr>
        <p:spPr/>
        <p:txBody>
          <a:bodyPr/>
          <a:lstStyle/>
          <a:p>
            <a:r>
              <a:rPr lang="en-US"/>
              <a:t>PAKISTAN’S FISCAL DEFICIT</a:t>
            </a:r>
            <a:endParaRPr lang="x-none"/>
          </a:p>
        </p:txBody>
      </p:sp>
      <p:sp>
        <p:nvSpPr>
          <p:cNvPr id="3" name="Content Placeholder 2">
            <a:extLst>
              <a:ext uri="{FF2B5EF4-FFF2-40B4-BE49-F238E27FC236}">
                <a16:creationId xmlns:a16="http://schemas.microsoft.com/office/drawing/2014/main" xmlns="" id="{6686B451-6101-4A28-A627-31AF2311BC1C}"/>
              </a:ext>
            </a:extLst>
          </p:cNvPr>
          <p:cNvSpPr>
            <a:spLocks noGrp="1"/>
          </p:cNvSpPr>
          <p:nvPr>
            <p:ph idx="1"/>
          </p:nvPr>
        </p:nvSpPr>
        <p:spPr/>
        <p:txBody>
          <a:bodyPr/>
          <a:lstStyle/>
          <a:p>
            <a:pPr marL="6160" indent="0">
              <a:buNone/>
            </a:pPr>
            <a:r>
              <a:rPr lang="en-US" b="1"/>
              <a:t>Sustainable Deficit</a:t>
            </a:r>
          </a:p>
          <a:p>
            <a:pPr marL="6160" indent="0">
              <a:buNone/>
            </a:pPr>
            <a:r>
              <a:rPr lang="en-US"/>
              <a:t>A deficit level that permits an acceptable level of economic expansion while ensuring price stability and debt accumulation with reasonable debt servicing ratio.</a:t>
            </a:r>
          </a:p>
          <a:p>
            <a:pPr marL="6160" indent="0">
              <a:buNone/>
            </a:pPr>
            <a:r>
              <a:rPr lang="en-US"/>
              <a:t>The figure which is considered to be sustainable is 4% of the GDP.</a:t>
            </a:r>
          </a:p>
          <a:p>
            <a:pPr marL="6160" indent="0">
              <a:buNone/>
            </a:pPr>
            <a:endParaRPr lang="x-none"/>
          </a:p>
        </p:txBody>
      </p:sp>
    </p:spTree>
    <p:extLst>
      <p:ext uri="{BB962C8B-B14F-4D97-AF65-F5344CB8AC3E}">
        <p14:creationId xmlns:p14="http://schemas.microsoft.com/office/powerpoint/2010/main" val="2697207683"/>
      </p:ext>
    </p:extLst>
  </p:cSld>
  <p:clrMapOvr>
    <a:masterClrMapping/>
  </p:clrMapOvr>
  <p:transition/>
  <p:timing/>
</p:sld>
</file>

<file path=ppt/slides/slide5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a:extLst>
              <a:ext uri="{FF2B5EF4-FFF2-40B4-BE49-F238E27FC236}">
                <a16:creationId xmlns:a16="http://schemas.microsoft.com/office/drawing/2014/main" xmlns="" id="{F8F8D5C9-C259-4854-8A98-4522DF1252AB}"/>
              </a:ext>
            </a:extLst>
          </p:cNvPr>
          <p:cNvSpPr>
            <a:spLocks noGrp="1"/>
          </p:cNvSpPr>
          <p:nvPr>
            <p:ph type="title"/>
          </p:nvPr>
        </p:nvSpPr>
        <p:spPr/>
        <p:txBody>
          <a:bodyPr/>
          <a:lstStyle/>
          <a:p>
            <a:r>
              <a:rPr lang="en-US"/>
              <a:t>PAKISTAN’S FISCAL DEFICIT</a:t>
            </a:r>
            <a:endParaRPr lang="x-none"/>
          </a:p>
        </p:txBody>
      </p:sp>
      <p:sp>
        <p:nvSpPr>
          <p:cNvPr id="3" name="Content Placeholder 2">
            <a:extLst>
              <a:ext uri="{FF2B5EF4-FFF2-40B4-BE49-F238E27FC236}">
                <a16:creationId xmlns:a16="http://schemas.microsoft.com/office/drawing/2014/main" xmlns="" id="{90746864-19D0-4776-AF6D-A0488462C35A}"/>
              </a:ext>
            </a:extLst>
          </p:cNvPr>
          <p:cNvSpPr>
            <a:spLocks noGrp="1"/>
          </p:cNvSpPr>
          <p:nvPr>
            <p:ph idx="1"/>
          </p:nvPr>
        </p:nvSpPr>
        <p:spPr/>
        <p:txBody>
          <a:bodyPr/>
          <a:lstStyle/>
          <a:p>
            <a:pPr marL="6160" indent="0">
              <a:buNone/>
            </a:pPr>
            <a:r>
              <a:rPr lang="en-US" b="1"/>
              <a:t>CRITICAL CONCERNS</a:t>
            </a:r>
          </a:p>
          <a:p>
            <a:pPr>
              <a:buFont typeface="Wingdings" panose="05000000000000000000" pitchFamily="2" charset="2"/>
              <a:buChar char="ü"/>
            </a:pPr>
            <a:r>
              <a:rPr lang="en-US"/>
              <a:t>Issue of spending and redistribution</a:t>
            </a:r>
          </a:p>
          <a:p>
            <a:pPr>
              <a:buFont typeface="Wingdings" panose="05000000000000000000" pitchFamily="2" charset="2"/>
              <a:buChar char="ü"/>
            </a:pPr>
            <a:r>
              <a:rPr lang="en-US"/>
              <a:t>Patterns of Defence  spending</a:t>
            </a:r>
          </a:p>
          <a:p>
            <a:pPr marL="6160" indent="0">
              <a:buNone/>
            </a:pPr>
            <a:r>
              <a:rPr lang="en-US"/>
              <a:t>	Defence spending was lower in military regime than 	democracy.</a:t>
            </a:r>
          </a:p>
          <a:p>
            <a:pPr>
              <a:buFont typeface="Wingdings" panose="05000000000000000000" pitchFamily="2" charset="2"/>
              <a:buChar char="ü"/>
            </a:pPr>
            <a:r>
              <a:rPr lang="en-US"/>
              <a:t>Concerns regarding developmental expenditure.</a:t>
            </a:r>
            <a:endParaRPr lang="x-none"/>
          </a:p>
        </p:txBody>
      </p:sp>
    </p:spTree>
    <p:extLst>
      <p:ext uri="{BB962C8B-B14F-4D97-AF65-F5344CB8AC3E}">
        <p14:creationId xmlns:p14="http://schemas.microsoft.com/office/powerpoint/2010/main" val="3443495586"/>
      </p:ext>
    </p:extLst>
  </p:cSld>
  <p:clrMapOvr>
    <a:masterClrMapping/>
  </p:clrMapOvr>
  <p:transition/>
  <p:timing/>
</p:sld>
</file>

<file path=ppt/slides/slide5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a:extLst>
              <a:ext uri="{FF2B5EF4-FFF2-40B4-BE49-F238E27FC236}">
                <a16:creationId xmlns:a16="http://schemas.microsoft.com/office/drawing/2014/main" xmlns="" id="{5770654F-AB99-4A62-9904-6DD45868B1BF}"/>
              </a:ext>
            </a:extLst>
          </p:cNvPr>
          <p:cNvSpPr>
            <a:spLocks noGrp="1"/>
          </p:cNvSpPr>
          <p:nvPr>
            <p:ph type="title"/>
          </p:nvPr>
        </p:nvSpPr>
        <p:spPr/>
        <p:txBody>
          <a:bodyPr/>
          <a:lstStyle/>
          <a:p>
            <a:r>
              <a:rPr lang="en-US"/>
              <a:t>PAKISTAN’S FISCAL DEFICIT</a:t>
            </a:r>
            <a:endParaRPr lang="x-none"/>
          </a:p>
        </p:txBody>
      </p:sp>
      <p:sp>
        <p:nvSpPr>
          <p:cNvPr id="3" name="Content Placeholder 2">
            <a:extLst>
              <a:ext uri="{FF2B5EF4-FFF2-40B4-BE49-F238E27FC236}">
                <a16:creationId xmlns:a16="http://schemas.microsoft.com/office/drawing/2014/main" xmlns="" id="{A64CDE18-E4AF-4F20-8E36-CBEEE22269D8}"/>
              </a:ext>
            </a:extLst>
          </p:cNvPr>
          <p:cNvSpPr>
            <a:spLocks noGrp="1"/>
          </p:cNvSpPr>
          <p:nvPr>
            <p:ph idx="1"/>
          </p:nvPr>
        </p:nvSpPr>
        <p:spPr/>
        <p:txBody>
          <a:bodyPr/>
          <a:lstStyle/>
          <a:p>
            <a:pPr marL="6160" indent="0">
              <a:buNone/>
            </a:pPr>
            <a:r>
              <a:rPr lang="en-US" b="1"/>
              <a:t>CRITICAL CONCERNS</a:t>
            </a:r>
          </a:p>
          <a:p>
            <a:pPr>
              <a:buFont typeface="Wingdings" panose="05000000000000000000" pitchFamily="2" charset="2"/>
              <a:buChar char="ü"/>
            </a:pPr>
            <a:r>
              <a:rPr lang="en-US"/>
              <a:t>Underreported and informal economy (GDP is under reported as much as 40%)</a:t>
            </a:r>
          </a:p>
          <a:p>
            <a:pPr>
              <a:buFont typeface="Wingdings" panose="05000000000000000000" pitchFamily="2" charset="2"/>
              <a:buChar char="ü"/>
            </a:pPr>
            <a:r>
              <a:rPr lang="en-US"/>
              <a:t>Budget deficit relates to the role and distribution of public expenditure</a:t>
            </a:r>
          </a:p>
        </p:txBody>
      </p:sp>
    </p:spTree>
    <p:extLst>
      <p:ext uri="{BB962C8B-B14F-4D97-AF65-F5344CB8AC3E}">
        <p14:creationId xmlns:p14="http://schemas.microsoft.com/office/powerpoint/2010/main" val="1901504016"/>
      </p:ext>
    </p:extLst>
  </p:cSld>
  <p:clrMapOvr>
    <a:masterClrMapping/>
  </p:clrMapOvr>
  <p:transition/>
  <p:timing/>
</p:sld>
</file>

<file path=ppt/slides/slide5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a:extLst>
              <a:ext uri="{FF2B5EF4-FFF2-40B4-BE49-F238E27FC236}">
                <a16:creationId xmlns:a16="http://schemas.microsoft.com/office/drawing/2014/main" xmlns="" id="{158F84DE-A1F6-4696-9334-E3EE99E9446D}"/>
              </a:ext>
            </a:extLst>
          </p:cNvPr>
          <p:cNvSpPr>
            <a:spLocks noGrp="1"/>
          </p:cNvSpPr>
          <p:nvPr>
            <p:ph type="title"/>
          </p:nvPr>
        </p:nvSpPr>
        <p:spPr/>
        <p:txBody>
          <a:bodyPr/>
          <a:lstStyle/>
          <a:p>
            <a:r>
              <a:rPr lang="en-US"/>
              <a:t>PAKISTAN’S FISCAL DEFICIT</a:t>
            </a:r>
            <a:endParaRPr lang="x-none"/>
          </a:p>
        </p:txBody>
      </p:sp>
      <p:sp>
        <p:nvSpPr>
          <p:cNvPr id="3" name="Content Placeholder 2">
            <a:extLst>
              <a:ext uri="{FF2B5EF4-FFF2-40B4-BE49-F238E27FC236}">
                <a16:creationId xmlns:a16="http://schemas.microsoft.com/office/drawing/2014/main" xmlns="" id="{F8FCE533-6F8B-4F19-B1D0-1D69FCD6AB72}"/>
              </a:ext>
            </a:extLst>
          </p:cNvPr>
          <p:cNvSpPr>
            <a:spLocks noGrp="1"/>
          </p:cNvSpPr>
          <p:nvPr>
            <p:ph idx="1"/>
          </p:nvPr>
        </p:nvSpPr>
        <p:spPr/>
        <p:txBody>
          <a:bodyPr/>
          <a:lstStyle/>
          <a:p>
            <a:pPr marL="6160" indent="0">
              <a:buNone/>
            </a:pPr>
            <a:r>
              <a:rPr lang="en-US" sz="2400" b="1"/>
              <a:t>Governance Issue</a:t>
            </a:r>
          </a:p>
          <a:p>
            <a:pPr>
              <a:buFont typeface="Arial" pitchFamily="34" charset="0"/>
              <a:buChar char="•"/>
            </a:pPr>
            <a:r>
              <a:rPr lang="en-US"/>
              <a:t>Rampant corruption at all levels.</a:t>
            </a:r>
          </a:p>
          <a:p>
            <a:pPr>
              <a:buFont typeface="Arial" pitchFamily="34" charset="0"/>
              <a:buChar char="•"/>
            </a:pPr>
            <a:r>
              <a:rPr lang="en-US"/>
              <a:t>Misuse of tax payers money.</a:t>
            </a:r>
          </a:p>
          <a:p>
            <a:pPr>
              <a:buFont typeface="Arial" pitchFamily="34" charset="0"/>
              <a:buChar char="•"/>
            </a:pPr>
            <a:r>
              <a:rPr lang="en-US"/>
              <a:t>Unfair use of political power.</a:t>
            </a:r>
            <a:endParaRPr lang="x-none"/>
          </a:p>
        </p:txBody>
      </p:sp>
    </p:spTree>
    <p:extLst>
      <p:ext uri="{BB962C8B-B14F-4D97-AF65-F5344CB8AC3E}">
        <p14:creationId xmlns:p14="http://schemas.microsoft.com/office/powerpoint/2010/main" val="1053548045"/>
      </p:ext>
    </p:extLst>
  </p:cSld>
  <p:clrMapOvr>
    <a:masterClrMapping/>
  </p:clrMapOvr>
  <p:transition/>
  <p:timing/>
</p:sld>
</file>

<file path=ppt/slides/slide5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a:extLst>
              <a:ext uri="{FF2B5EF4-FFF2-40B4-BE49-F238E27FC236}">
                <a16:creationId xmlns:a16="http://schemas.microsoft.com/office/drawing/2014/main" xmlns="" id="{18BEA97D-05B5-4E14-8336-973C4DE04D92}"/>
              </a:ext>
            </a:extLst>
          </p:cNvPr>
          <p:cNvSpPr>
            <a:spLocks noGrp="1"/>
          </p:cNvSpPr>
          <p:nvPr>
            <p:ph type="title"/>
          </p:nvPr>
        </p:nvSpPr>
        <p:spPr/>
        <p:txBody>
          <a:bodyPr/>
          <a:lstStyle/>
          <a:p>
            <a:r>
              <a:rPr lang="en-US"/>
              <a:t>PAKISTAN’S FISCAL DEFICIT</a:t>
            </a:r>
            <a:endParaRPr lang="x-none"/>
          </a:p>
        </p:txBody>
      </p:sp>
      <p:sp>
        <p:nvSpPr>
          <p:cNvPr id="3" name="Content Placeholder 2">
            <a:extLst>
              <a:ext uri="{FF2B5EF4-FFF2-40B4-BE49-F238E27FC236}">
                <a16:creationId xmlns:a16="http://schemas.microsoft.com/office/drawing/2014/main" xmlns="" id="{C4ECBD27-F837-43BF-9F41-79F97C925BDF}"/>
              </a:ext>
            </a:extLst>
          </p:cNvPr>
          <p:cNvSpPr>
            <a:spLocks noGrp="1"/>
          </p:cNvSpPr>
          <p:nvPr>
            <p:ph idx="1"/>
          </p:nvPr>
        </p:nvSpPr>
        <p:spPr/>
        <p:txBody>
          <a:bodyPr/>
          <a:lstStyle/>
          <a:p>
            <a:r>
              <a:rPr lang="en-US"/>
              <a:t>Generally, the conventional economists and advisers of international agencies concludes that fiscal deficit in unwanted and bad for the economy.</a:t>
            </a:r>
          </a:p>
          <a:p>
            <a:r>
              <a:rPr lang="en-US"/>
              <a:t>According to them it’s the most important statistic to analyse the health of the economy.</a:t>
            </a:r>
          </a:p>
          <a:p>
            <a:r>
              <a:rPr lang="en-US"/>
              <a:t>Fiscal deficit has been perceived continuing problem in Pakistan.</a:t>
            </a:r>
          </a:p>
          <a:p>
            <a:r>
              <a:rPr lang="en-US"/>
              <a:t>Fiscal policy is considered critical failure in case of Pakistan. </a:t>
            </a:r>
            <a:endParaRPr lang="x-none"/>
          </a:p>
        </p:txBody>
      </p:sp>
    </p:spTree>
    <p:extLst>
      <p:ext uri="{BB962C8B-B14F-4D97-AF65-F5344CB8AC3E}">
        <p14:creationId xmlns:p14="http://schemas.microsoft.com/office/powerpoint/2010/main" val="3296143009"/>
      </p:ext>
    </p:extLst>
  </p:cSld>
  <p:clrMapOvr>
    <a:masterClrMapping/>
  </p:clrMapOvr>
  <p:transition/>
  <p:timing/>
</p:sld>
</file>

<file path=ppt/slides/slide6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a:extLst>
              <a:ext uri="{FF2B5EF4-FFF2-40B4-BE49-F238E27FC236}">
                <a16:creationId xmlns:a16="http://schemas.microsoft.com/office/drawing/2014/main" xmlns="" id="{E6C72BC6-C528-4BE7-8124-87295B295BFF}"/>
              </a:ext>
            </a:extLst>
          </p:cNvPr>
          <p:cNvSpPr>
            <a:spLocks noGrp="1"/>
          </p:cNvSpPr>
          <p:nvPr>
            <p:ph type="ctrTitle"/>
          </p:nvPr>
        </p:nvSpPr>
        <p:spPr/>
        <p:txBody>
          <a:bodyPr>
            <a:normAutofit fontScale="90000"/>
          </a:bodyPr>
          <a:lstStyle/>
          <a:p>
            <a:r>
              <a:rPr lang="en-US"/>
              <a:t>THE DOMESTIC AND FOREIGN DEBT CRISES </a:t>
            </a:r>
            <a:endParaRPr lang="x-none"/>
          </a:p>
        </p:txBody>
      </p:sp>
      <p:sp>
        <p:nvSpPr>
          <p:cNvPr id="3" name="Subtitle 2">
            <a:extLst>
              <a:ext uri="{FF2B5EF4-FFF2-40B4-BE49-F238E27FC236}">
                <a16:creationId xmlns:a16="http://schemas.microsoft.com/office/drawing/2014/main" xmlns="" id="{09ED83EB-094A-4A6A-A1FC-387665D32336}"/>
              </a:ext>
            </a:extLst>
          </p:cNvPr>
          <p:cNvSpPr>
            <a:spLocks noGrp="1"/>
          </p:cNvSpPr>
          <p:nvPr>
            <p:ph type="subTitle" idx="1"/>
          </p:nvPr>
        </p:nvSpPr>
        <p:spPr>
          <a:xfrm>
            <a:off x="2022466" y="580336"/>
            <a:ext cx="5357600" cy="1160213"/>
          </a:xfrm>
        </p:spPr>
        <p:txBody>
          <a:bodyPr/>
          <a:lstStyle/>
          <a:p>
            <a:endParaRPr lang="x-none"/>
          </a:p>
        </p:txBody>
      </p:sp>
    </p:spTree>
    <p:extLst>
      <p:ext uri="{BB962C8B-B14F-4D97-AF65-F5344CB8AC3E}">
        <p14:creationId xmlns:p14="http://schemas.microsoft.com/office/powerpoint/2010/main" val="1988752489"/>
      </p:ext>
    </p:extLst>
  </p:cSld>
  <p:clrMapOvr>
    <a:masterClrMapping/>
  </p:clrMapOvr>
  <p:transition/>
  <p:timing/>
</p:sld>
</file>

<file path=ppt/slides/slide6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a:extLst>
              <a:ext uri="{FF2B5EF4-FFF2-40B4-BE49-F238E27FC236}">
                <a16:creationId xmlns:a16="http://schemas.microsoft.com/office/drawing/2014/main" xmlns="" id="{5DCB2C6C-8A41-4946-BDC3-6E81487768B7}"/>
              </a:ext>
            </a:extLst>
          </p:cNvPr>
          <p:cNvSpPr>
            <a:spLocks noGrp="1"/>
          </p:cNvSpPr>
          <p:nvPr>
            <p:ph type="title"/>
          </p:nvPr>
        </p:nvSpPr>
        <p:spPr/>
        <p:txBody>
          <a:bodyPr>
            <a:normAutofit/>
          </a:bodyPr>
          <a:lstStyle/>
          <a:p>
            <a:r>
              <a:rPr lang="en-US" sz="2800"/>
              <a:t>THE DOMESTIC AND FOREIGN DEBT CRISES </a:t>
            </a:r>
            <a:endParaRPr lang="x-none" sz="2800"/>
          </a:p>
        </p:txBody>
      </p:sp>
      <p:sp>
        <p:nvSpPr>
          <p:cNvPr id="3" name="Content Placeholder 2">
            <a:extLst>
              <a:ext uri="{FF2B5EF4-FFF2-40B4-BE49-F238E27FC236}">
                <a16:creationId xmlns:a16="http://schemas.microsoft.com/office/drawing/2014/main" xmlns="" id="{214E42C8-0D6B-45F0-AC1B-167454517B04}"/>
              </a:ext>
            </a:extLst>
          </p:cNvPr>
          <p:cNvSpPr>
            <a:spLocks noGrp="1"/>
          </p:cNvSpPr>
          <p:nvPr>
            <p:ph idx="1"/>
          </p:nvPr>
        </p:nvSpPr>
        <p:spPr/>
        <p:txBody>
          <a:bodyPr/>
          <a:lstStyle/>
          <a:p>
            <a:r>
              <a:rPr lang="en-US"/>
              <a:t> Pakistan has been taking significant amounts of domestic and foreign debt to finance its budget and current account deficits. </a:t>
            </a:r>
          </a:p>
          <a:p>
            <a:r>
              <a:rPr lang="en-US"/>
              <a:t>And to support major energy and infrastructure development projects as part of China Pakistan Economic Corridor (CPEC) </a:t>
            </a:r>
          </a:p>
          <a:p>
            <a:r>
              <a:rPr lang="en-US"/>
              <a:t>Over one-third of this public debt is external debt denominated in US dollars, Euros and other hard currencies.</a:t>
            </a:r>
            <a:endParaRPr lang="x-none"/>
          </a:p>
        </p:txBody>
      </p:sp>
    </p:spTree>
    <p:extLst>
      <p:ext uri="{BB962C8B-B14F-4D97-AF65-F5344CB8AC3E}">
        <p14:creationId xmlns:p14="http://schemas.microsoft.com/office/powerpoint/2010/main" val="3531495453"/>
      </p:ext>
    </p:extLst>
  </p:cSld>
  <p:clrMapOvr>
    <a:masterClrMapping/>
  </p:clrMapOvr>
  <p:transition/>
  <p:timing/>
</p:sld>
</file>

<file path=ppt/slides/slide6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a:extLst>
              <a:ext uri="{FF2B5EF4-FFF2-40B4-BE49-F238E27FC236}">
                <a16:creationId xmlns:a16="http://schemas.microsoft.com/office/drawing/2014/main" xmlns="" id="{245D1A9E-041C-4F73-B71A-01022FB2B8C5}"/>
              </a:ext>
            </a:extLst>
          </p:cNvPr>
          <p:cNvSpPr>
            <a:spLocks noGrp="1"/>
          </p:cNvSpPr>
          <p:nvPr>
            <p:ph type="title"/>
          </p:nvPr>
        </p:nvSpPr>
        <p:spPr>
          <a:xfrm>
            <a:off x="2544696" y="434330"/>
            <a:ext cx="7958331" cy="1077229"/>
          </a:xfrm>
        </p:spPr>
        <p:txBody>
          <a:bodyPr/>
          <a:lstStyle/>
          <a:p>
            <a:r>
              <a:rPr lang="en-US"/>
              <a:t> </a:t>
            </a:r>
            <a:endParaRPr lang="x-none"/>
          </a:p>
        </p:txBody>
      </p:sp>
      <p:sp>
        <p:nvSpPr>
          <p:cNvPr id="3" name="Content Placeholder 2">
            <a:extLst>
              <a:ext uri="{FF2B5EF4-FFF2-40B4-BE49-F238E27FC236}">
                <a16:creationId xmlns:a16="http://schemas.microsoft.com/office/drawing/2014/main" xmlns="" id="{82092DBA-10C1-43D9-BE3D-48E6E4CAF757}"/>
              </a:ext>
            </a:extLst>
          </p:cNvPr>
          <p:cNvSpPr>
            <a:spLocks noGrp="1"/>
          </p:cNvSpPr>
          <p:nvPr>
            <p:ph idx="1"/>
          </p:nvPr>
        </p:nvSpPr>
        <p:spPr>
          <a:xfrm>
            <a:off x="2611808" y="1511559"/>
            <a:ext cx="7958331" cy="4538385"/>
          </a:xfrm>
        </p:spPr>
        <p:txBody>
          <a:bodyPr>
            <a:normAutofit/>
          </a:bodyPr>
          <a:lstStyle/>
          <a:p>
            <a:r>
              <a:rPr lang="en-US" sz="2400"/>
              <a:t>Pakistan’s total debt and liabilities (TDL) consist of public debt and private debt. </a:t>
            </a:r>
          </a:p>
          <a:p>
            <a:r>
              <a:rPr lang="en-US" sz="2400"/>
              <a:t>Total stock of outstanding debt and liabilities on June 30, 2017 stood at 79% of GDP.</a:t>
            </a:r>
          </a:p>
          <a:p>
            <a:r>
              <a:rPr lang="en-US" sz="2400"/>
              <a:t>Gross public debt accounted for 85% of the total outstanding (67.2% of GDP)</a:t>
            </a:r>
          </a:p>
          <a:p>
            <a:r>
              <a:rPr lang="en-US" sz="2400"/>
              <a:t>Remaining 15% is the private debt mostly to borrowers outside the country.</a:t>
            </a:r>
          </a:p>
          <a:p>
            <a:pPr marL="6160" indent="0">
              <a:buNone/>
            </a:pPr>
            <a:endParaRPr lang="x-none"/>
          </a:p>
        </p:txBody>
      </p:sp>
      <p:sp>
        <p:nvSpPr>
          <p:cNvPr id="5" name="TextBox 4">
            <a:extLst>
              <a:ext uri="{FF2B5EF4-FFF2-40B4-BE49-F238E27FC236}">
                <a16:creationId xmlns:a16="http://schemas.microsoft.com/office/drawing/2014/main" xmlns="" id="{A69C3ACF-DF8D-4E0A-AB76-BC6BBC945008}"/>
              </a:ext>
            </a:extLst>
          </p:cNvPr>
          <p:cNvSpPr txBox="1"/>
          <p:nvPr/>
        </p:nvSpPr>
        <p:spPr>
          <a:xfrm>
            <a:off x="2804019" y="808056"/>
            <a:ext cx="7615107" cy="461665"/>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2400" b="1"/>
              <a:t>THE DOMESTIC AND FOREIGN DEBT CRISES </a:t>
            </a:r>
            <a:endParaRPr lang="x-none" sz="2400" b="1"/>
          </a:p>
        </p:txBody>
      </p:sp>
    </p:spTree>
    <p:extLst>
      <p:ext uri="{BB962C8B-B14F-4D97-AF65-F5344CB8AC3E}">
        <p14:creationId xmlns:p14="http://schemas.microsoft.com/office/powerpoint/2010/main" val="3547873738"/>
      </p:ext>
    </p:extLst>
  </p:cSld>
  <p:clrMapOvr>
    <a:masterClrMapping/>
  </p:clrMapOvr>
  <p:transition/>
  <p:timing/>
</p:sld>
</file>

<file path=ppt/slides/slide6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a:extLst>
              <a:ext uri="{FF2B5EF4-FFF2-40B4-BE49-F238E27FC236}">
                <a16:creationId xmlns:a16="http://schemas.microsoft.com/office/drawing/2014/main" xmlns="" id="{6ACE392F-5AC2-4156-B74F-4BB00D10B05E}"/>
              </a:ext>
            </a:extLst>
          </p:cNvPr>
          <p:cNvSpPr>
            <a:spLocks noGrp="1"/>
          </p:cNvSpPr>
          <p:nvPr>
            <p:ph type="title"/>
          </p:nvPr>
        </p:nvSpPr>
        <p:spPr/>
        <p:txBody>
          <a:bodyPr>
            <a:normAutofit/>
          </a:bodyPr>
          <a:lstStyle/>
          <a:p>
            <a:r>
              <a:rPr lang="en-US" sz="2800"/>
              <a:t>THE DOMESTIC AND FOREIGN DEBT CRISES </a:t>
            </a:r>
            <a:endParaRPr lang="x-none" sz="2800"/>
          </a:p>
        </p:txBody>
      </p:sp>
      <p:sp>
        <p:nvSpPr>
          <p:cNvPr id="3" name="Content Placeholder 2">
            <a:extLst>
              <a:ext uri="{FF2B5EF4-FFF2-40B4-BE49-F238E27FC236}">
                <a16:creationId xmlns:a16="http://schemas.microsoft.com/office/drawing/2014/main" xmlns="" id="{0BC4716A-9AC7-4E9C-B42C-C593C6743507}"/>
              </a:ext>
            </a:extLst>
          </p:cNvPr>
          <p:cNvSpPr>
            <a:spLocks noGrp="1"/>
          </p:cNvSpPr>
          <p:nvPr>
            <p:ph idx="1"/>
          </p:nvPr>
        </p:nvSpPr>
        <p:spPr/>
        <p:txBody>
          <a:bodyPr/>
          <a:lstStyle/>
          <a:p>
            <a:pPr marL="6160" indent="0">
              <a:buNone/>
            </a:pPr>
            <a:r>
              <a:rPr lang="en-US" sz="2400"/>
              <a:t>Total debt and liabilities is made up of borrowings in Rupees from SBP, banks, National saving schemes, prize bonds, sukuk etc.</a:t>
            </a:r>
          </a:p>
          <a:p>
            <a:pPr marL="6160" indent="0">
              <a:buNone/>
            </a:pPr>
            <a:r>
              <a:rPr lang="en-US" sz="2400"/>
              <a:t>And</a:t>
            </a:r>
          </a:p>
          <a:p>
            <a:pPr marL="6160" indent="0">
              <a:buNone/>
            </a:pPr>
            <a:r>
              <a:rPr lang="en-US" sz="2400"/>
              <a:t>Borrowings in foreign currency, from multilateral institutions such as the World bank, ADB, bilateral countries or international financial markets.</a:t>
            </a:r>
          </a:p>
          <a:p>
            <a:pPr marL="6160" indent="0">
              <a:buNone/>
            </a:pPr>
            <a:endParaRPr lang="x-none"/>
          </a:p>
        </p:txBody>
      </p:sp>
    </p:spTree>
    <p:extLst>
      <p:ext uri="{BB962C8B-B14F-4D97-AF65-F5344CB8AC3E}">
        <p14:creationId xmlns:p14="http://schemas.microsoft.com/office/powerpoint/2010/main" val="2889665610"/>
      </p:ext>
    </p:extLst>
  </p:cSld>
  <p:clrMapOvr>
    <a:masterClrMapping/>
  </p:clrMapOvr>
  <p:transition/>
  <p:timing/>
</p:sld>
</file>

<file path=ppt/slides/slide6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a:extLst>
              <a:ext uri="{FF2B5EF4-FFF2-40B4-BE49-F238E27FC236}">
                <a16:creationId xmlns:a16="http://schemas.microsoft.com/office/drawing/2014/main" xmlns="" id="{8213C6D4-0686-4A75-88DD-9D6078E1BFAD}"/>
              </a:ext>
            </a:extLst>
          </p:cNvPr>
          <p:cNvSpPr>
            <a:spLocks noGrp="1"/>
          </p:cNvSpPr>
          <p:nvPr>
            <p:ph type="title"/>
          </p:nvPr>
        </p:nvSpPr>
        <p:spPr/>
        <p:txBody>
          <a:bodyPr>
            <a:normAutofit/>
          </a:bodyPr>
          <a:lstStyle/>
          <a:p>
            <a:r>
              <a:rPr lang="en-US" sz="2800"/>
              <a:t>THE DOMESTIC AND FOREIGN DEBT CRISES </a:t>
            </a:r>
            <a:endParaRPr lang="x-none" sz="2800"/>
          </a:p>
        </p:txBody>
      </p:sp>
      <p:sp>
        <p:nvSpPr>
          <p:cNvPr id="3" name="Content Placeholder 2">
            <a:extLst>
              <a:ext uri="{FF2B5EF4-FFF2-40B4-BE49-F238E27FC236}">
                <a16:creationId xmlns:a16="http://schemas.microsoft.com/office/drawing/2014/main" xmlns="" id="{077BCC89-5246-4367-9D54-CBE31D386529}"/>
              </a:ext>
            </a:extLst>
          </p:cNvPr>
          <p:cNvSpPr>
            <a:spLocks noGrp="1"/>
          </p:cNvSpPr>
          <p:nvPr>
            <p:ph idx="1"/>
          </p:nvPr>
        </p:nvSpPr>
        <p:spPr/>
        <p:txBody>
          <a:bodyPr/>
          <a:lstStyle/>
          <a:p>
            <a:pPr marL="6160" indent="0">
              <a:buNone/>
            </a:pPr>
            <a:r>
              <a:rPr lang="en-US" b="1"/>
              <a:t>Three types of Domestic Debt</a:t>
            </a:r>
          </a:p>
          <a:p>
            <a:r>
              <a:rPr lang="en-US"/>
              <a:t>Floating debt</a:t>
            </a:r>
          </a:p>
          <a:p>
            <a:r>
              <a:rPr lang="en-US"/>
              <a:t>Unfunded debt</a:t>
            </a:r>
          </a:p>
          <a:p>
            <a:r>
              <a:rPr lang="en-US"/>
              <a:t>Permanent debt</a:t>
            </a:r>
            <a:endParaRPr lang="x-none"/>
          </a:p>
        </p:txBody>
      </p:sp>
    </p:spTree>
    <p:extLst>
      <p:ext uri="{BB962C8B-B14F-4D97-AF65-F5344CB8AC3E}">
        <p14:creationId xmlns:p14="http://schemas.microsoft.com/office/powerpoint/2010/main" val="2852796210"/>
      </p:ext>
    </p:extLst>
  </p:cSld>
  <p:clrMapOvr>
    <a:masterClrMapping/>
  </p:clrMapOvr>
  <p:transition/>
  <p:timing/>
</p:sld>
</file>

<file path=ppt/slides/slide6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a:extLst>
              <a:ext uri="{FF2B5EF4-FFF2-40B4-BE49-F238E27FC236}">
                <a16:creationId xmlns:a16="http://schemas.microsoft.com/office/drawing/2014/main" xmlns="" id="{0B5BD2B2-1A4F-4BA1-BDF3-E1AC6609A49E}"/>
              </a:ext>
            </a:extLst>
          </p:cNvPr>
          <p:cNvSpPr>
            <a:spLocks noGrp="1"/>
          </p:cNvSpPr>
          <p:nvPr>
            <p:ph type="title"/>
          </p:nvPr>
        </p:nvSpPr>
        <p:spPr/>
        <p:txBody>
          <a:bodyPr>
            <a:normAutofit/>
          </a:bodyPr>
          <a:lstStyle/>
          <a:p>
            <a:r>
              <a:rPr lang="en-US" sz="2800"/>
              <a:t>THE DOMESTIC AND FOREIGN DEBT CRISES </a:t>
            </a:r>
            <a:endParaRPr lang="x-none" sz="2800"/>
          </a:p>
        </p:txBody>
      </p:sp>
      <p:sp>
        <p:nvSpPr>
          <p:cNvPr id="3" name="Content Placeholder 2">
            <a:extLst>
              <a:ext uri="{FF2B5EF4-FFF2-40B4-BE49-F238E27FC236}">
                <a16:creationId xmlns:a16="http://schemas.microsoft.com/office/drawing/2014/main" xmlns="" id="{35FD2E72-4ADB-4486-BD47-B62DA2AF4FAD}"/>
              </a:ext>
            </a:extLst>
          </p:cNvPr>
          <p:cNvSpPr>
            <a:spLocks noGrp="1"/>
          </p:cNvSpPr>
          <p:nvPr>
            <p:ph idx="1"/>
          </p:nvPr>
        </p:nvSpPr>
        <p:spPr/>
        <p:txBody>
          <a:bodyPr/>
          <a:lstStyle/>
          <a:p>
            <a:pPr marL="6160" indent="0">
              <a:buNone/>
            </a:pPr>
            <a:r>
              <a:rPr lang="en-US" b="1"/>
              <a:t>FLOATING DEBT</a:t>
            </a:r>
          </a:p>
          <a:p>
            <a:r>
              <a:rPr lang="en-US"/>
              <a:t>Short term</a:t>
            </a:r>
          </a:p>
          <a:p>
            <a:r>
              <a:rPr lang="en-US"/>
              <a:t>Cash credit &amp; Treasury Bills</a:t>
            </a:r>
          </a:p>
          <a:p>
            <a:r>
              <a:rPr lang="en-US"/>
              <a:t>Commercial bank and State Bank.</a:t>
            </a:r>
          </a:p>
        </p:txBody>
      </p:sp>
    </p:spTree>
    <p:extLst>
      <p:ext uri="{BB962C8B-B14F-4D97-AF65-F5344CB8AC3E}">
        <p14:creationId xmlns:p14="http://schemas.microsoft.com/office/powerpoint/2010/main" val="2492235021"/>
      </p:ext>
    </p:extLst>
  </p:cSld>
  <p:clrMapOvr>
    <a:masterClrMapping/>
  </p:clrMapOvr>
  <p:transition/>
  <p:timing/>
</p:sld>
</file>

<file path=ppt/slides/slide6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a:extLst>
              <a:ext uri="{FF2B5EF4-FFF2-40B4-BE49-F238E27FC236}">
                <a16:creationId xmlns:a16="http://schemas.microsoft.com/office/drawing/2014/main" xmlns="" id="{1325F5A8-FD2F-4467-A00C-C3324A472F87}"/>
              </a:ext>
            </a:extLst>
          </p:cNvPr>
          <p:cNvSpPr>
            <a:spLocks noGrp="1"/>
          </p:cNvSpPr>
          <p:nvPr>
            <p:ph type="title"/>
          </p:nvPr>
        </p:nvSpPr>
        <p:spPr/>
        <p:txBody>
          <a:bodyPr>
            <a:normAutofit/>
          </a:bodyPr>
          <a:lstStyle/>
          <a:p>
            <a:r>
              <a:rPr lang="en-US" sz="2800"/>
              <a:t>THE DOMESTIC AND FOREIGN DEBT CRISES </a:t>
            </a:r>
            <a:endParaRPr lang="x-none" sz="2800"/>
          </a:p>
        </p:txBody>
      </p:sp>
      <p:sp>
        <p:nvSpPr>
          <p:cNvPr id="3" name="Content Placeholder 2">
            <a:extLst>
              <a:ext uri="{FF2B5EF4-FFF2-40B4-BE49-F238E27FC236}">
                <a16:creationId xmlns:a16="http://schemas.microsoft.com/office/drawing/2014/main" xmlns="" id="{FA8C1461-F27A-48C4-9658-C6CDC043B602}"/>
              </a:ext>
            </a:extLst>
          </p:cNvPr>
          <p:cNvSpPr>
            <a:spLocks noGrp="1"/>
          </p:cNvSpPr>
          <p:nvPr>
            <p:ph idx="1"/>
          </p:nvPr>
        </p:nvSpPr>
        <p:spPr/>
        <p:txBody>
          <a:bodyPr/>
          <a:lstStyle/>
          <a:p>
            <a:pPr marL="6160" indent="0">
              <a:buNone/>
            </a:pPr>
            <a:r>
              <a:rPr lang="en-US" b="1"/>
              <a:t>UNFUNDED DEBT</a:t>
            </a:r>
          </a:p>
          <a:p>
            <a:r>
              <a:rPr lang="en-US"/>
              <a:t>Medium term</a:t>
            </a:r>
          </a:p>
          <a:p>
            <a:r>
              <a:rPr lang="en-US"/>
              <a:t>General public</a:t>
            </a:r>
          </a:p>
          <a:p>
            <a:r>
              <a:rPr lang="en-US"/>
              <a:t>National saving scheme instruments</a:t>
            </a:r>
            <a:endParaRPr lang="x-none"/>
          </a:p>
        </p:txBody>
      </p:sp>
    </p:spTree>
    <p:extLst>
      <p:ext uri="{BB962C8B-B14F-4D97-AF65-F5344CB8AC3E}">
        <p14:creationId xmlns:p14="http://schemas.microsoft.com/office/powerpoint/2010/main" val="4037381711"/>
      </p:ext>
    </p:extLst>
  </p:cSld>
  <p:clrMapOvr>
    <a:masterClrMapping/>
  </p:clrMapOvr>
  <p:transition/>
  <p:timing/>
</p:sld>
</file>

<file path=ppt/slides/slide6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a:extLst>
              <a:ext uri="{FF2B5EF4-FFF2-40B4-BE49-F238E27FC236}">
                <a16:creationId xmlns:a16="http://schemas.microsoft.com/office/drawing/2014/main" xmlns="" id="{7B6DB28D-C396-4E3C-8229-51C640EA36C1}"/>
              </a:ext>
            </a:extLst>
          </p:cNvPr>
          <p:cNvSpPr>
            <a:spLocks noGrp="1"/>
          </p:cNvSpPr>
          <p:nvPr>
            <p:ph type="title"/>
          </p:nvPr>
        </p:nvSpPr>
        <p:spPr/>
        <p:txBody>
          <a:bodyPr>
            <a:normAutofit/>
          </a:bodyPr>
          <a:lstStyle/>
          <a:p>
            <a:r>
              <a:rPr lang="en-US" sz="2800"/>
              <a:t>THE DOMESTIC AND FOREIGN DEBT CRISES </a:t>
            </a:r>
            <a:endParaRPr lang="x-none" sz="2800"/>
          </a:p>
        </p:txBody>
      </p:sp>
      <p:sp>
        <p:nvSpPr>
          <p:cNvPr id="3" name="Content Placeholder 2">
            <a:extLst>
              <a:ext uri="{FF2B5EF4-FFF2-40B4-BE49-F238E27FC236}">
                <a16:creationId xmlns:a16="http://schemas.microsoft.com/office/drawing/2014/main" xmlns="" id="{D08DEA18-3A35-4F85-A689-91D797B4E971}"/>
              </a:ext>
            </a:extLst>
          </p:cNvPr>
          <p:cNvSpPr>
            <a:spLocks noGrp="1"/>
          </p:cNvSpPr>
          <p:nvPr>
            <p:ph idx="1"/>
          </p:nvPr>
        </p:nvSpPr>
        <p:spPr/>
        <p:txBody>
          <a:bodyPr/>
          <a:lstStyle/>
          <a:p>
            <a:pPr marL="6160" indent="0">
              <a:buNone/>
            </a:pPr>
            <a:r>
              <a:rPr lang="en-US" b="1"/>
              <a:t>PERMANENT DEBT</a:t>
            </a:r>
          </a:p>
          <a:p>
            <a:r>
              <a:rPr lang="en-US"/>
              <a:t>Long term</a:t>
            </a:r>
          </a:p>
          <a:p>
            <a:r>
              <a:rPr lang="en-US"/>
              <a:t>Insurance companies &amp; commercial banks</a:t>
            </a:r>
          </a:p>
          <a:p>
            <a:r>
              <a:rPr lang="en-US"/>
              <a:t>Maturity between 7 to 20 years</a:t>
            </a:r>
          </a:p>
          <a:p>
            <a:pPr marL="6160" indent="0">
              <a:buNone/>
            </a:pPr>
            <a:endParaRPr lang="x-none"/>
          </a:p>
        </p:txBody>
      </p:sp>
    </p:spTree>
    <p:extLst>
      <p:ext uri="{BB962C8B-B14F-4D97-AF65-F5344CB8AC3E}">
        <p14:creationId xmlns:p14="http://schemas.microsoft.com/office/powerpoint/2010/main" val="3113691465"/>
      </p:ext>
    </p:extLst>
  </p:cSld>
  <p:clrMapOvr>
    <a:masterClrMapping/>
  </p:clrMapOvr>
  <p:transition/>
  <p:timing/>
</p:sld>
</file>

<file path=ppt/slides/slide6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Content Placeholder 2">
            <a:extLst>
              <a:ext uri="{FF2B5EF4-FFF2-40B4-BE49-F238E27FC236}">
                <a16:creationId xmlns:a16="http://schemas.microsoft.com/office/drawing/2014/main" xmlns="" id="{7F1B6047-0DD9-4A3E-B31D-5E9283C9B25F}"/>
              </a:ext>
            </a:extLst>
          </p:cNvPr>
          <p:cNvSpPr>
            <a:spLocks noGrp="1"/>
          </p:cNvSpPr>
          <p:nvPr>
            <p:ph idx="1"/>
          </p:nvPr>
        </p:nvSpPr>
        <p:spPr/>
        <p:txBody>
          <a:bodyPr>
            <a:normAutofit/>
          </a:bodyPr>
          <a:lstStyle/>
          <a:p>
            <a:r>
              <a:rPr lang="en-US" sz="2400"/>
              <a:t>It is said that Pakistan’s debt problem arises in 1980’s when government was spending far more money than it was receiving.</a:t>
            </a:r>
          </a:p>
          <a:p>
            <a:r>
              <a:rPr lang="en-US" sz="2400"/>
              <a:t>Nominal public debt grew from around Rs. 155 billion to Rs. 802 billion in 1990’s.</a:t>
            </a:r>
          </a:p>
          <a:p>
            <a:r>
              <a:rPr lang="en-US" sz="2400"/>
              <a:t>But while deficit &amp; accumulated debt was high the growth was impressive. </a:t>
            </a:r>
            <a:endParaRPr lang="x-none" sz="2400"/>
          </a:p>
        </p:txBody>
      </p:sp>
      <p:sp>
        <p:nvSpPr>
          <p:cNvPr id="4" name="Title 1">
            <a:extLst>
              <a:ext uri="{FF2B5EF4-FFF2-40B4-BE49-F238E27FC236}">
                <a16:creationId xmlns:a16="http://schemas.microsoft.com/office/drawing/2014/main" xmlns="" id="{912C3F48-1115-4C2A-8A72-160918564585}"/>
              </a:ext>
            </a:extLst>
          </p:cNvPr>
          <p:cNvSpPr>
            <a:spLocks noGrp="1"/>
          </p:cNvSpPr>
          <p:nvPr>
            <p:ph type="title"/>
          </p:nvPr>
        </p:nvSpPr>
        <p:spPr>
          <a:xfrm>
            <a:off x="2611438" y="808038"/>
            <a:ext cx="7958137" cy="1077912"/>
          </a:xfrm>
        </p:spPr>
        <p:txBody>
          <a:bodyPr>
            <a:normAutofit/>
          </a:bodyPr>
          <a:lstStyle/>
          <a:p>
            <a:r>
              <a:rPr lang="en-US" sz="2800"/>
              <a:t>THE DOMESTIC AND FOREIGN DEBT CRISES </a:t>
            </a:r>
            <a:endParaRPr lang="x-none" sz="2800"/>
          </a:p>
        </p:txBody>
      </p:sp>
    </p:spTree>
    <p:extLst>
      <p:ext uri="{BB962C8B-B14F-4D97-AF65-F5344CB8AC3E}">
        <p14:creationId xmlns:p14="http://schemas.microsoft.com/office/powerpoint/2010/main" val="3615874580"/>
      </p:ext>
    </p:extLst>
  </p:cSld>
  <p:clrMapOvr>
    <a:masterClrMapping/>
  </p:clrMapOvr>
  <p:transition/>
  <p:timing/>
</p:sld>
</file>

<file path=ppt/slides/slide6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Content Placeholder 2">
            <a:extLst>
              <a:ext uri="{FF2B5EF4-FFF2-40B4-BE49-F238E27FC236}">
                <a16:creationId xmlns:a16="http://schemas.microsoft.com/office/drawing/2014/main" xmlns="" id="{945DE0B2-A457-4D1B-9C1A-8A1B07CE6510}"/>
              </a:ext>
            </a:extLst>
          </p:cNvPr>
          <p:cNvSpPr>
            <a:spLocks noGrp="1"/>
          </p:cNvSpPr>
          <p:nvPr>
            <p:ph idx="1"/>
          </p:nvPr>
        </p:nvSpPr>
        <p:spPr/>
        <p:txBody>
          <a:bodyPr/>
          <a:lstStyle/>
          <a:p>
            <a:pPr marL="6160" indent="0">
              <a:buNone/>
            </a:pPr>
            <a:r>
              <a:rPr lang="en-US"/>
              <a:t>  It was 1996-1999 when public debt rose very sharply…515% of government revenues to 625%.</a:t>
            </a:r>
          </a:p>
        </p:txBody>
      </p:sp>
      <p:sp>
        <p:nvSpPr>
          <p:cNvPr id="4" name="Title 1">
            <a:extLst>
              <a:ext uri="{FF2B5EF4-FFF2-40B4-BE49-F238E27FC236}">
                <a16:creationId xmlns:a16="http://schemas.microsoft.com/office/drawing/2014/main" xmlns="" id="{2DE54633-A61A-48A5-AD71-3BE287EA785D}"/>
              </a:ext>
            </a:extLst>
          </p:cNvPr>
          <p:cNvSpPr>
            <a:spLocks noGrp="1"/>
          </p:cNvSpPr>
          <p:nvPr>
            <p:ph type="title"/>
          </p:nvPr>
        </p:nvSpPr>
        <p:spPr>
          <a:xfrm>
            <a:off x="2611438" y="808038"/>
            <a:ext cx="7958137" cy="1077912"/>
          </a:xfrm>
        </p:spPr>
        <p:txBody>
          <a:bodyPr>
            <a:normAutofit/>
          </a:bodyPr>
          <a:lstStyle/>
          <a:p>
            <a:r>
              <a:rPr lang="en-US" sz="2800"/>
              <a:t>THE DOMESTIC AND FOREIGN DEBT CRISES </a:t>
            </a:r>
            <a:endParaRPr lang="x-none" sz="2800"/>
          </a:p>
        </p:txBody>
      </p:sp>
    </p:spTree>
    <p:extLst>
      <p:ext uri="{BB962C8B-B14F-4D97-AF65-F5344CB8AC3E}">
        <p14:creationId xmlns:p14="http://schemas.microsoft.com/office/powerpoint/2010/main" val="1864356687"/>
      </p:ext>
    </p:extLst>
  </p:cSld>
  <p:clrMapOvr>
    <a:masterClrMapping/>
  </p:clrMapOvr>
  <p:transition/>
  <p:timing/>
</p:sld>
</file>

<file path=ppt/slides/slide7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Content Placeholder 2">
            <a:extLst>
              <a:ext uri="{FF2B5EF4-FFF2-40B4-BE49-F238E27FC236}">
                <a16:creationId xmlns:a16="http://schemas.microsoft.com/office/drawing/2014/main" xmlns="" id="{9700AB7F-AB8E-46CE-B50E-6F0443F62F0D}"/>
              </a:ext>
            </a:extLst>
          </p:cNvPr>
          <p:cNvSpPr>
            <a:spLocks noGrp="1"/>
          </p:cNvSpPr>
          <p:nvPr>
            <p:ph idx="1"/>
          </p:nvPr>
        </p:nvSpPr>
        <p:spPr/>
        <p:txBody>
          <a:bodyPr/>
          <a:lstStyle/>
          <a:p>
            <a:pPr marL="6160" indent="0">
              <a:buNone/>
            </a:pPr>
            <a:r>
              <a:rPr lang="en-US" b="1"/>
              <a:t>REASONS &amp; CONSEQUENCES </a:t>
            </a:r>
          </a:p>
          <a:p>
            <a:pPr marL="6160" indent="0">
              <a:buNone/>
            </a:pPr>
            <a:r>
              <a:rPr lang="en-US" b="1"/>
              <a:t>Reasons;</a:t>
            </a:r>
          </a:p>
          <a:p>
            <a:r>
              <a:rPr lang="en-US"/>
              <a:t>Fallen Growth</a:t>
            </a:r>
          </a:p>
          <a:p>
            <a:r>
              <a:rPr lang="en-US"/>
              <a:t>Falling Revenues</a:t>
            </a:r>
          </a:p>
          <a:p>
            <a:r>
              <a:rPr lang="en-US"/>
              <a:t>Frequent change in government</a:t>
            </a:r>
          </a:p>
          <a:p>
            <a:pPr marL="6160" indent="0">
              <a:buNone/>
            </a:pPr>
            <a:endParaRPr lang="x-none"/>
          </a:p>
        </p:txBody>
      </p:sp>
      <p:sp>
        <p:nvSpPr>
          <p:cNvPr id="4" name="Title 1">
            <a:extLst>
              <a:ext uri="{FF2B5EF4-FFF2-40B4-BE49-F238E27FC236}">
                <a16:creationId xmlns:a16="http://schemas.microsoft.com/office/drawing/2014/main" xmlns="" id="{C73548D2-0488-454B-93D6-360110D75B33}"/>
              </a:ext>
            </a:extLst>
          </p:cNvPr>
          <p:cNvSpPr>
            <a:spLocks noGrp="1"/>
          </p:cNvSpPr>
          <p:nvPr>
            <p:ph type="title"/>
          </p:nvPr>
        </p:nvSpPr>
        <p:spPr>
          <a:xfrm>
            <a:off x="2611438" y="808038"/>
            <a:ext cx="7958137" cy="1077912"/>
          </a:xfrm>
        </p:spPr>
        <p:txBody>
          <a:bodyPr>
            <a:normAutofit/>
          </a:bodyPr>
          <a:lstStyle/>
          <a:p>
            <a:r>
              <a:rPr lang="en-US" sz="2800"/>
              <a:t>THE DOMESTIC AND FOREIGN DEBT CRISES </a:t>
            </a:r>
            <a:endParaRPr lang="x-none" sz="2800"/>
          </a:p>
        </p:txBody>
      </p:sp>
    </p:spTree>
    <p:extLst>
      <p:ext uri="{BB962C8B-B14F-4D97-AF65-F5344CB8AC3E}">
        <p14:creationId xmlns:p14="http://schemas.microsoft.com/office/powerpoint/2010/main" val="459435925"/>
      </p:ext>
    </p:extLst>
  </p:cSld>
  <p:clrMapOvr>
    <a:masterClrMapping/>
  </p:clrMapOvr>
  <p:transition/>
  <p:timing/>
</p:sld>
</file>

<file path=ppt/slides/slide7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Content Placeholder 2">
            <a:extLst>
              <a:ext uri="{FF2B5EF4-FFF2-40B4-BE49-F238E27FC236}">
                <a16:creationId xmlns:a16="http://schemas.microsoft.com/office/drawing/2014/main" xmlns="" id="{DA134B09-63D5-4385-A609-234E4FB8159C}"/>
              </a:ext>
            </a:extLst>
          </p:cNvPr>
          <p:cNvSpPr>
            <a:spLocks noGrp="1"/>
          </p:cNvSpPr>
          <p:nvPr>
            <p:ph idx="1"/>
          </p:nvPr>
        </p:nvSpPr>
        <p:spPr/>
        <p:txBody>
          <a:bodyPr/>
          <a:lstStyle/>
          <a:p>
            <a:pPr marL="6160" indent="0">
              <a:buNone/>
            </a:pPr>
            <a:r>
              <a:rPr lang="en-US" b="1"/>
              <a:t>REASONS &amp; CONSEQUENCES </a:t>
            </a:r>
          </a:p>
          <a:p>
            <a:pPr marL="6160" indent="0">
              <a:buNone/>
            </a:pPr>
            <a:r>
              <a:rPr lang="en-US" b="1"/>
              <a:t>CONSEQUENCES;</a:t>
            </a:r>
          </a:p>
          <a:p>
            <a:r>
              <a:rPr lang="en-US"/>
              <a:t>Difficulty in debt servicing</a:t>
            </a:r>
          </a:p>
          <a:p>
            <a:r>
              <a:rPr lang="en-US"/>
              <a:t>Higher interest rates (20% p.a)</a:t>
            </a:r>
          </a:p>
          <a:p>
            <a:pPr marL="6160" indent="0">
              <a:buNone/>
            </a:pPr>
            <a:endParaRPr lang="x-none"/>
          </a:p>
        </p:txBody>
      </p:sp>
      <p:sp>
        <p:nvSpPr>
          <p:cNvPr id="4" name="Title 1">
            <a:extLst>
              <a:ext uri="{FF2B5EF4-FFF2-40B4-BE49-F238E27FC236}">
                <a16:creationId xmlns:a16="http://schemas.microsoft.com/office/drawing/2014/main" xmlns="" id="{FE66E995-A339-4E5C-85CB-6DCF0C802AA7}"/>
              </a:ext>
            </a:extLst>
          </p:cNvPr>
          <p:cNvSpPr>
            <a:spLocks noGrp="1"/>
          </p:cNvSpPr>
          <p:nvPr>
            <p:ph type="title"/>
          </p:nvPr>
        </p:nvSpPr>
        <p:spPr>
          <a:xfrm>
            <a:off x="2611438" y="808038"/>
            <a:ext cx="7958137" cy="1077912"/>
          </a:xfrm>
        </p:spPr>
        <p:txBody>
          <a:bodyPr>
            <a:normAutofit/>
          </a:bodyPr>
          <a:lstStyle/>
          <a:p>
            <a:r>
              <a:rPr lang="en-US" sz="2800"/>
              <a:t>THE DOMESTIC AND FOREIGN DEBT CRISES </a:t>
            </a:r>
            <a:endParaRPr lang="x-none" sz="2800"/>
          </a:p>
        </p:txBody>
      </p:sp>
    </p:spTree>
    <p:extLst>
      <p:ext uri="{BB962C8B-B14F-4D97-AF65-F5344CB8AC3E}">
        <p14:creationId xmlns:p14="http://schemas.microsoft.com/office/powerpoint/2010/main" val="3826346626"/>
      </p:ext>
    </p:extLst>
  </p:cSld>
  <p:clrMapOvr>
    <a:masterClrMapping/>
  </p:clrMapOvr>
  <p:transition/>
  <p:timing/>
</p:sld>
</file>

<file path=ppt/slides/slide7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Content Placeholder 2">
            <a:extLst>
              <a:ext uri="{FF2B5EF4-FFF2-40B4-BE49-F238E27FC236}">
                <a16:creationId xmlns:a16="http://schemas.microsoft.com/office/drawing/2014/main" xmlns="" id="{65794D2C-797C-4785-82A2-443BF14833BD}"/>
              </a:ext>
            </a:extLst>
          </p:cNvPr>
          <p:cNvSpPr>
            <a:spLocks noGrp="1"/>
          </p:cNvSpPr>
          <p:nvPr>
            <p:ph idx="1"/>
          </p:nvPr>
        </p:nvSpPr>
        <p:spPr/>
        <p:txBody>
          <a:bodyPr/>
          <a:lstStyle/>
          <a:p>
            <a:pPr marL="6160" indent="0">
              <a:buNone/>
            </a:pPr>
            <a:r>
              <a:rPr lang="en-US" b="1"/>
              <a:t>DEBT CRISES</a:t>
            </a:r>
          </a:p>
          <a:p>
            <a:r>
              <a:rPr lang="en-US"/>
              <a:t>1980’s development expenditure was 40% of total government spending.</a:t>
            </a:r>
          </a:p>
          <a:p>
            <a:r>
              <a:rPr lang="en-US"/>
              <a:t>1990’s domestic debt crises.</a:t>
            </a:r>
          </a:p>
          <a:p>
            <a:r>
              <a:rPr lang="en-US"/>
              <a:t>2000’s development expenditure declined to 13% of total government spending.</a:t>
            </a:r>
          </a:p>
          <a:p>
            <a:r>
              <a:rPr lang="en-US"/>
              <a:t>“The increase in the share of interest payments has come at the cost of development</a:t>
            </a:r>
          </a:p>
          <a:p>
            <a:pPr marL="6160" indent="0">
              <a:buNone/>
            </a:pPr>
            <a:endParaRPr lang="x-none"/>
          </a:p>
        </p:txBody>
      </p:sp>
      <p:sp>
        <p:nvSpPr>
          <p:cNvPr id="4" name="Title 1">
            <a:extLst>
              <a:ext uri="{FF2B5EF4-FFF2-40B4-BE49-F238E27FC236}">
                <a16:creationId xmlns:a16="http://schemas.microsoft.com/office/drawing/2014/main" xmlns="" id="{37E9F8C7-2CA5-426F-BA5E-52353574879C}"/>
              </a:ext>
            </a:extLst>
          </p:cNvPr>
          <p:cNvSpPr>
            <a:spLocks noGrp="1"/>
          </p:cNvSpPr>
          <p:nvPr>
            <p:ph type="title"/>
          </p:nvPr>
        </p:nvSpPr>
        <p:spPr>
          <a:xfrm>
            <a:off x="2611438" y="808038"/>
            <a:ext cx="7958137" cy="1077912"/>
          </a:xfrm>
        </p:spPr>
        <p:txBody>
          <a:bodyPr>
            <a:normAutofit/>
          </a:bodyPr>
          <a:lstStyle/>
          <a:p>
            <a:r>
              <a:rPr lang="en-US" sz="2800"/>
              <a:t>THE DOMESTIC AND FOREIGN DEBT CRISES </a:t>
            </a:r>
            <a:endParaRPr lang="x-none" sz="2800"/>
          </a:p>
        </p:txBody>
      </p:sp>
    </p:spTree>
    <p:extLst>
      <p:ext uri="{BB962C8B-B14F-4D97-AF65-F5344CB8AC3E}">
        <p14:creationId xmlns:p14="http://schemas.microsoft.com/office/powerpoint/2010/main" val="1927300709"/>
      </p:ext>
    </p:extLst>
  </p:cSld>
  <p:clrMapOvr>
    <a:masterClrMapping/>
  </p:clrMapOvr>
  <p:transition/>
  <p:timing/>
</p:sld>
</file>

<file path=ppt/slides/slide7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a:extLst>
              <a:ext uri="{FF2B5EF4-FFF2-40B4-BE49-F238E27FC236}">
                <a16:creationId xmlns:a16="http://schemas.microsoft.com/office/drawing/2014/main" xmlns="" id="{2564CBA3-E13A-4A79-9878-B4E0F7A34F6D}"/>
              </a:ext>
            </a:extLst>
          </p:cNvPr>
          <p:cNvSpPr>
            <a:spLocks noGrp="1"/>
          </p:cNvSpPr>
          <p:nvPr>
            <p:ph type="title"/>
          </p:nvPr>
        </p:nvSpPr>
        <p:spPr/>
        <p:txBody>
          <a:bodyPr>
            <a:normAutofit/>
          </a:bodyPr>
          <a:lstStyle/>
          <a:p>
            <a:r>
              <a:rPr lang="en-US" sz="2800"/>
              <a:t>THE DOMESTIC AND FOREIGN DEBT CRISES </a:t>
            </a:r>
            <a:endParaRPr lang="x-none" sz="2800"/>
          </a:p>
        </p:txBody>
      </p:sp>
      <p:sp>
        <p:nvSpPr>
          <p:cNvPr id="3" name="Content Placeholder 2">
            <a:extLst>
              <a:ext uri="{FF2B5EF4-FFF2-40B4-BE49-F238E27FC236}">
                <a16:creationId xmlns:a16="http://schemas.microsoft.com/office/drawing/2014/main" xmlns="" id="{01714DCE-72B4-4A3B-951E-39202D251439}"/>
              </a:ext>
            </a:extLst>
          </p:cNvPr>
          <p:cNvSpPr>
            <a:spLocks noGrp="1"/>
          </p:cNvSpPr>
          <p:nvPr>
            <p:ph idx="1"/>
          </p:nvPr>
        </p:nvSpPr>
        <p:spPr/>
        <p:txBody>
          <a:bodyPr>
            <a:normAutofit/>
          </a:bodyPr>
          <a:lstStyle/>
          <a:p>
            <a:r>
              <a:rPr lang="en-US" sz="2400"/>
              <a:t>Pakistan faced serious crises of debt at both fronts i.e. domestic and foreign.</a:t>
            </a:r>
          </a:p>
          <a:p>
            <a:r>
              <a:rPr lang="en-US" sz="2400"/>
              <a:t>In Jan 2000 debt reduction and management committee (DRMC) was formed.</a:t>
            </a:r>
          </a:p>
          <a:p>
            <a:r>
              <a:rPr lang="en-US" sz="2400"/>
              <a:t>The committee released a report called debt reduction and management strategy (DRMS).</a:t>
            </a:r>
            <a:endParaRPr lang="x-none" sz="2400"/>
          </a:p>
        </p:txBody>
      </p:sp>
    </p:spTree>
    <p:extLst>
      <p:ext uri="{BB962C8B-B14F-4D97-AF65-F5344CB8AC3E}">
        <p14:creationId xmlns:p14="http://schemas.microsoft.com/office/powerpoint/2010/main" val="3383072471"/>
      </p:ext>
    </p:extLst>
  </p:cSld>
  <p:clrMapOvr>
    <a:masterClrMapping/>
  </p:clrMapOvr>
  <p:transition/>
  <p:timing/>
</p:sld>
</file>

<file path=ppt/slides/slide7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Content Placeholder 2">
            <a:extLst>
              <a:ext uri="{FF2B5EF4-FFF2-40B4-BE49-F238E27FC236}">
                <a16:creationId xmlns:a16="http://schemas.microsoft.com/office/drawing/2014/main" xmlns="" id="{09DBA33C-99FC-4882-A9D0-8E3C1DCFD427}"/>
              </a:ext>
            </a:extLst>
          </p:cNvPr>
          <p:cNvSpPr>
            <a:spLocks noGrp="1"/>
          </p:cNvSpPr>
          <p:nvPr>
            <p:ph idx="1"/>
          </p:nvPr>
        </p:nvSpPr>
        <p:spPr/>
        <p:txBody>
          <a:bodyPr/>
          <a:lstStyle/>
          <a:p>
            <a:pPr marL="6160" indent="0">
              <a:buNone/>
            </a:pPr>
            <a:r>
              <a:rPr lang="en-US" b="1"/>
              <a:t>D</a:t>
            </a:r>
            <a:r>
              <a:rPr lang="en-US" sz="2000" b="1"/>
              <a:t>ebt reduction and management strategy (DRMS)</a:t>
            </a:r>
          </a:p>
          <a:p>
            <a:pPr>
              <a:buFont typeface="Courier New" panose="02070309020205020404" pitchFamily="49" charset="0"/>
              <a:buChar char="o"/>
            </a:pPr>
            <a:r>
              <a:rPr lang="en-US"/>
              <a:t>Causes of excessive debt</a:t>
            </a:r>
          </a:p>
          <a:p>
            <a:pPr>
              <a:buFont typeface="Courier New" panose="02070309020205020404" pitchFamily="49" charset="0"/>
              <a:buChar char="o"/>
            </a:pPr>
            <a:r>
              <a:rPr lang="en-US"/>
              <a:t>Solution and possibilities for alleviating debt</a:t>
            </a:r>
            <a:endParaRPr lang="x-none"/>
          </a:p>
        </p:txBody>
      </p:sp>
      <p:sp>
        <p:nvSpPr>
          <p:cNvPr id="4" name="Title 1">
            <a:extLst>
              <a:ext uri="{FF2B5EF4-FFF2-40B4-BE49-F238E27FC236}">
                <a16:creationId xmlns:a16="http://schemas.microsoft.com/office/drawing/2014/main" xmlns="" id="{AB3BC8E3-824C-4F7B-A74A-B896B4170B1A}"/>
              </a:ext>
            </a:extLst>
          </p:cNvPr>
          <p:cNvSpPr>
            <a:spLocks noGrp="1"/>
          </p:cNvSpPr>
          <p:nvPr>
            <p:ph type="title"/>
          </p:nvPr>
        </p:nvSpPr>
        <p:spPr>
          <a:xfrm>
            <a:off x="2611438" y="808038"/>
            <a:ext cx="7958137" cy="1077912"/>
          </a:xfrm>
        </p:spPr>
        <p:txBody>
          <a:bodyPr>
            <a:normAutofit/>
          </a:bodyPr>
          <a:lstStyle/>
          <a:p>
            <a:r>
              <a:rPr lang="en-US" sz="2800"/>
              <a:t>THE DOMESTIC AND FOREIGN DEBT CRISES </a:t>
            </a:r>
            <a:endParaRPr lang="x-none" sz="2800"/>
          </a:p>
        </p:txBody>
      </p:sp>
    </p:spTree>
    <p:extLst>
      <p:ext uri="{BB962C8B-B14F-4D97-AF65-F5344CB8AC3E}">
        <p14:creationId xmlns:p14="http://schemas.microsoft.com/office/powerpoint/2010/main" val="1456549642"/>
      </p:ext>
    </p:extLst>
  </p:cSld>
  <p:clrMapOvr>
    <a:masterClrMapping/>
  </p:clrMapOvr>
  <p:transition/>
  <p:timing/>
</p:sld>
</file>

<file path=ppt/slides/slide7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Content Placeholder 2">
            <a:extLst>
              <a:ext uri="{FF2B5EF4-FFF2-40B4-BE49-F238E27FC236}">
                <a16:creationId xmlns:a16="http://schemas.microsoft.com/office/drawing/2014/main" xmlns="" id="{E5B51F95-1711-4C55-A43F-EBBCAA8C1BE7}"/>
              </a:ext>
            </a:extLst>
          </p:cNvPr>
          <p:cNvSpPr>
            <a:spLocks noGrp="1"/>
          </p:cNvSpPr>
          <p:nvPr>
            <p:ph idx="1"/>
          </p:nvPr>
        </p:nvSpPr>
        <p:spPr/>
        <p:txBody>
          <a:bodyPr/>
          <a:lstStyle/>
          <a:p>
            <a:pPr marL="6160" indent="0">
              <a:buNone/>
            </a:pPr>
            <a:r>
              <a:rPr lang="en-US" b="1"/>
              <a:t>Reasons for High debt (DRMS)</a:t>
            </a:r>
          </a:p>
          <a:p>
            <a:r>
              <a:rPr lang="en-US"/>
              <a:t>Persistent and large deficit</a:t>
            </a:r>
          </a:p>
          <a:p>
            <a:r>
              <a:rPr lang="en-US"/>
              <a:t>Large current account deficit</a:t>
            </a:r>
          </a:p>
          <a:p>
            <a:r>
              <a:rPr lang="en-US"/>
              <a:t>Stagnant and declining government revenues in real terms</a:t>
            </a:r>
          </a:p>
          <a:p>
            <a:r>
              <a:rPr lang="en-US"/>
              <a:t>Stagnant and declining exports</a:t>
            </a:r>
          </a:p>
          <a:p>
            <a:r>
              <a:rPr lang="en-US"/>
              <a:t>Rising cost of borrowing</a:t>
            </a:r>
          </a:p>
          <a:p>
            <a:r>
              <a:rPr lang="en-US"/>
              <a:t>Careless and waste full use of borrowed resources</a:t>
            </a:r>
          </a:p>
          <a:p>
            <a:pPr marL="6160" indent="0">
              <a:buNone/>
            </a:pPr>
            <a:endParaRPr lang="x-none"/>
          </a:p>
        </p:txBody>
      </p:sp>
      <p:sp>
        <p:nvSpPr>
          <p:cNvPr id="4" name="Title 1">
            <a:extLst>
              <a:ext uri="{FF2B5EF4-FFF2-40B4-BE49-F238E27FC236}">
                <a16:creationId xmlns:a16="http://schemas.microsoft.com/office/drawing/2014/main" xmlns="" id="{8C7DC2A0-3E19-4FA8-ACDC-DFCE3C931DFF}"/>
              </a:ext>
            </a:extLst>
          </p:cNvPr>
          <p:cNvSpPr>
            <a:spLocks noGrp="1"/>
          </p:cNvSpPr>
          <p:nvPr>
            <p:ph type="title"/>
          </p:nvPr>
        </p:nvSpPr>
        <p:spPr>
          <a:xfrm>
            <a:off x="2611438" y="808038"/>
            <a:ext cx="7958137" cy="1077912"/>
          </a:xfrm>
        </p:spPr>
        <p:txBody>
          <a:bodyPr>
            <a:normAutofit/>
          </a:bodyPr>
          <a:lstStyle/>
          <a:p>
            <a:r>
              <a:rPr lang="en-US" sz="2800"/>
              <a:t>THE DOMESTIC AND FOREIGN DEBT CRISES </a:t>
            </a:r>
            <a:endParaRPr lang="x-none" sz="2800"/>
          </a:p>
        </p:txBody>
      </p:sp>
    </p:spTree>
    <p:extLst>
      <p:ext uri="{BB962C8B-B14F-4D97-AF65-F5344CB8AC3E}">
        <p14:creationId xmlns:p14="http://schemas.microsoft.com/office/powerpoint/2010/main" val="2246067569"/>
      </p:ext>
    </p:extLst>
  </p:cSld>
  <p:clrMapOvr>
    <a:masterClrMapping/>
  </p:clrMapOvr>
  <p:transition/>
  <p:timing/>
</p:sld>
</file>

<file path=ppt/slides/slide7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Content Placeholder 2">
            <a:extLst>
              <a:ext uri="{FF2B5EF4-FFF2-40B4-BE49-F238E27FC236}">
                <a16:creationId xmlns:a16="http://schemas.microsoft.com/office/drawing/2014/main" xmlns="" id="{C8F269FC-8BFC-4CC0-B166-7D2CDD0707F3}"/>
              </a:ext>
            </a:extLst>
          </p:cNvPr>
          <p:cNvSpPr>
            <a:spLocks noGrp="1"/>
          </p:cNvSpPr>
          <p:nvPr>
            <p:ph idx="1"/>
          </p:nvPr>
        </p:nvSpPr>
        <p:spPr/>
        <p:txBody>
          <a:bodyPr/>
          <a:lstStyle/>
          <a:p>
            <a:r>
              <a:rPr lang="en-US"/>
              <a:t>According to DRMS report it was current account balance of payment which was unsustainable and caused both types of debt to accumulate.</a:t>
            </a:r>
          </a:p>
          <a:p>
            <a:r>
              <a:rPr lang="en-US"/>
              <a:t>During 1990’s</a:t>
            </a:r>
          </a:p>
          <a:p>
            <a:r>
              <a:rPr lang="en-US"/>
              <a:t>Current account balance was 4.8% of GDP on average and rises to 6%.</a:t>
            </a:r>
          </a:p>
          <a:p>
            <a:r>
              <a:rPr lang="en-US"/>
              <a:t>Decline in foreign exchange earnings (decline in exports and remittances)</a:t>
            </a:r>
          </a:p>
          <a:p>
            <a:r>
              <a:rPr lang="en-US"/>
              <a:t>Devaluation of rupee</a:t>
            </a:r>
            <a:endParaRPr lang="x-none"/>
          </a:p>
        </p:txBody>
      </p:sp>
      <p:sp>
        <p:nvSpPr>
          <p:cNvPr id="4" name="Title 1">
            <a:extLst>
              <a:ext uri="{FF2B5EF4-FFF2-40B4-BE49-F238E27FC236}">
                <a16:creationId xmlns:a16="http://schemas.microsoft.com/office/drawing/2014/main" xmlns="" id="{6B53D03E-DE73-431E-988B-85648FD4CE41}"/>
              </a:ext>
            </a:extLst>
          </p:cNvPr>
          <p:cNvSpPr>
            <a:spLocks noGrp="1"/>
          </p:cNvSpPr>
          <p:nvPr>
            <p:ph type="title"/>
          </p:nvPr>
        </p:nvSpPr>
        <p:spPr>
          <a:xfrm>
            <a:off x="2611438" y="808038"/>
            <a:ext cx="7958137" cy="1077912"/>
          </a:xfrm>
        </p:spPr>
        <p:txBody>
          <a:bodyPr>
            <a:normAutofit/>
          </a:bodyPr>
          <a:lstStyle/>
          <a:p>
            <a:r>
              <a:rPr lang="en-US" sz="2800"/>
              <a:t>THE DOMESTIC AND FOREIGN DEBT CRISES </a:t>
            </a:r>
            <a:endParaRPr lang="x-none" sz="2800"/>
          </a:p>
        </p:txBody>
      </p:sp>
    </p:spTree>
    <p:extLst>
      <p:ext uri="{BB962C8B-B14F-4D97-AF65-F5344CB8AC3E}">
        <p14:creationId xmlns:p14="http://schemas.microsoft.com/office/powerpoint/2010/main" val="2188994235"/>
      </p:ext>
    </p:extLst>
  </p:cSld>
  <p:clrMapOvr>
    <a:masterClrMapping/>
  </p:clrMapOvr>
  <p:transition/>
  <p:timing/>
</p:sld>
</file>

<file path=ppt/slides/slide7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Content Placeholder 2">
            <a:extLst>
              <a:ext uri="{FF2B5EF4-FFF2-40B4-BE49-F238E27FC236}">
                <a16:creationId xmlns:a16="http://schemas.microsoft.com/office/drawing/2014/main" xmlns="" id="{1BA17726-E3C5-4861-BC65-A7968497B2B5}"/>
              </a:ext>
            </a:extLst>
          </p:cNvPr>
          <p:cNvSpPr>
            <a:spLocks noGrp="1"/>
          </p:cNvSpPr>
          <p:nvPr>
            <p:ph idx="1"/>
          </p:nvPr>
        </p:nvSpPr>
        <p:spPr/>
        <p:txBody>
          <a:bodyPr/>
          <a:lstStyle/>
          <a:p>
            <a:pPr marL="6160" indent="0">
              <a:buNone/>
            </a:pPr>
            <a:r>
              <a:rPr lang="en-US" sz="2400" b="1"/>
              <a:t>FOREIGN AID</a:t>
            </a:r>
          </a:p>
          <a:p>
            <a:r>
              <a:rPr lang="en-US"/>
              <a:t>Pakistan receiving considerable foreign aid to contribute in growth and poverty reduction.</a:t>
            </a:r>
          </a:p>
          <a:p>
            <a:pPr marL="6160" indent="0">
              <a:buNone/>
            </a:pPr>
            <a:r>
              <a:rPr lang="en-US"/>
              <a:t>But</a:t>
            </a:r>
          </a:p>
          <a:p>
            <a:r>
              <a:rPr lang="en-US"/>
              <a:t>Foreign aid inflow is used to finance consumption</a:t>
            </a:r>
          </a:p>
          <a:p>
            <a:r>
              <a:rPr lang="en-US"/>
              <a:t>As a result savings declined </a:t>
            </a:r>
          </a:p>
          <a:p>
            <a:r>
              <a:rPr lang="en-US"/>
              <a:t>“No contribution in growth”</a:t>
            </a:r>
          </a:p>
        </p:txBody>
      </p:sp>
      <p:sp>
        <p:nvSpPr>
          <p:cNvPr id="4" name="Title 1">
            <a:extLst>
              <a:ext uri="{FF2B5EF4-FFF2-40B4-BE49-F238E27FC236}">
                <a16:creationId xmlns:a16="http://schemas.microsoft.com/office/drawing/2014/main" xmlns="" id="{E72F52A9-C485-4740-A41C-4AC70B18BF4F}"/>
              </a:ext>
            </a:extLst>
          </p:cNvPr>
          <p:cNvSpPr>
            <a:spLocks noGrp="1"/>
          </p:cNvSpPr>
          <p:nvPr>
            <p:ph type="title"/>
          </p:nvPr>
        </p:nvSpPr>
        <p:spPr>
          <a:xfrm>
            <a:off x="2611438" y="808038"/>
            <a:ext cx="7958137" cy="1077912"/>
          </a:xfrm>
        </p:spPr>
        <p:txBody>
          <a:bodyPr>
            <a:normAutofit/>
          </a:bodyPr>
          <a:lstStyle/>
          <a:p>
            <a:r>
              <a:rPr lang="en-US" sz="2800"/>
              <a:t>THE DOMESTIC AND FOREIGN DEBT CRISES </a:t>
            </a:r>
            <a:endParaRPr lang="x-none" sz="2800"/>
          </a:p>
        </p:txBody>
      </p:sp>
    </p:spTree>
    <p:extLst>
      <p:ext uri="{BB962C8B-B14F-4D97-AF65-F5344CB8AC3E}">
        <p14:creationId xmlns:p14="http://schemas.microsoft.com/office/powerpoint/2010/main" val="2532085495"/>
      </p:ext>
    </p:extLst>
  </p:cSld>
  <p:clrMapOvr>
    <a:masterClrMapping/>
  </p:clrMapOvr>
  <p:transition/>
  <p:timing/>
</p:sld>
</file>

<file path=ppt/slides/slide7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Content Placeholder 2">
            <a:extLst>
              <a:ext uri="{FF2B5EF4-FFF2-40B4-BE49-F238E27FC236}">
                <a16:creationId xmlns:a16="http://schemas.microsoft.com/office/drawing/2014/main" xmlns="" id="{B176BCE3-BEB2-46D8-A8A6-5730E1025C17}"/>
              </a:ext>
            </a:extLst>
          </p:cNvPr>
          <p:cNvSpPr>
            <a:spLocks noGrp="1"/>
          </p:cNvSpPr>
          <p:nvPr>
            <p:ph idx="1"/>
          </p:nvPr>
        </p:nvSpPr>
        <p:spPr/>
        <p:txBody>
          <a:bodyPr/>
          <a:lstStyle/>
          <a:p>
            <a:pPr marL="6160" indent="0">
              <a:buNone/>
            </a:pPr>
            <a:r>
              <a:rPr lang="en-US" b="1"/>
              <a:t>PRINCIPAL FACTORS BEHIND PAKISTAN’S HIGH DEBT (SAKIB SHERANI)</a:t>
            </a:r>
          </a:p>
          <a:p>
            <a:pPr>
              <a:buFont typeface="Arial" pitchFamily="34" charset="0"/>
              <a:buChar char="•"/>
            </a:pPr>
            <a:r>
              <a:rPr lang="en-US"/>
              <a:t>Declining national savings</a:t>
            </a:r>
          </a:p>
          <a:p>
            <a:pPr>
              <a:buFont typeface="Arial" pitchFamily="34" charset="0"/>
              <a:buChar char="•"/>
            </a:pPr>
            <a:r>
              <a:rPr lang="en-US"/>
              <a:t>Lack of fiscal discipline </a:t>
            </a:r>
          </a:p>
          <a:p>
            <a:pPr>
              <a:buFont typeface="Arial" pitchFamily="34" charset="0"/>
              <a:buChar char="•"/>
            </a:pPr>
            <a:r>
              <a:rPr lang="en-US"/>
              <a:t>Declining tax revenue (as %age of GDP) 1990’s &amp; 2000’s.</a:t>
            </a:r>
          </a:p>
          <a:p>
            <a:pPr marL="6160" indent="0">
              <a:buNone/>
            </a:pPr>
            <a:r>
              <a:rPr lang="en-US"/>
              <a:t>	Political interference </a:t>
            </a:r>
          </a:p>
          <a:p>
            <a:pPr marL="6160" indent="0">
              <a:buNone/>
            </a:pPr>
            <a:r>
              <a:rPr lang="en-US"/>
              <a:t>	Weak institutions</a:t>
            </a:r>
            <a:endParaRPr lang="x-none"/>
          </a:p>
        </p:txBody>
      </p:sp>
      <p:sp>
        <p:nvSpPr>
          <p:cNvPr id="4" name="Title 1">
            <a:extLst>
              <a:ext uri="{FF2B5EF4-FFF2-40B4-BE49-F238E27FC236}">
                <a16:creationId xmlns:a16="http://schemas.microsoft.com/office/drawing/2014/main" xmlns="" id="{7710845E-C5C3-483F-8334-AF380984C86C}"/>
              </a:ext>
            </a:extLst>
          </p:cNvPr>
          <p:cNvSpPr>
            <a:spLocks noGrp="1"/>
          </p:cNvSpPr>
          <p:nvPr>
            <p:ph type="title"/>
          </p:nvPr>
        </p:nvSpPr>
        <p:spPr>
          <a:xfrm>
            <a:off x="2611438" y="808038"/>
            <a:ext cx="7958137" cy="1077912"/>
          </a:xfrm>
        </p:spPr>
        <p:txBody>
          <a:bodyPr>
            <a:normAutofit/>
          </a:bodyPr>
          <a:lstStyle/>
          <a:p>
            <a:r>
              <a:rPr lang="en-US" sz="2800"/>
              <a:t>THE DOMESTIC AND FOREIGN DEBT CRISES </a:t>
            </a:r>
            <a:endParaRPr lang="x-none" sz="2800"/>
          </a:p>
        </p:txBody>
      </p:sp>
    </p:spTree>
    <p:extLst>
      <p:ext uri="{BB962C8B-B14F-4D97-AF65-F5344CB8AC3E}">
        <p14:creationId xmlns:p14="http://schemas.microsoft.com/office/powerpoint/2010/main" val="656327816"/>
      </p:ext>
    </p:extLst>
  </p:cSld>
  <p:clrMapOvr>
    <a:masterClrMapping/>
  </p:clrMapOvr>
  <p:transition/>
  <p:timing/>
</p:sld>
</file>

<file path=ppt/slides/slide7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Content Placeholder 2">
            <a:extLst>
              <a:ext uri="{FF2B5EF4-FFF2-40B4-BE49-F238E27FC236}">
                <a16:creationId xmlns:a16="http://schemas.microsoft.com/office/drawing/2014/main" xmlns="" id="{1F06EE8E-F119-45FD-AF26-48151A05E907}"/>
              </a:ext>
            </a:extLst>
          </p:cNvPr>
          <p:cNvSpPr>
            <a:spLocks noGrp="1"/>
          </p:cNvSpPr>
          <p:nvPr>
            <p:ph idx="1"/>
          </p:nvPr>
        </p:nvSpPr>
        <p:spPr/>
        <p:txBody>
          <a:bodyPr/>
          <a:lstStyle/>
          <a:p>
            <a:pPr marL="6160" indent="0">
              <a:buNone/>
            </a:pPr>
            <a:r>
              <a:rPr lang="en-US" b="1"/>
              <a:t>CONCLUSION</a:t>
            </a:r>
          </a:p>
          <a:p>
            <a:r>
              <a:rPr lang="en-US"/>
              <a:t>Debt servicing is eating away revenues for development and other expenditures.</a:t>
            </a:r>
          </a:p>
          <a:p>
            <a:r>
              <a:rPr lang="en-US"/>
              <a:t>Pakistan (unlike other countries) had the problem of domestic and external debt both (1990).</a:t>
            </a:r>
          </a:p>
          <a:p>
            <a:r>
              <a:rPr lang="en-US"/>
              <a:t>Reforms and Structural Adjustment had an important role to aggravate this crises.</a:t>
            </a:r>
          </a:p>
        </p:txBody>
      </p:sp>
      <p:sp>
        <p:nvSpPr>
          <p:cNvPr id="4" name="Title 1">
            <a:extLst>
              <a:ext uri="{FF2B5EF4-FFF2-40B4-BE49-F238E27FC236}">
                <a16:creationId xmlns:a16="http://schemas.microsoft.com/office/drawing/2014/main" xmlns="" id="{CD3FDCD9-603C-48E2-B6D4-208CE6B2975B}"/>
              </a:ext>
            </a:extLst>
          </p:cNvPr>
          <p:cNvSpPr>
            <a:spLocks noGrp="1"/>
          </p:cNvSpPr>
          <p:nvPr>
            <p:ph type="title"/>
          </p:nvPr>
        </p:nvSpPr>
        <p:spPr>
          <a:xfrm>
            <a:off x="2611438" y="808038"/>
            <a:ext cx="7958137" cy="1077912"/>
          </a:xfrm>
        </p:spPr>
        <p:txBody>
          <a:bodyPr>
            <a:normAutofit/>
          </a:bodyPr>
          <a:lstStyle/>
          <a:p>
            <a:r>
              <a:rPr lang="en-US" sz="2800"/>
              <a:t>THE DOMESTIC AND FOREIGN DEBT CRISES </a:t>
            </a:r>
            <a:endParaRPr lang="x-none" sz="2800"/>
          </a:p>
        </p:txBody>
      </p:sp>
    </p:spTree>
    <p:extLst>
      <p:ext uri="{BB962C8B-B14F-4D97-AF65-F5344CB8AC3E}">
        <p14:creationId xmlns:p14="http://schemas.microsoft.com/office/powerpoint/2010/main" val="4202933693"/>
      </p:ext>
    </p:extLst>
  </p:cSld>
  <p:clrMapOvr>
    <a:masterClrMapping/>
  </p:clrMapOvr>
  <p:transition/>
  <p:timing/>
</p:sld>
</file>

<file path=ppt/slides/slide8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a:extLst>
              <a:ext uri="{FF2B5EF4-FFF2-40B4-BE49-F238E27FC236}">
                <a16:creationId xmlns:a16="http://schemas.microsoft.com/office/drawing/2014/main" xmlns="" id="{ED518679-C2D9-4285-9DE9-56F07112F82D}"/>
              </a:ext>
            </a:extLst>
          </p:cNvPr>
          <p:cNvSpPr>
            <a:spLocks noGrp="1"/>
          </p:cNvSpPr>
          <p:nvPr>
            <p:ph type="ctrTitle"/>
          </p:nvPr>
        </p:nvSpPr>
        <p:spPr/>
        <p:txBody>
          <a:bodyPr>
            <a:normAutofit fontScale="90000"/>
          </a:bodyPr>
          <a:lstStyle/>
          <a:p>
            <a:r>
              <a:rPr lang="en-US" smtClean="0"/>
              <a:t>MONETARY POLICY AND MONETARY MANAGEMENT </a:t>
            </a:r>
            <a:endParaRPr lang="x-none"/>
          </a:p>
        </p:txBody>
      </p:sp>
      <p:sp>
        <p:nvSpPr>
          <p:cNvPr id="3" name="Subtitle 2">
            <a:extLst>
              <a:ext uri="{FF2B5EF4-FFF2-40B4-BE49-F238E27FC236}">
                <a16:creationId xmlns:a16="http://schemas.microsoft.com/office/drawing/2014/main" xmlns="" id="{616CE912-84F6-4C08-8AAF-EFD68B4812C1}"/>
              </a:ext>
            </a:extLst>
          </p:cNvPr>
          <p:cNvSpPr>
            <a:spLocks noGrp="1"/>
          </p:cNvSpPr>
          <p:nvPr>
            <p:ph type="subTitle" idx="1"/>
          </p:nvPr>
        </p:nvSpPr>
        <p:spPr/>
        <p:txBody>
          <a:bodyPr/>
          <a:lstStyle/>
          <a:p>
            <a:r>
              <a:rPr lang="en-US"/>
              <a:t>MODULE </a:t>
            </a:r>
            <a:r>
              <a:rPr lang="en-US" smtClean="0"/>
              <a:t>5</a:t>
            </a:r>
            <a:endParaRPr lang="x-none"/>
          </a:p>
        </p:txBody>
      </p:sp>
    </p:spTree>
    <p:extLst>
      <p:ext uri="{BB962C8B-B14F-4D97-AF65-F5344CB8AC3E}">
        <p14:creationId xmlns:p14="http://schemas.microsoft.com/office/powerpoint/2010/main" val="7213025"/>
      </p:ext>
    </p:extLst>
  </p:cSld>
  <p:clrMapOvr>
    <a:masterClrMapping/>
  </p:clrMapOvr>
  <p:transition/>
  <p:timing/>
</p:sld>
</file>

<file path=ppt/slides/slide8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Content Placeholder 2">
            <a:extLst>
              <a:ext uri="{FF2B5EF4-FFF2-40B4-BE49-F238E27FC236}">
                <a16:creationId xmlns:a16="http://schemas.microsoft.com/office/drawing/2014/main" xmlns="" id="{1F06EE8E-F119-45FD-AF26-48151A05E907}"/>
              </a:ext>
            </a:extLst>
          </p:cNvPr>
          <p:cNvSpPr>
            <a:spLocks noGrp="1"/>
          </p:cNvSpPr>
          <p:nvPr>
            <p:ph idx="1"/>
          </p:nvPr>
        </p:nvSpPr>
        <p:spPr/>
        <p:txBody>
          <a:bodyPr/>
          <a:lstStyle/>
          <a:p>
            <a:pPr marL="6160" indent="0">
              <a:buNone/>
            </a:pPr>
            <a:r>
              <a:rPr lang="en-US" smtClean="0"/>
              <a:t>INTRODUCTION</a:t>
            </a:r>
          </a:p>
          <a:p>
            <a:pPr marL="6160" indent="0">
              <a:buNone/>
            </a:pPr>
            <a:r>
              <a:rPr lang="en-US" smtClean="0"/>
              <a:t>An important component of economic policy of the country is to develop dynamic domestic financial sector to channelize domestic savings into potential investment for economic development and growth of the country.</a:t>
            </a:r>
          </a:p>
          <a:p>
            <a:pPr marL="6160" indent="0">
              <a:buNone/>
            </a:pPr>
            <a:endParaRPr lang="en-US"/>
          </a:p>
        </p:txBody>
      </p:sp>
      <p:sp>
        <p:nvSpPr>
          <p:cNvPr id="4" name="Title 1">
            <a:extLst>
              <a:ext uri="{FF2B5EF4-FFF2-40B4-BE49-F238E27FC236}">
                <a16:creationId xmlns:a16="http://schemas.microsoft.com/office/drawing/2014/main" xmlns="" id="{CD3FDCD9-603C-48E2-B6D4-208CE6B2975B}"/>
              </a:ext>
            </a:extLst>
          </p:cNvPr>
          <p:cNvSpPr>
            <a:spLocks noGrp="1"/>
          </p:cNvSpPr>
          <p:nvPr>
            <p:ph type="title"/>
          </p:nvPr>
        </p:nvSpPr>
        <p:spPr>
          <a:xfrm>
            <a:off x="2611438" y="808038"/>
            <a:ext cx="7958137" cy="1077912"/>
          </a:xfrm>
        </p:spPr>
        <p:txBody>
          <a:bodyPr>
            <a:normAutofit/>
          </a:bodyPr>
          <a:lstStyle/>
          <a:p>
            <a:r>
              <a:rPr lang="en-US" sz="2800" smtClean="0"/>
              <a:t>FINANCIAL SECTOR</a:t>
            </a:r>
            <a:endParaRPr lang="x-none" sz="2800"/>
          </a:p>
        </p:txBody>
      </p:sp>
    </p:spTree>
    <p:extLst>
      <p:ext uri="{BB962C8B-B14F-4D97-AF65-F5344CB8AC3E}">
        <p14:creationId xmlns:p14="http://schemas.microsoft.com/office/powerpoint/2010/main" val="4202933693"/>
      </p:ext>
    </p:extLst>
  </p:cSld>
  <p:clrMapOvr>
    <a:masterClrMapping/>
  </p:clrMapOvr>
  <p:transition/>
  <p:timing/>
</p:sld>
</file>

<file path=ppt/slides/slide8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Content Placeholder 2"/>
          <p:cNvSpPr>
            <a:spLocks noGrp="1"/>
          </p:cNvSpPr>
          <p:nvPr>
            <p:ph idx="1"/>
          </p:nvPr>
        </p:nvSpPr>
        <p:spPr/>
        <p:txBody>
          <a:bodyPr/>
          <a:lstStyle/>
          <a:p>
            <a:pPr marL="6160" indent="0">
              <a:buNone/>
            </a:pPr>
            <a:r>
              <a:rPr lang="en-US" smtClean="0"/>
              <a:t>FINANCIAL SECTOR</a:t>
            </a:r>
          </a:p>
          <a:p>
            <a:pPr marL="6160" indent="0">
              <a:buNone/>
            </a:pPr>
            <a:r>
              <a:rPr lang="en-US" smtClean="0"/>
              <a:t>Our financial sector consist of;</a:t>
            </a:r>
          </a:p>
          <a:p>
            <a:r>
              <a:rPr lang="en-US" smtClean="0"/>
              <a:t>Commercial banks</a:t>
            </a:r>
          </a:p>
          <a:p>
            <a:r>
              <a:rPr lang="en-US" smtClean="0"/>
              <a:t>Microfinance banks</a:t>
            </a:r>
          </a:p>
          <a:p>
            <a:r>
              <a:rPr lang="en-US" smtClean="0"/>
              <a:t>Development finance institutions</a:t>
            </a:r>
          </a:p>
          <a:p>
            <a:r>
              <a:rPr lang="en-US" smtClean="0"/>
              <a:t>Insurance companies</a:t>
            </a:r>
          </a:p>
          <a:p>
            <a:endParaRPr lang="en-US"/>
          </a:p>
        </p:txBody>
      </p:sp>
      <p:sp>
        <p:nvSpPr>
          <p:cNvPr id="4" name="Title 1">
            <a:extLst>
              <a:ext uri="{FF2B5EF4-FFF2-40B4-BE49-F238E27FC236}">
                <a16:creationId xmlns:a16="http://schemas.microsoft.com/office/drawing/2014/main" xmlns="" id="{CD3FDCD9-603C-48E2-B6D4-208CE6B2975B}"/>
              </a:ext>
            </a:extLst>
          </p:cNvPr>
          <p:cNvSpPr>
            <a:spLocks noGrp="1"/>
          </p:cNvSpPr>
          <p:nvPr>
            <p:ph type="title"/>
          </p:nvPr>
        </p:nvSpPr>
        <p:spPr/>
        <p:txBody>
          <a:bodyPr>
            <a:normAutofit/>
          </a:bodyPr>
          <a:lstStyle/>
          <a:p>
            <a:r>
              <a:rPr lang="en-US" sz="2800" smtClean="0"/>
              <a:t>FINANCIAL SECTOR</a:t>
            </a:r>
            <a:endParaRPr lang="x-none" sz="2800"/>
          </a:p>
        </p:txBody>
      </p:sp>
    </p:spTree>
    <p:extLst>
      <p:ext uri="{BB962C8B-B14F-4D97-AF65-F5344CB8AC3E}">
        <p14:creationId xmlns:p14="http://schemas.microsoft.com/office/powerpoint/2010/main" val="3015052510"/>
      </p:ext>
    </p:extLst>
  </p:cSld>
  <p:clrMapOvr>
    <a:masterClrMapping/>
  </p:clrMapOvr>
  <p:transition/>
  <p:timing/>
</p:sld>
</file>

<file path=ppt/slides/slide8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Content Placeholder 2"/>
          <p:cNvSpPr>
            <a:spLocks noGrp="1"/>
          </p:cNvSpPr>
          <p:nvPr>
            <p:ph idx="1"/>
          </p:nvPr>
        </p:nvSpPr>
        <p:spPr/>
        <p:txBody>
          <a:bodyPr/>
          <a:lstStyle/>
          <a:p>
            <a:pPr marL="6160" indent="0">
              <a:buNone/>
            </a:pPr>
            <a:r>
              <a:rPr lang="en-US" b="1" smtClean="0"/>
              <a:t>Development of Banking Sector</a:t>
            </a:r>
          </a:p>
          <a:p>
            <a:pPr marL="6160" indent="0">
              <a:buNone/>
            </a:pPr>
            <a:r>
              <a:rPr lang="en-US" smtClean="0"/>
              <a:t>At the time of partition;</a:t>
            </a:r>
          </a:p>
          <a:p>
            <a:r>
              <a:rPr lang="en-US" smtClean="0"/>
              <a:t>No central bank</a:t>
            </a:r>
          </a:p>
          <a:p>
            <a:r>
              <a:rPr lang="en-US" smtClean="0"/>
              <a:t>In the areas of Pakistan (east &amp; west) only 213 functioning branches of scheduled banks exists whereas, united India had 3496 branches.</a:t>
            </a:r>
          </a:p>
          <a:p>
            <a:r>
              <a:rPr lang="en-US" smtClean="0"/>
              <a:t>After partition, State bank of Pakistan began operations on 1</a:t>
            </a:r>
            <a:r>
              <a:rPr lang="en-US" baseline="30000" smtClean="0"/>
              <a:t>st</a:t>
            </a:r>
            <a:r>
              <a:rPr lang="en-US" smtClean="0"/>
              <a:t> July 1948.</a:t>
            </a:r>
            <a:endParaRPr lang="en-US"/>
          </a:p>
        </p:txBody>
      </p:sp>
      <p:sp>
        <p:nvSpPr>
          <p:cNvPr id="4" name="Title 1">
            <a:extLst>
              <a:ext uri="{FF2B5EF4-FFF2-40B4-BE49-F238E27FC236}">
                <a16:creationId xmlns:a16="http://schemas.microsoft.com/office/drawing/2014/main" xmlns="" id="{CD3FDCD9-603C-48E2-B6D4-208CE6B2975B}"/>
              </a:ext>
            </a:extLst>
          </p:cNvPr>
          <p:cNvSpPr>
            <a:spLocks noGrp="1"/>
          </p:cNvSpPr>
          <p:nvPr>
            <p:ph type="title"/>
          </p:nvPr>
        </p:nvSpPr>
        <p:spPr/>
        <p:txBody>
          <a:bodyPr>
            <a:normAutofit/>
          </a:bodyPr>
          <a:lstStyle/>
          <a:p>
            <a:r>
              <a:rPr lang="en-US" sz="2800" smtClean="0"/>
              <a:t>FINANCIAL SECTOR</a:t>
            </a:r>
            <a:endParaRPr lang="x-none" sz="2800"/>
          </a:p>
        </p:txBody>
      </p:sp>
    </p:spTree>
    <p:extLst>
      <p:ext uri="{BB962C8B-B14F-4D97-AF65-F5344CB8AC3E}">
        <p14:creationId xmlns:p14="http://schemas.microsoft.com/office/powerpoint/2010/main" val="4210460953"/>
      </p:ext>
    </p:extLst>
  </p:cSld>
  <p:clrMapOvr>
    <a:masterClrMapping/>
  </p:clrMapOvr>
  <p:transition/>
  <p:timing/>
</p:sld>
</file>

<file path=ppt/slides/slide8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Content Placeholder 2"/>
          <p:cNvSpPr>
            <a:spLocks noGrp="1"/>
          </p:cNvSpPr>
          <p:nvPr>
            <p:ph idx="1"/>
          </p:nvPr>
        </p:nvSpPr>
        <p:spPr/>
        <p:txBody>
          <a:bodyPr/>
          <a:lstStyle/>
          <a:p>
            <a:pPr marL="6160" indent="0">
              <a:buNone/>
            </a:pPr>
            <a:r>
              <a:rPr lang="en-US" smtClean="0"/>
              <a:t>State bank of Pakistan (SBP) was assigned;</a:t>
            </a:r>
          </a:p>
          <a:p>
            <a:r>
              <a:rPr lang="en-US" smtClean="0"/>
              <a:t>Note issuing authority</a:t>
            </a:r>
          </a:p>
          <a:p>
            <a:r>
              <a:rPr lang="en-US" smtClean="0"/>
              <a:t>Establishment of a banking system</a:t>
            </a:r>
            <a:endParaRPr lang="en-US"/>
          </a:p>
        </p:txBody>
      </p:sp>
      <p:sp>
        <p:nvSpPr>
          <p:cNvPr id="4" name="Title 1">
            <a:extLst>
              <a:ext uri="{FF2B5EF4-FFF2-40B4-BE49-F238E27FC236}">
                <a16:creationId xmlns:a16="http://schemas.microsoft.com/office/drawing/2014/main" xmlns="" id="{CD3FDCD9-603C-48E2-B6D4-208CE6B2975B}"/>
              </a:ext>
            </a:extLst>
          </p:cNvPr>
          <p:cNvSpPr>
            <a:spLocks noGrp="1"/>
          </p:cNvSpPr>
          <p:nvPr>
            <p:ph type="title"/>
          </p:nvPr>
        </p:nvSpPr>
        <p:spPr/>
        <p:txBody>
          <a:bodyPr>
            <a:normAutofit/>
          </a:bodyPr>
          <a:lstStyle/>
          <a:p>
            <a:r>
              <a:rPr lang="en-US" sz="2800" smtClean="0"/>
              <a:t>FINANCIAL SECTOR</a:t>
            </a:r>
            <a:endParaRPr lang="x-none" sz="2800"/>
          </a:p>
        </p:txBody>
      </p:sp>
    </p:spTree>
    <p:extLst>
      <p:ext uri="{BB962C8B-B14F-4D97-AF65-F5344CB8AC3E}">
        <p14:creationId xmlns:p14="http://schemas.microsoft.com/office/powerpoint/2010/main" val="131322256"/>
      </p:ext>
    </p:extLst>
  </p:cSld>
  <p:clrMapOvr>
    <a:masterClrMapping/>
  </p:clrMapOvr>
  <p:transition/>
  <p:timing/>
</p:sld>
</file>

<file path=ppt/slides/slide8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Content Placeholder 2"/>
          <p:cNvSpPr>
            <a:spLocks noGrp="1"/>
          </p:cNvSpPr>
          <p:nvPr>
            <p:ph idx="1"/>
          </p:nvPr>
        </p:nvSpPr>
        <p:spPr/>
        <p:txBody>
          <a:bodyPr/>
          <a:lstStyle/>
          <a:p>
            <a:pPr marL="6160" indent="0">
              <a:buNone/>
            </a:pPr>
            <a:r>
              <a:rPr lang="en-US" smtClean="0"/>
              <a:t>In the first 18 months after SBP establishment;</a:t>
            </a:r>
          </a:p>
          <a:p>
            <a:r>
              <a:rPr lang="en-US" smtClean="0"/>
              <a:t>51 new branches were opened in Pakistan</a:t>
            </a:r>
          </a:p>
          <a:p>
            <a:r>
              <a:rPr lang="en-US" smtClean="0"/>
              <a:t>28 branches of Pakistani banks</a:t>
            </a:r>
          </a:p>
          <a:p>
            <a:r>
              <a:rPr lang="en-US" smtClean="0"/>
              <a:t>Commercial banks were asked to extend their areas of operations </a:t>
            </a:r>
            <a:endParaRPr lang="en-US"/>
          </a:p>
        </p:txBody>
      </p:sp>
      <p:sp>
        <p:nvSpPr>
          <p:cNvPr id="4" name="Title 1">
            <a:extLst>
              <a:ext uri="{FF2B5EF4-FFF2-40B4-BE49-F238E27FC236}">
                <a16:creationId xmlns:a16="http://schemas.microsoft.com/office/drawing/2014/main" xmlns="" id="{CD3FDCD9-603C-48E2-B6D4-208CE6B2975B}"/>
              </a:ext>
            </a:extLst>
          </p:cNvPr>
          <p:cNvSpPr>
            <a:spLocks noGrp="1"/>
          </p:cNvSpPr>
          <p:nvPr>
            <p:ph type="title"/>
          </p:nvPr>
        </p:nvSpPr>
        <p:spPr/>
        <p:txBody>
          <a:bodyPr>
            <a:normAutofit/>
          </a:bodyPr>
          <a:lstStyle/>
          <a:p>
            <a:r>
              <a:rPr lang="en-US" sz="2800" smtClean="0"/>
              <a:t>FINANCIAL SECTOR</a:t>
            </a:r>
            <a:endParaRPr lang="x-none" sz="2800"/>
          </a:p>
        </p:txBody>
      </p:sp>
    </p:spTree>
    <p:extLst>
      <p:ext uri="{BB962C8B-B14F-4D97-AF65-F5344CB8AC3E}">
        <p14:creationId xmlns:p14="http://schemas.microsoft.com/office/powerpoint/2010/main" val="3871910844"/>
      </p:ext>
    </p:extLst>
  </p:cSld>
  <p:clrMapOvr>
    <a:masterClrMapping/>
  </p:clrMapOvr>
  <p:transition/>
  <p:timing/>
</p:sld>
</file>

<file path=ppt/slides/slide8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Content Placeholder 2"/>
          <p:cNvSpPr>
            <a:spLocks noGrp="1"/>
          </p:cNvSpPr>
          <p:nvPr>
            <p:ph idx="1"/>
          </p:nvPr>
        </p:nvSpPr>
        <p:spPr/>
        <p:txBody>
          <a:bodyPr/>
          <a:lstStyle/>
          <a:p>
            <a:pPr marL="6160" indent="0">
              <a:buNone/>
            </a:pPr>
            <a:r>
              <a:rPr lang="en-US" smtClean="0"/>
              <a:t>According to SBP, banks deposits growth was impressive (61%) during 1948-54, due to;</a:t>
            </a:r>
          </a:p>
          <a:p>
            <a:r>
              <a:rPr lang="en-US" smtClean="0"/>
              <a:t>Economic revival and industrial development </a:t>
            </a:r>
          </a:p>
          <a:p>
            <a:r>
              <a:rPr lang="en-US" smtClean="0"/>
              <a:t>Consolidation of banking system</a:t>
            </a:r>
          </a:p>
          <a:p>
            <a:r>
              <a:rPr lang="en-US" smtClean="0"/>
              <a:t>Inflow of capital from other muslin countries</a:t>
            </a:r>
          </a:p>
          <a:p>
            <a:r>
              <a:rPr lang="en-US" smtClean="0"/>
              <a:t>Favorable balance of payment</a:t>
            </a:r>
          </a:p>
          <a:p>
            <a:pPr marL="6160" indent="0">
              <a:buNone/>
            </a:pPr>
            <a:endParaRPr lang="en-US" smtClean="0"/>
          </a:p>
          <a:p>
            <a:pPr marL="6160" indent="0">
              <a:buNone/>
            </a:pPr>
            <a:endParaRPr lang="en-US"/>
          </a:p>
        </p:txBody>
      </p:sp>
      <p:sp>
        <p:nvSpPr>
          <p:cNvPr id="4" name="Title 1">
            <a:extLst>
              <a:ext uri="{FF2B5EF4-FFF2-40B4-BE49-F238E27FC236}">
                <a16:creationId xmlns:a16="http://schemas.microsoft.com/office/drawing/2014/main" xmlns="" id="{CD3FDCD9-603C-48E2-B6D4-208CE6B2975B}"/>
              </a:ext>
            </a:extLst>
          </p:cNvPr>
          <p:cNvSpPr>
            <a:spLocks noGrp="1"/>
          </p:cNvSpPr>
          <p:nvPr>
            <p:ph type="title"/>
          </p:nvPr>
        </p:nvSpPr>
        <p:spPr/>
        <p:txBody>
          <a:bodyPr>
            <a:normAutofit/>
          </a:bodyPr>
          <a:lstStyle/>
          <a:p>
            <a:r>
              <a:rPr lang="en-US" sz="2800" smtClean="0"/>
              <a:t>FINANCIAL SECTOR</a:t>
            </a:r>
            <a:endParaRPr lang="x-none" sz="2800"/>
          </a:p>
        </p:txBody>
      </p:sp>
    </p:spTree>
    <p:extLst>
      <p:ext uri="{BB962C8B-B14F-4D97-AF65-F5344CB8AC3E}">
        <p14:creationId xmlns:p14="http://schemas.microsoft.com/office/powerpoint/2010/main" val="1672907851"/>
      </p:ext>
    </p:extLst>
  </p:cSld>
  <p:clrMapOvr>
    <a:masterClrMapping/>
  </p:clrMapOvr>
  <p:transition/>
  <p:timing/>
</p:sld>
</file>

<file path=ppt/slides/slide8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Content Placeholder 2"/>
          <p:cNvSpPr>
            <a:spLocks noGrp="1"/>
          </p:cNvSpPr>
          <p:nvPr>
            <p:ph idx="1"/>
          </p:nvPr>
        </p:nvSpPr>
        <p:spPr/>
        <p:txBody>
          <a:bodyPr/>
          <a:lstStyle/>
          <a:p>
            <a:pPr marL="6160" indent="0">
              <a:buNone/>
            </a:pPr>
            <a:r>
              <a:rPr lang="en-US" smtClean="0"/>
              <a:t>Nationalization of Banking sector;</a:t>
            </a:r>
          </a:p>
          <a:p>
            <a:r>
              <a:rPr lang="en-US" smtClean="0"/>
              <a:t>Bank nationalization ordinance was promulgated in 1974.</a:t>
            </a:r>
          </a:p>
          <a:p>
            <a:r>
              <a:rPr lang="en-US" smtClean="0"/>
              <a:t>The federal government had exclusive rights of ownership, management and control of all the banks in country.</a:t>
            </a:r>
          </a:p>
          <a:p>
            <a:r>
              <a:rPr lang="en-US" smtClean="0"/>
              <a:t>Shareholders were compensated with federal bonds repayable. </a:t>
            </a:r>
          </a:p>
          <a:p>
            <a:pPr marL="6160" indent="0">
              <a:buNone/>
            </a:pPr>
            <a:endParaRPr lang="en-US"/>
          </a:p>
        </p:txBody>
      </p:sp>
      <p:sp>
        <p:nvSpPr>
          <p:cNvPr id="4" name="Title 1">
            <a:extLst>
              <a:ext uri="{FF2B5EF4-FFF2-40B4-BE49-F238E27FC236}">
                <a16:creationId xmlns:a16="http://schemas.microsoft.com/office/drawing/2014/main" xmlns="" id="{CD3FDCD9-603C-48E2-B6D4-208CE6B2975B}"/>
              </a:ext>
            </a:extLst>
          </p:cNvPr>
          <p:cNvSpPr>
            <a:spLocks noGrp="1"/>
          </p:cNvSpPr>
          <p:nvPr>
            <p:ph type="title"/>
          </p:nvPr>
        </p:nvSpPr>
        <p:spPr/>
        <p:txBody>
          <a:bodyPr>
            <a:normAutofit/>
          </a:bodyPr>
          <a:lstStyle/>
          <a:p>
            <a:r>
              <a:rPr lang="en-US" sz="2800" smtClean="0"/>
              <a:t>FINANCIAL SECTOR</a:t>
            </a:r>
            <a:endParaRPr lang="x-none" sz="2800"/>
          </a:p>
        </p:txBody>
      </p:sp>
    </p:spTree>
    <p:extLst>
      <p:ext uri="{BB962C8B-B14F-4D97-AF65-F5344CB8AC3E}">
        <p14:creationId xmlns:p14="http://schemas.microsoft.com/office/powerpoint/2010/main" val="316392250"/>
      </p:ext>
    </p:extLst>
  </p:cSld>
  <p:clrMapOvr>
    <a:masterClrMapping/>
  </p:clrMapOvr>
  <p:transition/>
  <p:timing/>
</p:sld>
</file>

<file path=ppt/slides/slide8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Content Placeholder 2"/>
          <p:cNvSpPr>
            <a:spLocks noGrp="1"/>
          </p:cNvSpPr>
          <p:nvPr>
            <p:ph idx="1"/>
          </p:nvPr>
        </p:nvSpPr>
        <p:spPr/>
        <p:txBody>
          <a:bodyPr/>
          <a:lstStyle/>
          <a:p>
            <a:pPr marL="6160" indent="0">
              <a:buNone/>
            </a:pPr>
            <a:r>
              <a:rPr lang="en-US" smtClean="0"/>
              <a:t>FINANCIAL SECTOR</a:t>
            </a:r>
          </a:p>
          <a:p>
            <a:pPr marL="6160" indent="0">
              <a:buNone/>
            </a:pPr>
            <a:r>
              <a:rPr lang="en-US" smtClean="0"/>
              <a:t>Nationalization of banks fulfilled some socio economic objectives such as opening of new branches in every township almost.</a:t>
            </a:r>
          </a:p>
          <a:p>
            <a:pPr marL="6160" indent="0">
              <a:buNone/>
            </a:pPr>
            <a:r>
              <a:rPr lang="en-US" smtClean="0"/>
              <a:t>Nationalized banks under political influence gets overstaffed and overcrowded. </a:t>
            </a:r>
            <a:endParaRPr lang="en-US"/>
          </a:p>
        </p:txBody>
      </p:sp>
      <p:sp>
        <p:nvSpPr>
          <p:cNvPr id="4" name="Title 1">
            <a:extLst>
              <a:ext uri="{FF2B5EF4-FFF2-40B4-BE49-F238E27FC236}">
                <a16:creationId xmlns:a16="http://schemas.microsoft.com/office/drawing/2014/main" xmlns="" id="{CD3FDCD9-603C-48E2-B6D4-208CE6B2975B}"/>
              </a:ext>
            </a:extLst>
          </p:cNvPr>
          <p:cNvSpPr>
            <a:spLocks noGrp="1"/>
          </p:cNvSpPr>
          <p:nvPr>
            <p:ph type="title"/>
          </p:nvPr>
        </p:nvSpPr>
        <p:spPr/>
        <p:txBody>
          <a:bodyPr>
            <a:normAutofit/>
          </a:bodyPr>
          <a:lstStyle/>
          <a:p>
            <a:r>
              <a:rPr lang="en-US" sz="2800" smtClean="0"/>
              <a:t>FINANCIAL SECTOR</a:t>
            </a:r>
            <a:endParaRPr lang="x-none" sz="2800"/>
          </a:p>
        </p:txBody>
      </p:sp>
    </p:spTree>
    <p:extLst>
      <p:ext uri="{BB962C8B-B14F-4D97-AF65-F5344CB8AC3E}">
        <p14:creationId xmlns:p14="http://schemas.microsoft.com/office/powerpoint/2010/main" val="3583732965"/>
      </p:ext>
    </p:extLst>
  </p:cSld>
  <p:clrMapOvr>
    <a:masterClrMapping/>
  </p:clrMapOvr>
  <p:transition/>
  <p:timing/>
</p:sld>
</file>

<file path=ppt/slides/slide8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Content Placeholder 2"/>
          <p:cNvSpPr>
            <a:spLocks noGrp="1"/>
          </p:cNvSpPr>
          <p:nvPr>
            <p:ph idx="1"/>
          </p:nvPr>
        </p:nvSpPr>
        <p:spPr/>
        <p:txBody>
          <a:bodyPr/>
          <a:lstStyle/>
          <a:p>
            <a:pPr marL="6160" indent="0">
              <a:buNone/>
            </a:pPr>
            <a:r>
              <a:rPr lang="en-US" smtClean="0"/>
              <a:t>ISLAMIC FINANCING</a:t>
            </a:r>
          </a:p>
          <a:p>
            <a:r>
              <a:rPr lang="en-US" smtClean="0"/>
              <a:t>In September 1977, council of Islamic ideology (CII) was asked to develop the blue print for an interest free economic system.</a:t>
            </a:r>
          </a:p>
          <a:p>
            <a:r>
              <a:rPr lang="en-US" smtClean="0"/>
              <a:t>CII recommends removal of interest from domestic financial institutions</a:t>
            </a:r>
          </a:p>
          <a:p>
            <a:r>
              <a:rPr lang="en-US" smtClean="0"/>
              <a:t>Government  (1979) announced the intentions to remove the interest from the economy with in three years.</a:t>
            </a:r>
          </a:p>
          <a:p>
            <a:pPr marL="6160" indent="0">
              <a:buNone/>
            </a:pPr>
            <a:endParaRPr lang="en-US"/>
          </a:p>
        </p:txBody>
      </p:sp>
      <p:sp>
        <p:nvSpPr>
          <p:cNvPr id="4" name="Title 1">
            <a:extLst>
              <a:ext uri="{FF2B5EF4-FFF2-40B4-BE49-F238E27FC236}">
                <a16:creationId xmlns:a16="http://schemas.microsoft.com/office/drawing/2014/main" xmlns="" id="{CD3FDCD9-603C-48E2-B6D4-208CE6B2975B}"/>
              </a:ext>
            </a:extLst>
          </p:cNvPr>
          <p:cNvSpPr>
            <a:spLocks noGrp="1"/>
          </p:cNvSpPr>
          <p:nvPr>
            <p:ph type="title"/>
          </p:nvPr>
        </p:nvSpPr>
        <p:spPr/>
        <p:txBody>
          <a:bodyPr>
            <a:normAutofit/>
          </a:bodyPr>
          <a:lstStyle/>
          <a:p>
            <a:r>
              <a:rPr lang="en-US" sz="2800" smtClean="0"/>
              <a:t>FINANCIAL SECTOR</a:t>
            </a:r>
            <a:endParaRPr lang="x-none" sz="2800"/>
          </a:p>
        </p:txBody>
      </p:sp>
    </p:spTree>
    <p:extLst>
      <p:ext uri="{BB962C8B-B14F-4D97-AF65-F5344CB8AC3E}">
        <p14:creationId xmlns:p14="http://schemas.microsoft.com/office/powerpoint/2010/main" val="1772544830"/>
      </p:ext>
    </p:extLst>
  </p:cSld>
  <p:clrMapOvr>
    <a:masterClrMapping/>
  </p:clrMapOvr>
  <p:transition/>
  <p:timing/>
</p:sld>
</file>

<file path=ppt/slides/slide9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Content Placeholder 2"/>
          <p:cNvSpPr>
            <a:spLocks noGrp="1"/>
          </p:cNvSpPr>
          <p:nvPr>
            <p:ph idx="1"/>
          </p:nvPr>
        </p:nvSpPr>
        <p:spPr/>
        <p:txBody>
          <a:bodyPr>
            <a:normAutofit/>
          </a:bodyPr>
          <a:lstStyle/>
          <a:p>
            <a:pPr marL="6160" indent="0">
              <a:buNone/>
            </a:pPr>
            <a:r>
              <a:rPr lang="en-US" sz="3200" b="1" smtClean="0"/>
              <a:t>1981</a:t>
            </a:r>
          </a:p>
          <a:p>
            <a:pPr marL="6160" indent="0">
              <a:buNone/>
            </a:pPr>
            <a:r>
              <a:rPr lang="en-US" smtClean="0"/>
              <a:t>All five nationalized banks set up separate counters for interest free profit and loss sharing deposits.</a:t>
            </a:r>
          </a:p>
          <a:p>
            <a:pPr marL="6160" indent="0">
              <a:buNone/>
            </a:pPr>
            <a:r>
              <a:rPr lang="en-US" sz="1800" smtClean="0"/>
              <a:t>Three Islamic modes of financing were launched;</a:t>
            </a:r>
          </a:p>
          <a:p>
            <a:r>
              <a:rPr lang="en-US" sz="1800" err="1" smtClean="0"/>
              <a:t>Musharakah</a:t>
            </a:r>
            <a:endParaRPr lang="en-US" sz="1800" smtClean="0"/>
          </a:p>
          <a:p>
            <a:r>
              <a:rPr lang="en-US" sz="1800" err="1" smtClean="0"/>
              <a:t>Mudarabah</a:t>
            </a:r>
            <a:endParaRPr lang="en-US" sz="1800" smtClean="0"/>
          </a:p>
          <a:p>
            <a:r>
              <a:rPr lang="en-US" sz="1800" err="1" smtClean="0"/>
              <a:t>Muarhabah </a:t>
            </a:r>
            <a:endParaRPr lang="en-US" sz="1800"/>
          </a:p>
        </p:txBody>
      </p:sp>
      <p:sp>
        <p:nvSpPr>
          <p:cNvPr id="4" name="Title 1">
            <a:extLst>
              <a:ext uri="{FF2B5EF4-FFF2-40B4-BE49-F238E27FC236}">
                <a16:creationId xmlns:a16="http://schemas.microsoft.com/office/drawing/2014/main" xmlns="" id="{CD3FDCD9-603C-48E2-B6D4-208CE6B2975B}"/>
              </a:ext>
            </a:extLst>
          </p:cNvPr>
          <p:cNvSpPr>
            <a:spLocks noGrp="1"/>
          </p:cNvSpPr>
          <p:nvPr>
            <p:ph type="title"/>
          </p:nvPr>
        </p:nvSpPr>
        <p:spPr/>
        <p:txBody>
          <a:bodyPr>
            <a:normAutofit/>
          </a:bodyPr>
          <a:lstStyle/>
          <a:p>
            <a:r>
              <a:rPr lang="en-US" sz="2800" smtClean="0"/>
              <a:t>FINANCIAL SECTOR</a:t>
            </a:r>
            <a:endParaRPr lang="x-none" sz="2800"/>
          </a:p>
        </p:txBody>
      </p:sp>
    </p:spTree>
    <p:extLst>
      <p:ext uri="{BB962C8B-B14F-4D97-AF65-F5344CB8AC3E}">
        <p14:creationId xmlns:p14="http://schemas.microsoft.com/office/powerpoint/2010/main" val="755788538"/>
      </p:ext>
    </p:extLst>
  </p:cSld>
  <p:clrMapOvr>
    <a:masterClrMapping/>
  </p:clrMapOvr>
  <p:transition/>
  <p:timing/>
</p:sld>
</file>

<file path=ppt/slides/slide9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Content Placeholder 2"/>
          <p:cNvSpPr>
            <a:spLocks noGrp="1"/>
          </p:cNvSpPr>
          <p:nvPr>
            <p:ph idx="1"/>
          </p:nvPr>
        </p:nvSpPr>
        <p:spPr/>
        <p:txBody>
          <a:bodyPr/>
          <a:lstStyle/>
          <a:p>
            <a:pPr marL="6160" indent="0">
              <a:buNone/>
            </a:pPr>
            <a:r>
              <a:rPr lang="en-US" smtClean="0"/>
              <a:t>Development after structural adjustment program 1988;</a:t>
            </a:r>
          </a:p>
          <a:p>
            <a:r>
              <a:rPr lang="en-US" smtClean="0"/>
              <a:t>Numerous dramatic changes</a:t>
            </a:r>
          </a:p>
          <a:p>
            <a:r>
              <a:rPr lang="en-US" smtClean="0"/>
              <a:t>Liberalization and denationalization</a:t>
            </a:r>
          </a:p>
          <a:p>
            <a:r>
              <a:rPr lang="en-US" smtClean="0"/>
              <a:t>Opening up of the sector</a:t>
            </a:r>
          </a:p>
          <a:p>
            <a:pPr marL="6160" indent="0">
              <a:buNone/>
            </a:pPr>
            <a:endParaRPr lang="en-US" smtClean="0"/>
          </a:p>
        </p:txBody>
      </p:sp>
      <p:sp>
        <p:nvSpPr>
          <p:cNvPr id="4" name="Title 1">
            <a:extLst>
              <a:ext uri="{FF2B5EF4-FFF2-40B4-BE49-F238E27FC236}">
                <a16:creationId xmlns:a16="http://schemas.microsoft.com/office/drawing/2014/main" xmlns="" id="{CD3FDCD9-603C-48E2-B6D4-208CE6B2975B}"/>
              </a:ext>
            </a:extLst>
          </p:cNvPr>
          <p:cNvSpPr>
            <a:spLocks noGrp="1"/>
          </p:cNvSpPr>
          <p:nvPr>
            <p:ph type="title"/>
          </p:nvPr>
        </p:nvSpPr>
        <p:spPr/>
        <p:txBody>
          <a:bodyPr>
            <a:normAutofit/>
          </a:bodyPr>
          <a:lstStyle/>
          <a:p>
            <a:r>
              <a:rPr lang="en-US" sz="2800" smtClean="0"/>
              <a:t>FINANCIAL SECTOR</a:t>
            </a:r>
            <a:endParaRPr lang="x-none" sz="2800"/>
          </a:p>
        </p:txBody>
      </p:sp>
    </p:spTree>
    <p:extLst>
      <p:ext uri="{BB962C8B-B14F-4D97-AF65-F5344CB8AC3E}">
        <p14:creationId xmlns:p14="http://schemas.microsoft.com/office/powerpoint/2010/main" val="2256711009"/>
      </p:ext>
    </p:extLst>
  </p:cSld>
  <p:clrMapOvr>
    <a:masterClrMapping/>
  </p:clrMapOvr>
  <p:transition/>
  <p:timing/>
</p:sld>
</file>

<file path=ppt/slides/slide9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MONETARY POLICY</a:t>
            </a:r>
            <a:endParaRPr lang="en-US"/>
          </a:p>
        </p:txBody>
      </p:sp>
      <p:sp>
        <p:nvSpPr>
          <p:cNvPr id="3" name="Content Placeholder 2"/>
          <p:cNvSpPr>
            <a:spLocks noGrp="1"/>
          </p:cNvSpPr>
          <p:nvPr>
            <p:ph idx="1"/>
          </p:nvPr>
        </p:nvSpPr>
        <p:spPr/>
        <p:txBody>
          <a:bodyPr/>
          <a:lstStyle/>
          <a:p>
            <a:r>
              <a:rPr lang="en-US" smtClean="0"/>
              <a:t>Monetary policy has serious implications for economic development of country</a:t>
            </a:r>
          </a:p>
          <a:p>
            <a:r>
              <a:rPr lang="en-US" smtClean="0"/>
              <a:t>It is concerned with the regulation of the quantity, cost and allocation of money and credit in the country.</a:t>
            </a:r>
          </a:p>
          <a:p>
            <a:r>
              <a:rPr lang="en-US" smtClean="0"/>
              <a:t>It determines the allocation of the resources in different sectors.</a:t>
            </a:r>
            <a:endParaRPr lang="en-US"/>
          </a:p>
        </p:txBody>
      </p:sp>
    </p:spTree>
    <p:extLst>
      <p:ext uri="{BB962C8B-B14F-4D97-AF65-F5344CB8AC3E}">
        <p14:creationId xmlns:p14="http://schemas.microsoft.com/office/powerpoint/2010/main" val="461439442"/>
      </p:ext>
    </p:extLst>
  </p:cSld>
  <p:clrMapOvr>
    <a:masterClrMapping/>
  </p:clrMapOvr>
  <p:transition/>
  <p:timing/>
</p:sld>
</file>

<file path=ppt/slides/slide9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Monetary Policy</a:t>
            </a:r>
            <a:endParaRPr lang="en-US"/>
          </a:p>
        </p:txBody>
      </p:sp>
      <p:sp>
        <p:nvSpPr>
          <p:cNvPr id="3" name="Content Placeholder 2"/>
          <p:cNvSpPr>
            <a:spLocks noGrp="1"/>
          </p:cNvSpPr>
          <p:nvPr>
            <p:ph idx="1"/>
          </p:nvPr>
        </p:nvSpPr>
        <p:spPr/>
        <p:txBody>
          <a:bodyPr/>
          <a:lstStyle/>
          <a:p>
            <a:pPr marL="6160" indent="0">
              <a:buNone/>
            </a:pPr>
            <a:r>
              <a:rPr lang="en-US" smtClean="0"/>
              <a:t>State bank of Pakistan was granted considerable autonomy to determine the interest rate and make decisions.</a:t>
            </a:r>
          </a:p>
          <a:p>
            <a:pPr marL="6160" indent="0">
              <a:buNone/>
            </a:pPr>
            <a:r>
              <a:rPr lang="en-US" smtClean="0"/>
              <a:t>However,</a:t>
            </a:r>
          </a:p>
          <a:p>
            <a:pPr marL="6160" indent="0">
              <a:buNone/>
            </a:pPr>
            <a:r>
              <a:rPr lang="en-US" smtClean="0"/>
              <a:t>It has been criticized that decision are taken with non technical factors due to;</a:t>
            </a:r>
          </a:p>
          <a:p>
            <a:r>
              <a:rPr lang="en-US" smtClean="0"/>
              <a:t>Political pressure</a:t>
            </a:r>
          </a:p>
          <a:p>
            <a:r>
              <a:rPr lang="en-US" smtClean="0"/>
              <a:t>Other considerations</a:t>
            </a:r>
            <a:endParaRPr lang="en-US"/>
          </a:p>
        </p:txBody>
      </p:sp>
    </p:spTree>
    <p:extLst>
      <p:ext uri="{BB962C8B-B14F-4D97-AF65-F5344CB8AC3E}">
        <p14:creationId xmlns:p14="http://schemas.microsoft.com/office/powerpoint/2010/main" val="3766225669"/>
      </p:ext>
    </p:extLst>
  </p:cSld>
  <p:clrMapOvr>
    <a:masterClrMapping/>
  </p:clrMapOvr>
  <p:transition/>
  <p:timing/>
</p:sld>
</file>

<file path=ppt/slides/slide9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pPr marL="6160" indent="0">
              <a:buNone/>
            </a:pPr>
            <a:r>
              <a:rPr lang="en-US" smtClean="0"/>
              <a:t>Prior to financial sector reforms of 1991</a:t>
            </a:r>
          </a:p>
          <a:p>
            <a:r>
              <a:rPr lang="en-US" smtClean="0"/>
              <a:t>National credit consultative council (NCCC) was established in 1972, under banking sector reforms.</a:t>
            </a:r>
          </a:p>
          <a:p>
            <a:pPr lvl="1"/>
            <a:r>
              <a:rPr lang="en-US" smtClean="0"/>
              <a:t>Distribution of credit</a:t>
            </a:r>
          </a:p>
          <a:p>
            <a:r>
              <a:rPr lang="en-US" smtClean="0"/>
              <a:t>NCCC become the government main source of monetary policy management.</a:t>
            </a:r>
          </a:p>
          <a:p>
            <a:r>
              <a:rPr lang="en-US" smtClean="0"/>
              <a:t>Govt. debt management program was considered </a:t>
            </a:r>
          </a:p>
          <a:p>
            <a:pPr lvl="1"/>
            <a:r>
              <a:rPr lang="en-US" smtClean="0"/>
              <a:t>Poorly managed</a:t>
            </a:r>
          </a:p>
          <a:p>
            <a:pPr lvl="1"/>
            <a:r>
              <a:rPr lang="en-US" smtClean="0"/>
              <a:t>Highly unorganized</a:t>
            </a:r>
          </a:p>
          <a:p>
            <a:pPr lvl="1"/>
            <a:endParaRPr lang="en-US"/>
          </a:p>
        </p:txBody>
      </p:sp>
    </p:spTree>
    <p:extLst>
      <p:ext uri="{BB962C8B-B14F-4D97-AF65-F5344CB8AC3E}">
        <p14:creationId xmlns:p14="http://schemas.microsoft.com/office/powerpoint/2010/main" val="1488307557"/>
      </p:ext>
    </p:extLst>
  </p:cSld>
  <p:clrMapOvr>
    <a:masterClrMapping/>
  </p:clrMapOvr>
  <p:transition/>
  <p:timing/>
</p:sld>
</file>

<file path=ppt/slides/slide9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Content Placeholder 2"/>
          <p:cNvSpPr>
            <a:spLocks noGrp="1"/>
          </p:cNvSpPr>
          <p:nvPr>
            <p:ph idx="1"/>
          </p:nvPr>
        </p:nvSpPr>
        <p:spPr/>
        <p:txBody>
          <a:bodyPr/>
          <a:lstStyle/>
          <a:p>
            <a:pPr marL="6160" indent="0">
              <a:buNone/>
            </a:pPr>
            <a:r>
              <a:rPr lang="en-US" b="1" smtClean="0"/>
              <a:t>Prior to financial sector reforms of 1991</a:t>
            </a:r>
          </a:p>
          <a:p>
            <a:r>
              <a:rPr lang="en-US" smtClean="0"/>
              <a:t>An annual credit plan was devised each year the determine the extent of monetary expansion and allocation of credit.</a:t>
            </a:r>
          </a:p>
          <a:p>
            <a:r>
              <a:rPr lang="en-US" smtClean="0"/>
              <a:t>The main mechanism of monitory management was the control of the volume, cost and allocation of credit (1972-1991)</a:t>
            </a:r>
            <a:endParaRPr lang="en-US"/>
          </a:p>
        </p:txBody>
      </p:sp>
      <p:sp>
        <p:nvSpPr>
          <p:cNvPr id="4" name="Title 1">
            <a:extLst>
              <a:ext uri="{FF2B5EF4-FFF2-40B4-BE49-F238E27FC236}">
                <a16:creationId xmlns:a16="http://schemas.microsoft.com/office/drawing/2014/main" xmlns="" id="{CD3FDCD9-603C-48E2-B6D4-208CE6B2975B}"/>
              </a:ext>
            </a:extLst>
          </p:cNvPr>
          <p:cNvSpPr>
            <a:spLocks noGrp="1"/>
          </p:cNvSpPr>
          <p:nvPr>
            <p:ph type="title"/>
          </p:nvPr>
        </p:nvSpPr>
        <p:spPr/>
        <p:txBody>
          <a:bodyPr>
            <a:normAutofit/>
          </a:bodyPr>
          <a:lstStyle/>
          <a:p>
            <a:r>
              <a:rPr lang="en-US" sz="2800" smtClean="0"/>
              <a:t>FINANCIAL SECTOR</a:t>
            </a:r>
            <a:endParaRPr lang="x-none" sz="2800"/>
          </a:p>
        </p:txBody>
      </p:sp>
    </p:spTree>
    <p:extLst>
      <p:ext uri="{BB962C8B-B14F-4D97-AF65-F5344CB8AC3E}">
        <p14:creationId xmlns:p14="http://schemas.microsoft.com/office/powerpoint/2010/main" val="2189221539"/>
      </p:ext>
    </p:extLst>
  </p:cSld>
  <p:clrMapOvr>
    <a:masterClrMapping/>
  </p:clrMapOvr>
  <p:transition/>
  <p:timing/>
</p:sld>
</file>

<file path=ppt/slides/slide9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Content Placeholder 2"/>
          <p:cNvSpPr>
            <a:spLocks noGrp="1"/>
          </p:cNvSpPr>
          <p:nvPr>
            <p:ph idx="1"/>
          </p:nvPr>
        </p:nvSpPr>
        <p:spPr/>
        <p:txBody>
          <a:bodyPr/>
          <a:lstStyle/>
          <a:p>
            <a:r>
              <a:rPr lang="en-US" smtClean="0"/>
              <a:t>Financial sector has undergone an major transformation since 1991.</a:t>
            </a:r>
          </a:p>
          <a:p>
            <a:r>
              <a:rPr lang="en-US" smtClean="0"/>
              <a:t>Reforms under Financial Sector Adjustment loan(FSAL) and various structure adjustment programs have changed the nature of our fiscal, financial &amp; monetary sector.</a:t>
            </a:r>
            <a:endParaRPr lang="en-US" smtClean="0"/>
          </a:p>
          <a:p>
            <a:r>
              <a:rPr lang="en-US" smtClean="0"/>
              <a:t>IMF and World Bank suggested a drastic restructuring of the financial system due to numerous problems.</a:t>
            </a:r>
            <a:endParaRPr lang="en-US"/>
          </a:p>
        </p:txBody>
      </p:sp>
      <p:sp>
        <p:nvSpPr>
          <p:cNvPr id="4" name="Title 1">
            <a:extLst>
              <a:ext uri="{FF2B5EF4-FFF2-40B4-BE49-F238E27FC236}">
                <a16:creationId xmlns:a16="http://schemas.microsoft.com/office/drawing/2014/main" xmlns="" id="{CD3FDCD9-603C-48E2-B6D4-208CE6B2975B}"/>
              </a:ext>
            </a:extLst>
          </p:cNvPr>
          <p:cNvSpPr>
            <a:spLocks noGrp="1"/>
          </p:cNvSpPr>
          <p:nvPr>
            <p:ph type="title"/>
          </p:nvPr>
        </p:nvSpPr>
        <p:spPr/>
        <p:txBody>
          <a:bodyPr>
            <a:normAutofit/>
          </a:bodyPr>
          <a:lstStyle/>
          <a:p>
            <a:r>
              <a:rPr lang="en-US" sz="2800" smtClean="0"/>
              <a:t>FINANCIAL SECTOR</a:t>
            </a:r>
            <a:endParaRPr lang="x-none" sz="2800"/>
          </a:p>
        </p:txBody>
      </p:sp>
    </p:spTree>
    <p:extLst>
      <p:ext uri="{BB962C8B-B14F-4D97-AF65-F5344CB8AC3E}">
        <p14:creationId xmlns:p14="http://schemas.microsoft.com/office/powerpoint/2010/main" val="3487133623"/>
      </p:ext>
    </p:extLst>
  </p:cSld>
  <p:clrMapOvr>
    <a:masterClrMapping/>
  </p:clrMapOvr>
  <p:transition/>
  <p:timing/>
</p:sld>
</file>

<file path=ppt/slides/slide9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Monetary Management </a:t>
            </a:r>
            <a:endParaRPr lang="en-US"/>
          </a:p>
        </p:txBody>
      </p:sp>
      <p:sp>
        <p:nvSpPr>
          <p:cNvPr id="3" name="Content Placeholder 2"/>
          <p:cNvSpPr>
            <a:spLocks noGrp="1"/>
          </p:cNvSpPr>
          <p:nvPr>
            <p:ph idx="1"/>
          </p:nvPr>
        </p:nvSpPr>
        <p:spPr/>
        <p:txBody>
          <a:bodyPr/>
          <a:lstStyle/>
          <a:p>
            <a:pPr marL="6160" indent="0">
              <a:buNone/>
            </a:pPr>
            <a:r>
              <a:rPr lang="en-US" smtClean="0"/>
              <a:t>According to IMF monetary management through quantitative methods results in “ inefficiency” and “misallocation of resources”</a:t>
            </a:r>
          </a:p>
          <a:p>
            <a:pPr marL="6160" indent="0">
              <a:buNone/>
            </a:pPr>
            <a:r>
              <a:rPr lang="en-US" smtClean="0"/>
              <a:t>So,</a:t>
            </a:r>
          </a:p>
          <a:p>
            <a:pPr marL="6160" indent="0">
              <a:buNone/>
            </a:pPr>
            <a:r>
              <a:rPr lang="en-US" smtClean="0"/>
              <a:t>It suggested shift to market based management of monetary policy.</a:t>
            </a:r>
            <a:endParaRPr lang="en-US"/>
          </a:p>
        </p:txBody>
      </p:sp>
    </p:spTree>
    <p:extLst>
      <p:ext uri="{BB962C8B-B14F-4D97-AF65-F5344CB8AC3E}">
        <p14:creationId xmlns:p14="http://schemas.microsoft.com/office/powerpoint/2010/main" val="2524087154"/>
      </p:ext>
    </p:extLst>
  </p:cSld>
  <p:clrMapOvr>
    <a:masterClrMapping/>
  </p:clrMapOvr>
  <p:transition/>
  <p:timing/>
</p:sld>
</file>

<file path=ppt/slides/slide9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Content Placeholder 2"/>
          <p:cNvSpPr>
            <a:spLocks noGrp="1"/>
          </p:cNvSpPr>
          <p:nvPr>
            <p:ph idx="1"/>
          </p:nvPr>
        </p:nvSpPr>
        <p:spPr/>
        <p:txBody>
          <a:bodyPr>
            <a:normAutofit/>
          </a:bodyPr>
          <a:lstStyle/>
          <a:p>
            <a:pPr marL="6160" indent="0">
              <a:buNone/>
            </a:pPr>
            <a:r>
              <a:rPr lang="en-US" smtClean="0"/>
              <a:t>REFORMS</a:t>
            </a:r>
          </a:p>
          <a:p>
            <a:r>
              <a:rPr lang="en-US" smtClean="0"/>
              <a:t>Removal of distortion and segmentation </a:t>
            </a:r>
          </a:p>
          <a:p>
            <a:r>
              <a:rPr lang="en-US" smtClean="0"/>
              <a:t>Determination of market based interest rate..</a:t>
            </a:r>
            <a:endParaRPr lang="en-US" smtClean="0"/>
          </a:p>
          <a:p>
            <a:r>
              <a:rPr lang="en-US" smtClean="0"/>
              <a:t>Allocation of credit in response to market forces.</a:t>
            </a:r>
            <a:endParaRPr lang="en-US" smtClean="0"/>
          </a:p>
          <a:p>
            <a:r>
              <a:rPr lang="en-US" smtClean="0"/>
              <a:t>Development of secondary market for Govt. securities.</a:t>
            </a:r>
            <a:endParaRPr lang="en-US" smtClean="0"/>
          </a:p>
          <a:p>
            <a:r>
              <a:rPr lang="en-US" smtClean="0"/>
              <a:t>Increasing autonomy and accountability of national banks.</a:t>
            </a:r>
            <a:endParaRPr lang="en-US" smtClean="0"/>
          </a:p>
          <a:p>
            <a:r>
              <a:rPr lang="en-US" smtClean="0"/>
              <a:t>Allowing private banks to enter the market.</a:t>
            </a:r>
            <a:endParaRPr lang="en-US" smtClean="0"/>
          </a:p>
          <a:p>
            <a:r>
              <a:rPr lang="en-US" smtClean="0"/>
              <a:t>Improving supervision of all financial institutions.</a:t>
            </a:r>
            <a:endParaRPr lang="en-US" smtClean="0"/>
          </a:p>
        </p:txBody>
      </p:sp>
      <p:sp>
        <p:nvSpPr>
          <p:cNvPr id="4" name="Title 1">
            <a:extLst>
              <a:ext uri="{FF2B5EF4-FFF2-40B4-BE49-F238E27FC236}">
                <a16:creationId xmlns:a16="http://schemas.microsoft.com/office/drawing/2014/main" xmlns="" id="{CD3FDCD9-603C-48E2-B6D4-208CE6B2975B}"/>
              </a:ext>
            </a:extLst>
          </p:cNvPr>
          <p:cNvSpPr>
            <a:spLocks noGrp="1"/>
          </p:cNvSpPr>
          <p:nvPr>
            <p:ph type="title"/>
          </p:nvPr>
        </p:nvSpPr>
        <p:spPr/>
        <p:txBody>
          <a:bodyPr>
            <a:normAutofit/>
          </a:bodyPr>
          <a:lstStyle/>
          <a:p>
            <a:r>
              <a:rPr lang="en-US" sz="2800" smtClean="0"/>
              <a:t>FINANCIAL SECTOR</a:t>
            </a:r>
            <a:endParaRPr lang="x-none" sz="2800"/>
          </a:p>
        </p:txBody>
      </p:sp>
    </p:spTree>
    <p:extLst>
      <p:ext uri="{BB962C8B-B14F-4D97-AF65-F5344CB8AC3E}">
        <p14:creationId xmlns:p14="http://schemas.microsoft.com/office/powerpoint/2010/main" val="3263175233"/>
      </p:ext>
    </p:extLst>
  </p:cSld>
  <p:clrMapOvr>
    <a:masterClrMapping/>
  </p:clrMapOvr>
  <p:transition/>
  <p:timing/>
</p:sld>
</file>

<file path=ppt/slides/slide9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Content Placeholder 2"/>
          <p:cNvSpPr>
            <a:spLocks noGrp="1"/>
          </p:cNvSpPr>
          <p:nvPr>
            <p:ph idx="1"/>
          </p:nvPr>
        </p:nvSpPr>
        <p:spPr/>
        <p:txBody>
          <a:bodyPr/>
          <a:lstStyle/>
          <a:p>
            <a:pPr marL="6160" indent="0">
              <a:buNone/>
            </a:pPr>
            <a:r>
              <a:rPr lang="en-US" smtClean="0"/>
              <a:t>MEASURES TAKEN</a:t>
            </a:r>
          </a:p>
          <a:p>
            <a:r>
              <a:rPr lang="en-US" smtClean="0"/>
              <a:t>Full-fledged system of auctioning government debt started in 1991.</a:t>
            </a:r>
            <a:endParaRPr lang="en-US" smtClean="0"/>
          </a:p>
          <a:p>
            <a:r>
              <a:rPr lang="en-US" smtClean="0"/>
              <a:t>System of credit ceiling was discontinued in July 1992.</a:t>
            </a:r>
            <a:endParaRPr lang="en-US" smtClean="0"/>
          </a:p>
          <a:p>
            <a:r>
              <a:rPr lang="en-US" smtClean="0"/>
              <a:t>Open market operations became the major instrument of monetary management from January 1995</a:t>
            </a:r>
          </a:p>
          <a:p>
            <a:r>
              <a:rPr lang="en-US" smtClean="0"/>
              <a:t>Removal of maximum lending rate.</a:t>
            </a:r>
            <a:endParaRPr lang="en-US"/>
          </a:p>
        </p:txBody>
      </p:sp>
      <p:sp>
        <p:nvSpPr>
          <p:cNvPr id="4" name="Title 1">
            <a:extLst>
              <a:ext uri="{FF2B5EF4-FFF2-40B4-BE49-F238E27FC236}">
                <a16:creationId xmlns:a16="http://schemas.microsoft.com/office/drawing/2014/main" xmlns="" id="{CD3FDCD9-603C-48E2-B6D4-208CE6B2975B}"/>
              </a:ext>
            </a:extLst>
          </p:cNvPr>
          <p:cNvSpPr>
            <a:spLocks noGrp="1"/>
          </p:cNvSpPr>
          <p:nvPr>
            <p:ph type="title"/>
          </p:nvPr>
        </p:nvSpPr>
        <p:spPr/>
        <p:txBody>
          <a:bodyPr>
            <a:normAutofit/>
          </a:bodyPr>
          <a:lstStyle/>
          <a:p>
            <a:r>
              <a:rPr lang="en-US" sz="2800" smtClean="0"/>
              <a:t>FINANCIAL SECTOR</a:t>
            </a:r>
            <a:endParaRPr lang="x-none" sz="2800"/>
          </a:p>
        </p:txBody>
      </p:sp>
    </p:spTree>
    <p:extLst>
      <p:ext uri="{BB962C8B-B14F-4D97-AF65-F5344CB8AC3E}">
        <p14:creationId xmlns:p14="http://schemas.microsoft.com/office/powerpoint/2010/main" val="1248659236"/>
      </p:ext>
    </p:extLst>
  </p:cSld>
  <p:clrMapOvr>
    <a:masterClrMapping/>
  </p:clrMapOvr>
  <p:transition/>
  <p:timing/>
</p:sld>
</file>

<file path=ppt/slides/slide10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6160" indent="0">
              <a:buNone/>
            </a:pPr>
            <a:r>
              <a:rPr lang="en-US" smtClean="0"/>
              <a:t>The main objective of the Govt. has been to establish a market determined money market as per the advice of IMF and World Bank.</a:t>
            </a:r>
          </a:p>
          <a:p>
            <a:pPr marL="6160" indent="0">
              <a:buNone/>
            </a:pPr>
            <a:r>
              <a:rPr lang="en-US" smtClean="0"/>
              <a:t>Instruments of primary and secondary market are traded to regulate money, credit and interest rate.</a:t>
            </a:r>
            <a:endParaRPr lang="en-US"/>
          </a:p>
        </p:txBody>
      </p:sp>
    </p:spTree>
    <p:extLst>
      <p:ext uri="{BB962C8B-B14F-4D97-AF65-F5344CB8AC3E}">
        <p14:creationId xmlns:p14="http://schemas.microsoft.com/office/powerpoint/2010/main" val="1416911526"/>
      </p:ext>
    </p:extLst>
  </p:cSld>
  <p:clrMapOvr>
    <a:masterClrMapping/>
  </p:clrMapOvr>
  <p:transition/>
  <p:timing/>
</p:sld>
</file>

<file path=ppt/slides/slide10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FINANCIAL SECTOR</a:t>
            </a:r>
            <a:endParaRPr lang="en-US"/>
          </a:p>
        </p:txBody>
      </p:sp>
      <p:sp>
        <p:nvSpPr>
          <p:cNvPr id="3" name="Content Placeholder 2"/>
          <p:cNvSpPr>
            <a:spLocks noGrp="1"/>
          </p:cNvSpPr>
          <p:nvPr>
            <p:ph idx="1"/>
          </p:nvPr>
        </p:nvSpPr>
        <p:spPr/>
        <p:txBody>
          <a:bodyPr/>
          <a:lstStyle/>
          <a:p>
            <a:pPr marL="6160" indent="0">
              <a:buNone/>
            </a:pPr>
            <a:r>
              <a:rPr lang="en-US" b="1" smtClean="0"/>
              <a:t>So many reforms have taken place since 1992</a:t>
            </a:r>
          </a:p>
          <a:p>
            <a:r>
              <a:rPr lang="en-US" smtClean="0"/>
              <a:t>Opening of banking sector to private sector</a:t>
            </a:r>
          </a:p>
          <a:p>
            <a:r>
              <a:rPr lang="en-US" smtClean="0"/>
              <a:t>Decontrol of interest rate from government intervention </a:t>
            </a:r>
          </a:p>
          <a:p>
            <a:r>
              <a:rPr lang="en-US" smtClean="0"/>
              <a:t>Expansion of financial sector</a:t>
            </a:r>
          </a:p>
          <a:p>
            <a:r>
              <a:rPr lang="en-US" smtClean="0"/>
              <a:t>Improvement in the services of financial institutions</a:t>
            </a:r>
          </a:p>
          <a:p>
            <a:r>
              <a:rPr lang="en-US" smtClean="0"/>
              <a:t>Greater reliance on market forces of monetary management</a:t>
            </a:r>
            <a:endParaRPr lang="en-US"/>
          </a:p>
        </p:txBody>
      </p:sp>
    </p:spTree>
    <p:extLst>
      <p:ext uri="{BB962C8B-B14F-4D97-AF65-F5344CB8AC3E}">
        <p14:creationId xmlns:p14="http://schemas.microsoft.com/office/powerpoint/2010/main" val="1220832784"/>
      </p:ext>
    </p:extLst>
  </p:cSld>
  <p:clrMapOvr>
    <a:masterClrMapping/>
  </p:clrMapOvr>
  <p:transition/>
  <p:timing/>
</p:sld>
</file>

<file path=ppt/slides/slide10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Content Placeholder 2"/>
          <p:cNvSpPr>
            <a:spLocks noGrp="1"/>
          </p:cNvSpPr>
          <p:nvPr>
            <p:ph idx="1"/>
          </p:nvPr>
        </p:nvSpPr>
        <p:spPr/>
        <p:txBody>
          <a:bodyPr/>
          <a:lstStyle/>
          <a:p>
            <a:pPr marL="6160" indent="0">
              <a:buNone/>
            </a:pPr>
            <a:r>
              <a:rPr lang="en-US" smtClean="0"/>
              <a:t>BUT</a:t>
            </a:r>
          </a:p>
          <a:p>
            <a:pPr marL="6160" indent="0">
              <a:buNone/>
            </a:pPr>
            <a:r>
              <a:rPr lang="en-US" smtClean="0"/>
              <a:t>The united nation economic and social commission for Asia and the pacific (UNESCAP) has criticized the imposition of structural adjustment programs in the region.</a:t>
            </a:r>
            <a:endParaRPr lang="en-US"/>
          </a:p>
        </p:txBody>
      </p:sp>
      <p:sp>
        <p:nvSpPr>
          <p:cNvPr id="4" name="Title 1">
            <a:extLst>
              <a:ext uri="{FF2B5EF4-FFF2-40B4-BE49-F238E27FC236}">
                <a16:creationId xmlns:a16="http://schemas.microsoft.com/office/drawing/2014/main" xmlns="" id="{CD3FDCD9-603C-48E2-B6D4-208CE6B2975B}"/>
              </a:ext>
            </a:extLst>
          </p:cNvPr>
          <p:cNvSpPr>
            <a:spLocks noGrp="1"/>
          </p:cNvSpPr>
          <p:nvPr>
            <p:ph type="title"/>
          </p:nvPr>
        </p:nvSpPr>
        <p:spPr/>
        <p:txBody>
          <a:bodyPr>
            <a:normAutofit/>
          </a:bodyPr>
          <a:lstStyle/>
          <a:p>
            <a:r>
              <a:rPr lang="en-US" sz="2800" smtClean="0"/>
              <a:t>FINANCIAL SECTOR</a:t>
            </a:r>
            <a:endParaRPr lang="x-none" sz="2800"/>
          </a:p>
        </p:txBody>
      </p:sp>
    </p:spTree>
    <p:extLst>
      <p:ext uri="{BB962C8B-B14F-4D97-AF65-F5344CB8AC3E}">
        <p14:creationId xmlns:p14="http://schemas.microsoft.com/office/powerpoint/2010/main" val="3609423965"/>
      </p:ext>
    </p:extLst>
  </p:cSld>
  <p:clrMapOvr>
    <a:masterClrMapping/>
  </p:clrMapOvr>
  <p:transition/>
  <p:timing/>
</p:sld>
</file>

<file path=ppt/slides/slide10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6160" indent="0">
              <a:buNone/>
            </a:pPr>
            <a:r>
              <a:rPr lang="en-US" b="1" smtClean="0"/>
              <a:t>Some possible consequences as per report</a:t>
            </a:r>
          </a:p>
          <a:p>
            <a:r>
              <a:rPr lang="en-US" smtClean="0"/>
              <a:t>Increased reliance on market mechanism is not complete solution of market failure.</a:t>
            </a:r>
          </a:p>
          <a:p>
            <a:r>
              <a:rPr lang="en-US" smtClean="0"/>
              <a:t>Possibility of greater macro economic instability by opening of capital market.</a:t>
            </a:r>
          </a:p>
          <a:p>
            <a:r>
              <a:rPr lang="en-US" smtClean="0"/>
              <a:t>Banking industry in third world has generally oligopolistic structure</a:t>
            </a:r>
          </a:p>
          <a:p>
            <a:r>
              <a:rPr lang="en-US" smtClean="0"/>
              <a:t>Emerging banking and financial institution in private sector cater the need of mostly urban sector.</a:t>
            </a:r>
            <a:endParaRPr lang="en-US"/>
          </a:p>
        </p:txBody>
      </p:sp>
    </p:spTree>
    <p:extLst>
      <p:ext uri="{BB962C8B-B14F-4D97-AF65-F5344CB8AC3E}">
        <p14:creationId xmlns:p14="http://schemas.microsoft.com/office/powerpoint/2010/main" val="2107415783"/>
      </p:ext>
    </p:extLst>
  </p:cSld>
  <p:clrMapOvr>
    <a:masterClrMapping/>
  </p:clrMapOvr>
  <p:transition/>
  <p:timing/>
</p:sld>
</file>

<file path=ppt/slides/slide10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6160" indent="0">
              <a:buNone/>
            </a:pPr>
            <a:r>
              <a:rPr lang="en-US" b="1" smtClean="0"/>
              <a:t>Analysis as per report</a:t>
            </a:r>
          </a:p>
          <a:p>
            <a:r>
              <a:rPr lang="en-US" smtClean="0"/>
              <a:t>Reforms should ultimately have positive impact on the real economy.</a:t>
            </a:r>
          </a:p>
          <a:p>
            <a:r>
              <a:rPr lang="en-US" smtClean="0"/>
              <a:t>The performance of financial sector is directly related to the level of country’s development.</a:t>
            </a:r>
          </a:p>
          <a:p>
            <a:r>
              <a:rPr lang="en-US" smtClean="0"/>
              <a:t>The actual role of financial sector is keep low cost of borrowing for financial resources, while encouraging savings.</a:t>
            </a:r>
          </a:p>
        </p:txBody>
      </p:sp>
    </p:spTree>
    <p:extLst>
      <p:ext uri="{BB962C8B-B14F-4D97-AF65-F5344CB8AC3E}">
        <p14:creationId xmlns:p14="http://schemas.microsoft.com/office/powerpoint/2010/main" val="3464847540"/>
      </p:ext>
    </p:extLst>
  </p:cSld>
  <p:clrMapOvr>
    <a:masterClrMapping/>
  </p:clrMapOvr>
  <p:transition/>
  <p:timing/>
</p:sld>
</file>

<file path=ppt/slides/slide10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6160" indent="0">
              <a:buNone/>
            </a:pPr>
            <a:r>
              <a:rPr lang="en-US" smtClean="0"/>
              <a:t>Reforms have helped a lot to banking sector for increasing their profits and credit expansion.</a:t>
            </a:r>
            <a:endParaRPr lang="en-US" smtClean="0"/>
          </a:p>
          <a:p>
            <a:pPr marL="6160" indent="0">
              <a:buNone/>
            </a:pPr>
            <a:r>
              <a:rPr lang="en-US" smtClean="0"/>
              <a:t>Nevertheless,</a:t>
            </a:r>
            <a:endParaRPr lang="en-US" smtClean="0"/>
          </a:p>
          <a:p>
            <a:pPr marL="6160" indent="0">
              <a:buNone/>
            </a:pPr>
            <a:r>
              <a:rPr lang="en-US" smtClean="0"/>
              <a:t>At least two areas still lack reforms;</a:t>
            </a:r>
            <a:endParaRPr lang="en-US" smtClean="0"/>
          </a:p>
          <a:p>
            <a:r>
              <a:rPr lang="en-US" smtClean="0"/>
              <a:t>Interest is still controlled.</a:t>
            </a:r>
            <a:endParaRPr lang="en-US" smtClean="0"/>
          </a:p>
          <a:p>
            <a:r>
              <a:rPr lang="en-US" smtClean="0"/>
              <a:t>A secondary market… market oriented money market has not fully developed.</a:t>
            </a:r>
            <a:endParaRPr lang="en-US"/>
          </a:p>
        </p:txBody>
      </p:sp>
    </p:spTree>
    <p:extLst>
      <p:ext uri="{BB962C8B-B14F-4D97-AF65-F5344CB8AC3E}">
        <p14:creationId xmlns:p14="http://schemas.microsoft.com/office/powerpoint/2010/main" val="1591395238"/>
      </p:ext>
    </p:extLst>
  </p:cSld>
  <p:clrMapOvr>
    <a:masterClrMapping/>
  </p:clrMapOvr>
  <p:transition/>
  <p:timing/>
</p:sld>
</file>

<file path=ppt/slides/slide10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MONETARY EXPANSION</a:t>
            </a:r>
            <a:endParaRPr lang="en-US"/>
          </a:p>
        </p:txBody>
      </p:sp>
      <p:sp>
        <p:nvSpPr>
          <p:cNvPr id="3" name="Content Placeholder 2"/>
          <p:cNvSpPr>
            <a:spLocks noGrp="1"/>
          </p:cNvSpPr>
          <p:nvPr>
            <p:ph idx="1"/>
          </p:nvPr>
        </p:nvSpPr>
        <p:spPr/>
        <p:txBody>
          <a:bodyPr/>
          <a:lstStyle/>
          <a:p>
            <a:pPr marL="6160" indent="0">
              <a:buNone/>
            </a:pPr>
            <a:r>
              <a:rPr lang="en-US" smtClean="0"/>
              <a:t>Total </a:t>
            </a:r>
            <a:r>
              <a:rPr lang="en-US"/>
              <a:t>M</a:t>
            </a:r>
            <a:r>
              <a:rPr lang="en-US" smtClean="0"/>
              <a:t>onetary Assets;</a:t>
            </a:r>
            <a:endParaRPr lang="en-US" smtClean="0"/>
          </a:p>
          <a:p>
            <a:r>
              <a:rPr lang="en-US" smtClean="0"/>
              <a:t>M1 consists of currency in circulation and demand deposit</a:t>
            </a:r>
          </a:p>
          <a:p>
            <a:r>
              <a:rPr lang="en-US" smtClean="0"/>
              <a:t>M2 consist of M1 plus saving deposits</a:t>
            </a:r>
          </a:p>
          <a:p>
            <a:r>
              <a:rPr lang="en-US" smtClean="0"/>
              <a:t>M3 consist of M2 plus time deposits</a:t>
            </a:r>
            <a:endParaRPr lang="en-US"/>
          </a:p>
        </p:txBody>
      </p:sp>
    </p:spTree>
    <p:extLst>
      <p:ext uri="{BB962C8B-B14F-4D97-AF65-F5344CB8AC3E}">
        <p14:creationId xmlns:p14="http://schemas.microsoft.com/office/powerpoint/2010/main" val="4248710903"/>
      </p:ext>
    </p:extLst>
  </p:cSld>
  <p:clrMapOvr>
    <a:masterClrMapping/>
  </p:clrMapOvr>
  <p:transition/>
  <p:timing/>
</p:sld>
</file>

<file path=ppt/slides/slide10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Content Placeholder 2"/>
          <p:cNvSpPr>
            <a:spLocks noGrp="1"/>
          </p:cNvSpPr>
          <p:nvPr>
            <p:ph idx="1"/>
          </p:nvPr>
        </p:nvSpPr>
        <p:spPr/>
        <p:txBody>
          <a:bodyPr/>
          <a:lstStyle/>
          <a:p>
            <a:pPr marL="6160" indent="0">
              <a:buNone/>
            </a:pPr>
            <a:r>
              <a:rPr lang="en-US" b="1" smtClean="0"/>
              <a:t>Trends in monetary expansion</a:t>
            </a:r>
          </a:p>
          <a:p>
            <a:r>
              <a:rPr lang="en-US" smtClean="0"/>
              <a:t>Domestic credit expanded a great deal between 1993 to 1998, in which private sector took a lead </a:t>
            </a:r>
          </a:p>
          <a:p>
            <a:r>
              <a:rPr lang="en-US" smtClean="0"/>
              <a:t>Government budgetary borrowing has also grown too much</a:t>
            </a:r>
            <a:endParaRPr lang="en-US"/>
          </a:p>
        </p:txBody>
      </p:sp>
      <p:sp>
        <p:nvSpPr>
          <p:cNvPr id="5" name="Title 1"/>
          <p:cNvSpPr>
            <a:spLocks noGrp="1"/>
          </p:cNvSpPr>
          <p:nvPr>
            <p:ph type="title"/>
          </p:nvPr>
        </p:nvSpPr>
        <p:spPr/>
        <p:txBody>
          <a:bodyPr/>
          <a:lstStyle/>
          <a:p>
            <a:r>
              <a:rPr lang="en-US" smtClean="0"/>
              <a:t>MONETARY EXPANSION</a:t>
            </a:r>
            <a:endParaRPr lang="en-US"/>
          </a:p>
        </p:txBody>
      </p:sp>
    </p:spTree>
    <p:extLst>
      <p:ext uri="{BB962C8B-B14F-4D97-AF65-F5344CB8AC3E}">
        <p14:creationId xmlns:p14="http://schemas.microsoft.com/office/powerpoint/2010/main" val="3559445877"/>
      </p:ext>
    </p:extLst>
  </p:cSld>
  <p:clrMapOvr>
    <a:masterClrMapping/>
  </p:clrMapOvr>
  <p:transition/>
  <p:timing/>
</p:sld>
</file>

<file path=ppt/slides/slide10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Content Placeholder 2"/>
          <p:cNvSpPr>
            <a:spLocks noGrp="1"/>
          </p:cNvSpPr>
          <p:nvPr>
            <p:ph idx="1"/>
          </p:nvPr>
        </p:nvSpPr>
        <p:spPr/>
        <p:txBody>
          <a:bodyPr/>
          <a:lstStyle/>
          <a:p>
            <a:pPr marL="6160" indent="0">
              <a:buNone/>
            </a:pPr>
            <a:r>
              <a:rPr lang="en-US" b="1" smtClean="0"/>
              <a:t>1980’s</a:t>
            </a:r>
          </a:p>
          <a:p>
            <a:pPr marL="6160" indent="0">
              <a:buNone/>
            </a:pPr>
            <a:r>
              <a:rPr lang="en-US" smtClean="0"/>
              <a:t>Shifts from time deposits to national saving schemes for better return.</a:t>
            </a:r>
          </a:p>
          <a:p>
            <a:pPr marL="6160" indent="0">
              <a:buNone/>
            </a:pPr>
            <a:r>
              <a:rPr lang="en-US" smtClean="0"/>
              <a:t>Consequently,</a:t>
            </a:r>
          </a:p>
          <a:p>
            <a:pPr marL="6160" indent="0">
              <a:buNone/>
            </a:pPr>
            <a:r>
              <a:rPr lang="en-US" smtClean="0"/>
              <a:t>Decline in bank deposit ratio.</a:t>
            </a:r>
            <a:endParaRPr lang="en-US"/>
          </a:p>
        </p:txBody>
      </p:sp>
      <p:sp>
        <p:nvSpPr>
          <p:cNvPr id="4" name="Title 1"/>
          <p:cNvSpPr>
            <a:spLocks noGrp="1"/>
          </p:cNvSpPr>
          <p:nvPr>
            <p:ph type="title"/>
          </p:nvPr>
        </p:nvSpPr>
        <p:spPr/>
        <p:txBody>
          <a:bodyPr/>
          <a:lstStyle/>
          <a:p>
            <a:r>
              <a:rPr lang="en-US" smtClean="0"/>
              <a:t>MONETARY EXPANSION</a:t>
            </a:r>
            <a:endParaRPr lang="en-US"/>
          </a:p>
        </p:txBody>
      </p:sp>
    </p:spTree>
    <p:extLst>
      <p:ext uri="{BB962C8B-B14F-4D97-AF65-F5344CB8AC3E}">
        <p14:creationId xmlns:p14="http://schemas.microsoft.com/office/powerpoint/2010/main" val="1336704303"/>
      </p:ext>
    </p:extLst>
  </p:cSld>
  <p:clrMapOvr>
    <a:masterClrMapping/>
  </p:clrMapOvr>
  <p:transition/>
  <p:timing/>
</p:sld>
</file>

<file path=ppt/slides/slide10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INFLATION TRENDS</a:t>
            </a:r>
            <a:endParaRPr lang="en-US"/>
          </a:p>
        </p:txBody>
      </p:sp>
      <p:sp>
        <p:nvSpPr>
          <p:cNvPr id="3" name="Content Placeholder 2"/>
          <p:cNvSpPr>
            <a:spLocks noGrp="1"/>
          </p:cNvSpPr>
          <p:nvPr>
            <p:ph idx="1"/>
          </p:nvPr>
        </p:nvSpPr>
        <p:spPr/>
        <p:txBody>
          <a:bodyPr/>
          <a:lstStyle/>
          <a:p>
            <a:pPr marL="6160" indent="0">
              <a:buNone/>
            </a:pPr>
            <a:r>
              <a:rPr lang="en-US" b="1" smtClean="0"/>
              <a:t>Pakistan publish four different price indices</a:t>
            </a:r>
          </a:p>
          <a:p>
            <a:r>
              <a:rPr lang="en-US" smtClean="0"/>
              <a:t>Consumer Price index (CPI)</a:t>
            </a:r>
          </a:p>
          <a:p>
            <a:r>
              <a:rPr lang="en-US" smtClean="0"/>
              <a:t>Whole sale Price Index (WPI)</a:t>
            </a:r>
          </a:p>
          <a:p>
            <a:r>
              <a:rPr lang="en-US" smtClean="0"/>
              <a:t>Sensitive Price index (SPI)</a:t>
            </a:r>
          </a:p>
          <a:p>
            <a:r>
              <a:rPr lang="en-US" smtClean="0"/>
              <a:t>GDP deflator</a:t>
            </a:r>
            <a:endParaRPr lang="en-US"/>
          </a:p>
        </p:txBody>
      </p:sp>
    </p:spTree>
    <p:extLst>
      <p:ext uri="{BB962C8B-B14F-4D97-AF65-F5344CB8AC3E}">
        <p14:creationId xmlns:p14="http://schemas.microsoft.com/office/powerpoint/2010/main" val="1088406622"/>
      </p:ext>
    </p:extLst>
  </p:cSld>
  <p:clrMapOvr>
    <a:masterClrMapping/>
  </p:clrMapOvr>
  <p:transition/>
  <p:timing/>
</p:sld>
</file>

<file path=ppt/slides/slide1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INFLATION TRENDS</a:t>
            </a:r>
            <a:endParaRPr lang="en-US"/>
          </a:p>
        </p:txBody>
      </p:sp>
      <p:sp>
        <p:nvSpPr>
          <p:cNvPr id="3" name="Content Placeholder 2"/>
          <p:cNvSpPr>
            <a:spLocks noGrp="1"/>
          </p:cNvSpPr>
          <p:nvPr>
            <p:ph idx="1"/>
          </p:nvPr>
        </p:nvSpPr>
        <p:spPr/>
        <p:txBody>
          <a:bodyPr/>
          <a:lstStyle/>
          <a:p>
            <a:pPr marL="6160" indent="0">
              <a:buNone/>
            </a:pPr>
            <a:r>
              <a:rPr lang="en-US" smtClean="0"/>
              <a:t>1961-1988</a:t>
            </a:r>
          </a:p>
          <a:p>
            <a:r>
              <a:rPr lang="en-US" smtClean="0"/>
              <a:t>Real money balances have contributed to the acceleration of inflation (Akhtar Hussain)</a:t>
            </a:r>
          </a:p>
          <a:p>
            <a:r>
              <a:rPr lang="en-US" smtClean="0"/>
              <a:t>Whereas, govt expenditure financial led by bonds have negatively effected to inflation growth.</a:t>
            </a:r>
          </a:p>
          <a:p>
            <a:r>
              <a:rPr lang="en-US" smtClean="0"/>
              <a:t>Moreover, irresponsible polices of the govt. also added to inflation late 80’s</a:t>
            </a:r>
            <a:endParaRPr lang="en-US"/>
          </a:p>
        </p:txBody>
      </p:sp>
    </p:spTree>
    <p:extLst>
      <p:ext uri="{BB962C8B-B14F-4D97-AF65-F5344CB8AC3E}">
        <p14:creationId xmlns:p14="http://schemas.microsoft.com/office/powerpoint/2010/main" val="4044787603"/>
      </p:ext>
    </p:extLst>
  </p:cSld>
  <p:clrMapOvr>
    <a:masterClrMapping/>
  </p:clrMapOvr>
  <p:transition/>
  <p:timing/>
</p:sld>
</file>

<file path=ppt/slides/slide1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smtClean="0"/>
              <a:t>1990’S (double digit inflation)</a:t>
            </a:r>
          </a:p>
          <a:p>
            <a:r>
              <a:rPr lang="en-US" smtClean="0"/>
              <a:t>Pasha et al. examined all the reasons advanced by various scholars and classify the key policy variables in their empirical examination has demand management policies.</a:t>
            </a:r>
          </a:p>
          <a:p>
            <a:endParaRPr lang="en-US"/>
          </a:p>
        </p:txBody>
      </p:sp>
    </p:spTree>
    <p:extLst>
      <p:ext uri="{BB962C8B-B14F-4D97-AF65-F5344CB8AC3E}">
        <p14:creationId xmlns:p14="http://schemas.microsoft.com/office/powerpoint/2010/main" val="993205686"/>
      </p:ext>
    </p:extLst>
  </p:cSld>
  <p:clrMapOvr>
    <a:masterClrMapping/>
  </p:clrMapOvr>
  <p:transition/>
  <p:timing/>
</p:sld>
</file>

<file path=ppt/slides/slide1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6160" indent="0">
              <a:buNone/>
            </a:pPr>
            <a:r>
              <a:rPr lang="en-US" b="1" smtClean="0"/>
              <a:t>Supply Shocks</a:t>
            </a:r>
          </a:p>
          <a:p>
            <a:pPr marL="6160" indent="0">
              <a:buNone/>
            </a:pPr>
            <a:r>
              <a:rPr lang="en-US" smtClean="0"/>
              <a:t>If there is crop failure due to external or weather factor results in less supply of commodities and stimulate inflation</a:t>
            </a:r>
          </a:p>
          <a:p>
            <a:pPr marL="6160" indent="0">
              <a:buNone/>
            </a:pPr>
            <a:r>
              <a:rPr lang="en-US" smtClean="0"/>
              <a:t>Monetary policy </a:t>
            </a:r>
          </a:p>
          <a:p>
            <a:pPr marL="6160" indent="0">
              <a:buNone/>
            </a:pPr>
            <a:r>
              <a:rPr lang="en-US" smtClean="0"/>
              <a:t>Increase in money supply dew to budget deficit will push the prices</a:t>
            </a:r>
            <a:endParaRPr lang="en-US"/>
          </a:p>
        </p:txBody>
      </p:sp>
    </p:spTree>
    <p:extLst>
      <p:ext uri="{BB962C8B-B14F-4D97-AF65-F5344CB8AC3E}">
        <p14:creationId xmlns:p14="http://schemas.microsoft.com/office/powerpoint/2010/main" val="3761790652"/>
      </p:ext>
    </p:extLst>
  </p:cSld>
  <p:clrMapOvr>
    <a:masterClrMapping/>
  </p:clrMapOvr>
  <p:transition/>
  <p:timing/>
</p:sld>
</file>

<file path=ppt/slides/slide1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6160" indent="0">
              <a:buNone/>
            </a:pPr>
            <a:r>
              <a:rPr lang="en-US" smtClean="0"/>
              <a:t>Rise in international prices </a:t>
            </a:r>
          </a:p>
          <a:p>
            <a:pPr marL="6160" indent="0">
              <a:buNone/>
            </a:pPr>
            <a:endParaRPr lang="en-US" smtClean="0"/>
          </a:p>
          <a:p>
            <a:pPr marL="6160" indent="0">
              <a:buNone/>
            </a:pPr>
            <a:r>
              <a:rPr lang="en-US" smtClean="0"/>
              <a:t>High tariffs</a:t>
            </a:r>
          </a:p>
          <a:p>
            <a:pPr marL="6160" indent="0">
              <a:buNone/>
            </a:pPr>
            <a:endParaRPr lang="en-US" smtClean="0"/>
          </a:p>
          <a:p>
            <a:pPr marL="6160" indent="0">
              <a:buNone/>
            </a:pPr>
            <a:r>
              <a:rPr lang="en-US" smtClean="0"/>
              <a:t>Devaluation </a:t>
            </a:r>
          </a:p>
          <a:p>
            <a:pPr marL="6160" indent="0">
              <a:buNone/>
            </a:pPr>
            <a:r>
              <a:rPr lang="en-US"/>
              <a:t>=</a:t>
            </a:r>
            <a:endParaRPr lang="en-US" smtClean="0"/>
          </a:p>
          <a:p>
            <a:pPr marL="6160" indent="0">
              <a:buNone/>
            </a:pPr>
            <a:r>
              <a:rPr lang="en-US" smtClean="0"/>
              <a:t>Domestic prices rise</a:t>
            </a:r>
            <a:endParaRPr lang="en-US"/>
          </a:p>
        </p:txBody>
      </p:sp>
      <p:sp>
        <p:nvSpPr>
          <p:cNvPr id="4" name="Down Arrow 3"/>
          <p:cNvSpPr/>
          <p:nvPr/>
        </p:nvSpPr>
        <p:spPr>
          <a:xfrm>
            <a:off x="3245476" y="2807594"/>
            <a:ext cx="199622" cy="42500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rgbClr val="FFFFFF"/>
                </a:solidFill>
                <a:latin typeface="Arial"/>
                <a:ea typeface="+mn-ea"/>
                <a:cs typeface="+mn-cs"/>
              </a:defRPr>
            </a:lvl1pPr>
            <a:lvl2pPr marL="457200" algn="l" defTabSz="457200" rtl="0" eaLnBrk="1" latinLnBrk="0" hangingPunct="1">
              <a:defRPr sz="1800" kern="1200">
                <a:solidFill>
                  <a:srgbClr val="FFFFFF"/>
                </a:solidFill>
                <a:latin typeface="Arial"/>
                <a:ea typeface="+mn-ea"/>
                <a:cs typeface="+mn-cs"/>
              </a:defRPr>
            </a:lvl2pPr>
            <a:lvl3pPr marL="914400" algn="l" defTabSz="457200" rtl="0" eaLnBrk="1" latinLnBrk="0" hangingPunct="1">
              <a:defRPr sz="1800" kern="1200">
                <a:solidFill>
                  <a:srgbClr val="FFFFFF"/>
                </a:solidFill>
                <a:latin typeface="Arial"/>
                <a:ea typeface="+mn-ea"/>
                <a:cs typeface="+mn-cs"/>
              </a:defRPr>
            </a:lvl3pPr>
            <a:lvl4pPr marL="1371600" algn="l" defTabSz="457200" rtl="0" eaLnBrk="1" latinLnBrk="0" hangingPunct="1">
              <a:defRPr sz="1800" kern="1200">
                <a:solidFill>
                  <a:srgbClr val="FFFFFF"/>
                </a:solidFill>
                <a:latin typeface="Arial"/>
                <a:ea typeface="+mn-ea"/>
                <a:cs typeface="+mn-cs"/>
              </a:defRPr>
            </a:lvl4pPr>
            <a:lvl5pPr marL="1828800" algn="l" defTabSz="457200" rtl="0" eaLnBrk="1" latinLnBrk="0" hangingPunct="1">
              <a:defRPr sz="1800" kern="1200">
                <a:solidFill>
                  <a:srgbClr val="FFFFFF"/>
                </a:solidFill>
                <a:latin typeface="Arial"/>
                <a:ea typeface="+mn-ea"/>
                <a:cs typeface="+mn-cs"/>
              </a:defRPr>
            </a:lvl5pPr>
            <a:lvl6pPr marL="2286000" algn="l" defTabSz="457200" rtl="0" eaLnBrk="1" latinLnBrk="0" hangingPunct="1">
              <a:defRPr sz="1800" kern="1200">
                <a:solidFill>
                  <a:srgbClr val="FFFFFF"/>
                </a:solidFill>
                <a:latin typeface="Arial"/>
                <a:ea typeface="+mn-ea"/>
                <a:cs typeface="+mn-cs"/>
              </a:defRPr>
            </a:lvl6pPr>
            <a:lvl7pPr marL="2743200" algn="l" defTabSz="457200" rtl="0" eaLnBrk="1" latinLnBrk="0" hangingPunct="1">
              <a:defRPr sz="1800" kern="1200">
                <a:solidFill>
                  <a:srgbClr val="FFFFFF"/>
                </a:solidFill>
                <a:latin typeface="Arial"/>
                <a:ea typeface="+mn-ea"/>
                <a:cs typeface="+mn-cs"/>
              </a:defRPr>
            </a:lvl7pPr>
            <a:lvl8pPr marL="3200400" algn="l" defTabSz="457200" rtl="0" eaLnBrk="1" latinLnBrk="0" hangingPunct="1">
              <a:defRPr sz="1800" kern="1200">
                <a:solidFill>
                  <a:srgbClr val="FFFFFF"/>
                </a:solidFill>
                <a:latin typeface="Arial"/>
                <a:ea typeface="+mn-ea"/>
                <a:cs typeface="+mn-cs"/>
              </a:defRPr>
            </a:lvl8pPr>
            <a:lvl9pPr marL="3657600" algn="l" defTabSz="457200" rtl="0" eaLnBrk="1" latinLnBrk="0" hangingPunct="1">
              <a:defRPr sz="1800" kern="1200">
                <a:solidFill>
                  <a:srgbClr val="FFFFFF"/>
                </a:solidFill>
                <a:latin typeface="Arial"/>
                <a:ea typeface="+mn-ea"/>
                <a:cs typeface="+mn-cs"/>
              </a:defRPr>
            </a:lvl9pPr>
          </a:lstStyle>
          <a:p>
            <a:pPr algn="ctr"/>
            <a:endParaRPr lang="en-US"/>
          </a:p>
        </p:txBody>
      </p:sp>
      <p:sp>
        <p:nvSpPr>
          <p:cNvPr id="5" name="Down Arrow 4"/>
          <p:cNvSpPr/>
          <p:nvPr/>
        </p:nvSpPr>
        <p:spPr>
          <a:xfrm>
            <a:off x="3277673" y="3844968"/>
            <a:ext cx="167425" cy="41212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rgbClr val="FFFFFF"/>
                </a:solidFill>
                <a:latin typeface="Arial"/>
                <a:ea typeface="+mn-ea"/>
                <a:cs typeface="+mn-cs"/>
              </a:defRPr>
            </a:lvl1pPr>
            <a:lvl2pPr marL="457200" algn="l" defTabSz="457200" rtl="0" eaLnBrk="1" latinLnBrk="0" hangingPunct="1">
              <a:defRPr sz="1800" kern="1200">
                <a:solidFill>
                  <a:srgbClr val="FFFFFF"/>
                </a:solidFill>
                <a:latin typeface="Arial"/>
                <a:ea typeface="+mn-ea"/>
                <a:cs typeface="+mn-cs"/>
              </a:defRPr>
            </a:lvl2pPr>
            <a:lvl3pPr marL="914400" algn="l" defTabSz="457200" rtl="0" eaLnBrk="1" latinLnBrk="0" hangingPunct="1">
              <a:defRPr sz="1800" kern="1200">
                <a:solidFill>
                  <a:srgbClr val="FFFFFF"/>
                </a:solidFill>
                <a:latin typeface="Arial"/>
                <a:ea typeface="+mn-ea"/>
                <a:cs typeface="+mn-cs"/>
              </a:defRPr>
            </a:lvl3pPr>
            <a:lvl4pPr marL="1371600" algn="l" defTabSz="457200" rtl="0" eaLnBrk="1" latinLnBrk="0" hangingPunct="1">
              <a:defRPr sz="1800" kern="1200">
                <a:solidFill>
                  <a:srgbClr val="FFFFFF"/>
                </a:solidFill>
                <a:latin typeface="Arial"/>
                <a:ea typeface="+mn-ea"/>
                <a:cs typeface="+mn-cs"/>
              </a:defRPr>
            </a:lvl4pPr>
            <a:lvl5pPr marL="1828800" algn="l" defTabSz="457200" rtl="0" eaLnBrk="1" latinLnBrk="0" hangingPunct="1">
              <a:defRPr sz="1800" kern="1200">
                <a:solidFill>
                  <a:srgbClr val="FFFFFF"/>
                </a:solidFill>
                <a:latin typeface="Arial"/>
                <a:ea typeface="+mn-ea"/>
                <a:cs typeface="+mn-cs"/>
              </a:defRPr>
            </a:lvl5pPr>
            <a:lvl6pPr marL="2286000" algn="l" defTabSz="457200" rtl="0" eaLnBrk="1" latinLnBrk="0" hangingPunct="1">
              <a:defRPr sz="1800" kern="1200">
                <a:solidFill>
                  <a:srgbClr val="FFFFFF"/>
                </a:solidFill>
                <a:latin typeface="Arial"/>
                <a:ea typeface="+mn-ea"/>
                <a:cs typeface="+mn-cs"/>
              </a:defRPr>
            </a:lvl6pPr>
            <a:lvl7pPr marL="2743200" algn="l" defTabSz="457200" rtl="0" eaLnBrk="1" latinLnBrk="0" hangingPunct="1">
              <a:defRPr sz="1800" kern="1200">
                <a:solidFill>
                  <a:srgbClr val="FFFFFF"/>
                </a:solidFill>
                <a:latin typeface="Arial"/>
                <a:ea typeface="+mn-ea"/>
                <a:cs typeface="+mn-cs"/>
              </a:defRPr>
            </a:lvl7pPr>
            <a:lvl8pPr marL="3200400" algn="l" defTabSz="457200" rtl="0" eaLnBrk="1" latinLnBrk="0" hangingPunct="1">
              <a:defRPr sz="1800" kern="1200">
                <a:solidFill>
                  <a:srgbClr val="FFFFFF"/>
                </a:solidFill>
                <a:latin typeface="Arial"/>
                <a:ea typeface="+mn-ea"/>
                <a:cs typeface="+mn-cs"/>
              </a:defRPr>
            </a:lvl8pPr>
            <a:lvl9pPr marL="3657600" algn="l" defTabSz="457200" rtl="0" eaLnBrk="1" latinLnBrk="0" hangingPunct="1">
              <a:defRPr sz="1800" kern="1200">
                <a:solidFill>
                  <a:srgbClr val="FFFFFF"/>
                </a:solidFill>
                <a:latin typeface="Arial"/>
                <a:ea typeface="+mn-ea"/>
                <a:cs typeface="+mn-cs"/>
              </a:defRPr>
            </a:lvl9pPr>
          </a:lstStyle>
          <a:p>
            <a:pPr algn="ctr"/>
            <a:endParaRPr lang="en-US"/>
          </a:p>
        </p:txBody>
      </p:sp>
    </p:spTree>
    <p:extLst>
      <p:ext uri="{BB962C8B-B14F-4D97-AF65-F5344CB8AC3E}">
        <p14:creationId xmlns:p14="http://schemas.microsoft.com/office/powerpoint/2010/main" val="3386149771"/>
      </p:ext>
    </p:extLst>
  </p:cSld>
  <p:clrMapOvr>
    <a:masterClrMapping/>
  </p:clrMapOvr>
  <p:transition/>
  <p:timing/>
</p:sld>
</file>

<file path=ppt/slides/slide1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smtClean="0"/>
              <a:t>Pricing policy</a:t>
            </a:r>
          </a:p>
          <a:p>
            <a:r>
              <a:rPr lang="en-US" smtClean="0"/>
              <a:t>High procurement prices</a:t>
            </a:r>
          </a:p>
          <a:p>
            <a:r>
              <a:rPr lang="en-US" smtClean="0"/>
              <a:t>Prices of utilities</a:t>
            </a:r>
          </a:p>
          <a:p>
            <a:endParaRPr lang="en-US"/>
          </a:p>
        </p:txBody>
      </p:sp>
    </p:spTree>
    <p:extLst>
      <p:ext uri="{BB962C8B-B14F-4D97-AF65-F5344CB8AC3E}">
        <p14:creationId xmlns:p14="http://schemas.microsoft.com/office/powerpoint/2010/main" val="3568790947"/>
      </p:ext>
    </p:extLst>
  </p:cSld>
  <p:clrMapOvr>
    <a:masterClrMapping/>
  </p:clrMapOvr>
  <p:transition/>
  <p:timing/>
</p:sld>
</file>

<file path=ppt/slides/slide1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6160" indent="0">
              <a:buNone/>
            </a:pPr>
            <a:r>
              <a:rPr lang="en-US" smtClean="0"/>
              <a:t>Tax Policy</a:t>
            </a:r>
          </a:p>
          <a:p>
            <a:r>
              <a:rPr lang="en-US" smtClean="0"/>
              <a:t>Rise in tax rates (Sales, Excise etc.)</a:t>
            </a:r>
          </a:p>
          <a:p>
            <a:r>
              <a:rPr lang="en-US" smtClean="0"/>
              <a:t>Expectations</a:t>
            </a:r>
          </a:p>
          <a:p>
            <a:pPr marL="6160" indent="0">
              <a:buNone/>
            </a:pPr>
            <a:r>
              <a:rPr lang="en-US" smtClean="0"/>
              <a:t>Expectation of the people regarding inflation behavior in future have key consequences on actual inflation rate.</a:t>
            </a:r>
            <a:endParaRPr lang="en-US"/>
          </a:p>
        </p:txBody>
      </p:sp>
    </p:spTree>
    <p:extLst>
      <p:ext uri="{BB962C8B-B14F-4D97-AF65-F5344CB8AC3E}">
        <p14:creationId xmlns:p14="http://schemas.microsoft.com/office/powerpoint/2010/main" val="3822696054"/>
      </p:ext>
    </p:extLst>
  </p:cSld>
  <p:clrMapOvr>
    <a:masterClrMapping/>
  </p:clrMapOvr>
  <p:transition/>
  <p:timing/>
</p:sld>
</file>

<file path=ppt/slides/slide1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6160" indent="0">
              <a:buNone/>
            </a:pPr>
            <a:r>
              <a:rPr lang="en-US" smtClean="0"/>
              <a:t>1990’s (Key factors explaining inflation in Pakistan)</a:t>
            </a:r>
          </a:p>
          <a:p>
            <a:r>
              <a:rPr lang="en-US" smtClean="0"/>
              <a:t>Procurement prices of wheat</a:t>
            </a:r>
          </a:p>
          <a:p>
            <a:r>
              <a:rPr lang="en-US" smtClean="0"/>
              <a:t>Administered prices of Fuel, Gas and Electricity</a:t>
            </a:r>
          </a:p>
          <a:p>
            <a:r>
              <a:rPr lang="en-US" smtClean="0"/>
              <a:t>Rise in indirect taxes</a:t>
            </a:r>
          </a:p>
          <a:p>
            <a:r>
              <a:rPr lang="en-US" smtClean="0"/>
              <a:t>Devaluation of Pakistani rupee</a:t>
            </a:r>
            <a:endParaRPr lang="en-US"/>
          </a:p>
        </p:txBody>
      </p:sp>
    </p:spTree>
    <p:extLst>
      <p:ext uri="{BB962C8B-B14F-4D97-AF65-F5344CB8AC3E}">
        <p14:creationId xmlns:p14="http://schemas.microsoft.com/office/powerpoint/2010/main" val="615389527"/>
      </p:ext>
    </p:extLst>
  </p:cSld>
  <p:clrMapOvr>
    <a:masterClrMapping/>
  </p:clrMapOvr>
  <p:transition/>
  <p:timing/>
</p:sld>
</file>

<file path=ppt/slides/slide1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smtClean="0"/>
              <a:t>Decline in inflation after 1998</a:t>
            </a:r>
          </a:p>
          <a:p>
            <a:r>
              <a:rPr lang="en-US" smtClean="0"/>
              <a:t>Aggregate Demand decreased</a:t>
            </a:r>
          </a:p>
          <a:p>
            <a:pPr lvl="1"/>
            <a:r>
              <a:rPr lang="en-US" smtClean="0"/>
              <a:t>Nuclear Test</a:t>
            </a:r>
          </a:p>
          <a:p>
            <a:pPr lvl="1"/>
            <a:r>
              <a:rPr lang="en-US" smtClean="0"/>
              <a:t>Military Government</a:t>
            </a:r>
          </a:p>
          <a:p>
            <a:pPr lvl="1"/>
            <a:r>
              <a:rPr lang="en-US" smtClean="0"/>
              <a:t>Incident of 9/11</a:t>
            </a:r>
            <a:endParaRPr lang="en-US"/>
          </a:p>
        </p:txBody>
      </p:sp>
    </p:spTree>
    <p:extLst>
      <p:ext uri="{BB962C8B-B14F-4D97-AF65-F5344CB8AC3E}">
        <p14:creationId xmlns:p14="http://schemas.microsoft.com/office/powerpoint/2010/main" val="1509865151"/>
      </p:ext>
    </p:extLst>
  </p:cSld>
  <p:clrMapOvr>
    <a:masterClrMapping/>
  </p:clrMapOvr>
  <p:transition/>
  <p:timing/>
</p:sld>
</file>

<file path=ppt/slides/slide1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smtClean="0"/>
              <a:t>External factors</a:t>
            </a:r>
          </a:p>
          <a:p>
            <a:r>
              <a:rPr lang="en-US" smtClean="0"/>
              <a:t>Inflation since 2007/8</a:t>
            </a:r>
          </a:p>
          <a:p>
            <a:r>
              <a:rPr lang="en-US" smtClean="0"/>
              <a:t>Chronic inflation</a:t>
            </a:r>
          </a:p>
          <a:p>
            <a:r>
              <a:rPr lang="en-US" smtClean="0"/>
              <a:t>Double digit inflation (comparing with other countries of the region)</a:t>
            </a:r>
          </a:p>
          <a:p>
            <a:r>
              <a:rPr lang="en-US" smtClean="0"/>
              <a:t>Stuck near about 20% p.a</a:t>
            </a:r>
            <a:endParaRPr lang="en-US"/>
          </a:p>
        </p:txBody>
      </p:sp>
    </p:spTree>
    <p:extLst>
      <p:ext uri="{BB962C8B-B14F-4D97-AF65-F5344CB8AC3E}">
        <p14:creationId xmlns:p14="http://schemas.microsoft.com/office/powerpoint/2010/main" val="1208897769"/>
      </p:ext>
    </p:extLst>
  </p:cSld>
  <p:clrMapOvr>
    <a:masterClrMapping/>
  </p:clrMapOvr>
  <p:transition/>
  <p:timing/>
</p:sld>
</file>

<file path=ppt/slides/slide11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smtClean="0"/>
              <a:t>Oil prices raise in international market</a:t>
            </a:r>
          </a:p>
          <a:p>
            <a:pPr lvl="1"/>
            <a:r>
              <a:rPr lang="en-US" smtClean="0"/>
              <a:t>Global recession</a:t>
            </a:r>
          </a:p>
          <a:p>
            <a:r>
              <a:rPr lang="en-US" smtClean="0"/>
              <a:t>Food price rise in international market</a:t>
            </a:r>
          </a:p>
          <a:p>
            <a:pPr lvl="1"/>
            <a:r>
              <a:rPr lang="en-US" smtClean="0"/>
              <a:t>Global diversion of food stuff from consumption to production of biofuels</a:t>
            </a:r>
          </a:p>
          <a:p>
            <a:pPr lvl="1"/>
            <a:r>
              <a:rPr lang="en-US" smtClean="0"/>
              <a:t>Low production due to climate change and other factors</a:t>
            </a:r>
          </a:p>
        </p:txBody>
      </p:sp>
    </p:spTree>
    <p:extLst>
      <p:ext uri="{BB962C8B-B14F-4D97-AF65-F5344CB8AC3E}">
        <p14:creationId xmlns:p14="http://schemas.microsoft.com/office/powerpoint/2010/main" val="3325191226"/>
      </p:ext>
    </p:extLst>
  </p:cSld>
  <p:clrMapOvr>
    <a:masterClrMapping/>
  </p:clrMapOvr>
  <p:transition/>
  <p:timing/>
</p:sld>
</file>

<file path=ppt/slides/slide12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smtClean="0"/>
              <a:t>Support prices of wheat and Rice</a:t>
            </a:r>
          </a:p>
          <a:p>
            <a:r>
              <a:rPr lang="en-US" smtClean="0"/>
              <a:t>Floods of 2010 and 2011</a:t>
            </a:r>
          </a:p>
          <a:p>
            <a:r>
              <a:rPr lang="en-US" smtClean="0"/>
              <a:t>Reduced supply of food stuff and hence impact on prices</a:t>
            </a:r>
            <a:endParaRPr lang="en-US"/>
          </a:p>
        </p:txBody>
      </p:sp>
    </p:spTree>
    <p:extLst>
      <p:ext uri="{BB962C8B-B14F-4D97-AF65-F5344CB8AC3E}">
        <p14:creationId xmlns:p14="http://schemas.microsoft.com/office/powerpoint/2010/main" val="817477774"/>
      </p:ext>
    </p:extLst>
  </p:cSld>
  <p:clrMapOvr>
    <a:masterClrMapping/>
  </p:clrMapOvr>
  <p:transition/>
  <p:timing/>
</p:sld>
</file>

<file path=ppt/slides/slide12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smtClean="0"/>
              <a:t>Analysis</a:t>
            </a:r>
          </a:p>
          <a:p>
            <a:r>
              <a:rPr lang="en-US" smtClean="0"/>
              <a:t>Besides the external &amp; domestic factors for this high inflation there is strong factor of mismanagement on the part of government due to domestic political factors.</a:t>
            </a:r>
          </a:p>
          <a:p>
            <a:r>
              <a:rPr lang="en-US" smtClean="0"/>
              <a:t>Structural Adjustment Program (IMF &amp; World Bank) also contributed to recent years high inflation</a:t>
            </a:r>
            <a:endParaRPr lang="en-US"/>
          </a:p>
        </p:txBody>
      </p:sp>
    </p:spTree>
    <p:extLst>
      <p:ext uri="{BB962C8B-B14F-4D97-AF65-F5344CB8AC3E}">
        <p14:creationId xmlns:p14="http://schemas.microsoft.com/office/powerpoint/2010/main" val="1506366892"/>
      </p:ext>
    </p:extLst>
  </p:cSld>
  <p:clrMapOvr>
    <a:masterClrMapping/>
  </p:clrMapOvr>
  <p:transition/>
  <p:timing/>
</p:sld>
</file>

<file path=ppt/slides/slide12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LOW SAVINGS RATE</a:t>
            </a:r>
            <a:endParaRPr lang="en-US"/>
          </a:p>
        </p:txBody>
      </p:sp>
      <p:sp>
        <p:nvSpPr>
          <p:cNvPr id="3" name="Content Placeholder 2"/>
          <p:cNvSpPr>
            <a:spLocks noGrp="1"/>
          </p:cNvSpPr>
          <p:nvPr>
            <p:ph idx="1"/>
          </p:nvPr>
        </p:nvSpPr>
        <p:spPr>
          <a:xfrm>
            <a:off x="2704696" y="1983213"/>
            <a:ext cx="7730359" cy="4201814"/>
          </a:xfrm>
        </p:spPr>
        <p:txBody>
          <a:bodyPr/>
          <a:lstStyle/>
          <a:p>
            <a:pPr marL="6160" indent="0">
              <a:buNone/>
            </a:pPr>
            <a:r>
              <a:rPr lang="en-US" smtClean="0"/>
              <a:t>Pakistan’s national savings rate is quite low as compared to other comparable economies where it is around 20%. </a:t>
            </a:r>
          </a:p>
          <a:p>
            <a:pPr marL="6160" indent="0">
              <a:buNone/>
            </a:pPr>
            <a:r>
              <a:rPr lang="en-US" smtClean="0"/>
              <a:t>Our savings rate remains volatile over the time.</a:t>
            </a:r>
          </a:p>
          <a:p>
            <a:pPr marL="6160" indent="0">
              <a:buNone/>
            </a:pPr>
            <a:r>
              <a:rPr lang="en-US" smtClean="0"/>
              <a:t>1970’s …savings rate 11.2%.</a:t>
            </a:r>
          </a:p>
          <a:p>
            <a:pPr marL="6160" indent="0">
              <a:buNone/>
            </a:pPr>
            <a:r>
              <a:rPr lang="en-US" smtClean="0"/>
              <a:t>1980’s….savings rate 14.8%</a:t>
            </a:r>
          </a:p>
          <a:p>
            <a:pPr marL="6160" indent="0">
              <a:buNone/>
            </a:pPr>
            <a:r>
              <a:rPr lang="en-US" smtClean="0"/>
              <a:t>Fall again in 1990’s …rise again 2000s. </a:t>
            </a:r>
          </a:p>
        </p:txBody>
      </p:sp>
    </p:spTree>
    <p:extLst>
      <p:ext uri="{BB962C8B-B14F-4D97-AF65-F5344CB8AC3E}">
        <p14:creationId xmlns:p14="http://schemas.microsoft.com/office/powerpoint/2010/main" val="2138448045"/>
      </p:ext>
    </p:extLst>
  </p:cSld>
  <p:clrMapOvr>
    <a:masterClrMapping/>
  </p:clrMapOvr>
  <p:transition/>
  <p:timing/>
</p:sld>
</file>

<file path=ppt/slides/slide12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6160" indent="0">
              <a:buNone/>
            </a:pPr>
            <a:r>
              <a:rPr lang="en-US" smtClean="0"/>
              <a:t>Low savings rate is our basic structural macroeconomic problem.</a:t>
            </a:r>
          </a:p>
          <a:p>
            <a:pPr marL="6160" indent="0">
              <a:buNone/>
            </a:pPr>
            <a:r>
              <a:rPr lang="en-US" smtClean="0"/>
              <a:t>Sources;</a:t>
            </a:r>
          </a:p>
          <a:p>
            <a:r>
              <a:rPr lang="en-US" smtClean="0"/>
              <a:t>Households</a:t>
            </a:r>
          </a:p>
          <a:p>
            <a:r>
              <a:rPr lang="en-US" smtClean="0"/>
              <a:t>Private enterprise sectors</a:t>
            </a:r>
          </a:p>
          <a:p>
            <a:r>
              <a:rPr lang="en-US" smtClean="0"/>
              <a:t>Government savings</a:t>
            </a:r>
          </a:p>
          <a:p>
            <a:pPr marL="6160" indent="0">
              <a:buNone/>
            </a:pPr>
            <a:endParaRPr lang="en-US"/>
          </a:p>
        </p:txBody>
      </p:sp>
    </p:spTree>
    <p:extLst>
      <p:ext uri="{BB962C8B-B14F-4D97-AF65-F5344CB8AC3E}">
        <p14:creationId xmlns:p14="http://schemas.microsoft.com/office/powerpoint/2010/main" val="2105913465"/>
      </p:ext>
    </p:extLst>
  </p:cSld>
  <p:clrMapOvr>
    <a:masterClrMapping/>
  </p:clrMapOvr>
  <p:transition/>
  <p:timing/>
</p:sld>
</file>

<file path=ppt/slides/slide12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6160" indent="0">
              <a:buNone/>
            </a:pPr>
            <a:r>
              <a:rPr lang="en-US" smtClean="0"/>
              <a:t>TWO schools of thought;</a:t>
            </a:r>
          </a:p>
          <a:p>
            <a:r>
              <a:rPr lang="en-US" smtClean="0"/>
              <a:t>Financial Repression School</a:t>
            </a:r>
          </a:p>
          <a:p>
            <a:r>
              <a:rPr lang="en-US" smtClean="0"/>
              <a:t>Financial Structure School</a:t>
            </a:r>
          </a:p>
          <a:p>
            <a:pPr marL="6160" indent="0">
              <a:buNone/>
            </a:pPr>
            <a:endParaRPr lang="en-US"/>
          </a:p>
        </p:txBody>
      </p:sp>
    </p:spTree>
    <p:extLst>
      <p:ext uri="{BB962C8B-B14F-4D97-AF65-F5344CB8AC3E}">
        <p14:creationId xmlns:p14="http://schemas.microsoft.com/office/powerpoint/2010/main" val="709322150"/>
      </p:ext>
    </p:extLst>
  </p:cSld>
  <p:clrMapOvr>
    <a:masterClrMapping/>
  </p:clrMapOvr>
  <p:transition/>
  <p:timing/>
</p:sld>
</file>

<file path=ppt/slides/slide12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6160" indent="0">
              <a:buNone/>
            </a:pPr>
            <a:r>
              <a:rPr lang="en-US" smtClean="0"/>
              <a:t>According to Financial Repression School, main obstacle to savings;</a:t>
            </a:r>
          </a:p>
          <a:p>
            <a:r>
              <a:rPr lang="en-US" smtClean="0"/>
              <a:t>Low or negative real interest rate</a:t>
            </a:r>
          </a:p>
          <a:p>
            <a:r>
              <a:rPr lang="en-US" smtClean="0"/>
              <a:t>Variable inflation rate</a:t>
            </a:r>
            <a:endParaRPr lang="en-US"/>
          </a:p>
        </p:txBody>
      </p:sp>
    </p:spTree>
    <p:extLst>
      <p:ext uri="{BB962C8B-B14F-4D97-AF65-F5344CB8AC3E}">
        <p14:creationId xmlns:p14="http://schemas.microsoft.com/office/powerpoint/2010/main" val="149791568"/>
      </p:ext>
    </p:extLst>
  </p:cSld>
  <p:clrMapOvr>
    <a:masterClrMapping/>
  </p:clrMapOvr>
  <p:transition/>
  <p:timing/>
</p:sld>
</file>

<file path=ppt/slides/slide12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6160" indent="0">
              <a:buNone/>
            </a:pPr>
            <a:r>
              <a:rPr lang="en-US" smtClean="0"/>
              <a:t>According to Financial </a:t>
            </a:r>
            <a:r>
              <a:rPr lang="en-US"/>
              <a:t>S</a:t>
            </a:r>
            <a:r>
              <a:rPr lang="en-US" smtClean="0"/>
              <a:t>tructure school;</a:t>
            </a:r>
          </a:p>
          <a:p>
            <a:pPr marL="6160" indent="0">
              <a:buNone/>
            </a:pPr>
            <a:r>
              <a:rPr lang="en-US" smtClean="0"/>
              <a:t>Underdeveloped countries use to have lack of depth and breadth in the financial sector.</a:t>
            </a:r>
          </a:p>
          <a:p>
            <a:r>
              <a:rPr lang="en-US" smtClean="0"/>
              <a:t>Few financial assets</a:t>
            </a:r>
          </a:p>
          <a:p>
            <a:r>
              <a:rPr lang="en-US" smtClean="0"/>
              <a:t>Few institutions</a:t>
            </a:r>
          </a:p>
          <a:p>
            <a:pPr marL="6160" indent="0">
              <a:buNone/>
            </a:pPr>
            <a:endParaRPr lang="en-US"/>
          </a:p>
        </p:txBody>
      </p:sp>
    </p:spTree>
    <p:extLst>
      <p:ext uri="{BB962C8B-B14F-4D97-AF65-F5344CB8AC3E}">
        <p14:creationId xmlns:p14="http://schemas.microsoft.com/office/powerpoint/2010/main" val="4089289308"/>
      </p:ext>
    </p:extLst>
  </p:cSld>
  <p:clrMapOvr>
    <a:masterClrMapping/>
  </p:clrMapOvr>
  <p:transition/>
  <p:timing/>
</p:sld>
</file>

<file path=ppt/slides/slide12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smtClean="0"/>
              <a:t>In case of Pakistan’s low savings rate and its probable causes, both school of thought supported.</a:t>
            </a:r>
          </a:p>
          <a:p>
            <a:r>
              <a:rPr lang="en-US" smtClean="0"/>
              <a:t>Generally, increase in real interest rate will stimulate aggregate savings.</a:t>
            </a:r>
          </a:p>
          <a:p>
            <a:r>
              <a:rPr lang="en-US" smtClean="0"/>
              <a:t>More financial development will increase savings rate.</a:t>
            </a:r>
            <a:endParaRPr lang="en-US"/>
          </a:p>
        </p:txBody>
      </p:sp>
    </p:spTree>
    <p:extLst>
      <p:ext uri="{BB962C8B-B14F-4D97-AF65-F5344CB8AC3E}">
        <p14:creationId xmlns:p14="http://schemas.microsoft.com/office/powerpoint/2010/main" val="3407945014"/>
      </p:ext>
    </p:extLst>
  </p:cSld>
  <p:clrMapOvr>
    <a:masterClrMapping/>
  </p:clrMapOvr>
  <p:transition/>
  <p:timing/>
</p:sld>
</file>

<file path=ppt/slides/slide12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6160" indent="0">
              <a:buNone/>
            </a:pPr>
            <a:r>
              <a:rPr lang="en-US" b="1" smtClean="0"/>
              <a:t>In 2004,</a:t>
            </a:r>
          </a:p>
          <a:p>
            <a:pPr marL="6160" indent="0">
              <a:buNone/>
            </a:pPr>
            <a:r>
              <a:rPr lang="en-US" b="1"/>
              <a:t>	</a:t>
            </a:r>
            <a:r>
              <a:rPr lang="en-US" smtClean="0"/>
              <a:t>Low rate of Inflation</a:t>
            </a:r>
          </a:p>
          <a:p>
            <a:pPr marL="6160" indent="0">
              <a:buNone/>
            </a:pPr>
            <a:r>
              <a:rPr lang="en-US"/>
              <a:t>	</a:t>
            </a:r>
            <a:r>
              <a:rPr lang="en-US" smtClean="0"/>
              <a:t>Low /negative real interest rate</a:t>
            </a:r>
          </a:p>
          <a:p>
            <a:pPr marL="6160" indent="0">
              <a:buNone/>
            </a:pPr>
            <a:r>
              <a:rPr lang="en-US" b="1" smtClean="0"/>
              <a:t>Results</a:t>
            </a:r>
          </a:p>
          <a:p>
            <a:pPr marL="6160" indent="0">
              <a:buNone/>
            </a:pPr>
            <a:r>
              <a:rPr lang="en-US"/>
              <a:t>	</a:t>
            </a:r>
            <a:r>
              <a:rPr lang="en-US" smtClean="0"/>
              <a:t>Increased people borrowing and speculation in stock market and real estate market.</a:t>
            </a:r>
            <a:endParaRPr lang="en-US"/>
          </a:p>
        </p:txBody>
      </p:sp>
    </p:spTree>
    <p:extLst>
      <p:ext uri="{BB962C8B-B14F-4D97-AF65-F5344CB8AC3E}">
        <p14:creationId xmlns:p14="http://schemas.microsoft.com/office/powerpoint/2010/main" val="3531081029"/>
      </p:ext>
    </p:extLst>
  </p:cSld>
  <p:clrMapOvr>
    <a:masterClrMapping/>
  </p:clrMapOvr>
  <p:transition/>
  <p:timing/>
</p:sld>
</file>

<file path=ppt/slides/slide12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6160" indent="0">
              <a:buNone/>
            </a:pPr>
            <a:r>
              <a:rPr lang="en-US" b="1" smtClean="0"/>
              <a:t>In 2008-2012</a:t>
            </a:r>
          </a:p>
          <a:p>
            <a:pPr marL="6160" indent="0">
              <a:buNone/>
            </a:pPr>
            <a:r>
              <a:rPr lang="en-US" b="1"/>
              <a:t>	</a:t>
            </a:r>
            <a:r>
              <a:rPr lang="en-US" smtClean="0"/>
              <a:t>High inflation rate</a:t>
            </a:r>
          </a:p>
          <a:p>
            <a:pPr marL="6160" indent="0">
              <a:buNone/>
            </a:pPr>
            <a:r>
              <a:rPr lang="en-US"/>
              <a:t>	</a:t>
            </a:r>
            <a:r>
              <a:rPr lang="en-US" smtClean="0"/>
              <a:t>Low interest rate</a:t>
            </a:r>
          </a:p>
          <a:p>
            <a:pPr marL="6160" indent="0">
              <a:buNone/>
            </a:pPr>
            <a:r>
              <a:rPr lang="en-US" b="1" smtClean="0"/>
              <a:t>Results</a:t>
            </a:r>
          </a:p>
          <a:p>
            <a:pPr marL="6160" indent="0">
              <a:buNone/>
            </a:pPr>
            <a:r>
              <a:rPr lang="en-US"/>
              <a:t>	</a:t>
            </a:r>
            <a:r>
              <a:rPr lang="en-US" smtClean="0"/>
              <a:t>Fall in savings</a:t>
            </a:r>
            <a:endParaRPr lang="en-US"/>
          </a:p>
        </p:txBody>
      </p:sp>
    </p:spTree>
    <p:extLst>
      <p:ext uri="{BB962C8B-B14F-4D97-AF65-F5344CB8AC3E}">
        <p14:creationId xmlns:p14="http://schemas.microsoft.com/office/powerpoint/2010/main" val="3992352419"/>
      </p:ext>
    </p:extLst>
  </p:cSld>
  <p:clrMapOvr>
    <a:masterClrMapping/>
  </p:clrMapOvr>
  <p:transition/>
  <p:timing/>
</p:sld>
</file>

<file path=ppt/slides/slide13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LOW SAVINGS RATE		</a:t>
            </a:r>
            <a:endParaRPr lang="en-US"/>
          </a:p>
        </p:txBody>
      </p:sp>
      <p:sp>
        <p:nvSpPr>
          <p:cNvPr id="3" name="Content Placeholder 2"/>
          <p:cNvSpPr>
            <a:spLocks noGrp="1"/>
          </p:cNvSpPr>
          <p:nvPr>
            <p:ph idx="1"/>
          </p:nvPr>
        </p:nvSpPr>
        <p:spPr/>
        <p:txBody>
          <a:bodyPr/>
          <a:lstStyle/>
          <a:p>
            <a:pPr>
              <a:buFont typeface="Arial" pitchFamily="34" charset="0"/>
              <a:buChar char="•"/>
            </a:pPr>
            <a:r>
              <a:rPr lang="en-US" smtClean="0"/>
              <a:t>The low savings rate in Pakistan is the big hindrance to economic expansion of the country.</a:t>
            </a:r>
          </a:p>
          <a:p>
            <a:pPr>
              <a:buFont typeface="Arial" pitchFamily="34" charset="0"/>
              <a:buChar char="•"/>
            </a:pPr>
            <a:r>
              <a:rPr lang="en-US" smtClean="0"/>
              <a:t>Several studies have been conducted in Pakistan to investigate the factors behind low savings rate in the country.</a:t>
            </a:r>
          </a:p>
          <a:p>
            <a:pPr>
              <a:buFont typeface="Arial" pitchFamily="34" charset="0"/>
              <a:buChar char="•"/>
            </a:pPr>
            <a:r>
              <a:rPr lang="en-US" smtClean="0"/>
              <a:t>These analyses quoted variety of complicated reasons for this low savings rate in Pakistan. </a:t>
            </a:r>
          </a:p>
          <a:p>
            <a:pPr marL="6160" indent="0">
              <a:buNone/>
            </a:pPr>
            <a:endParaRPr lang="en-US"/>
          </a:p>
        </p:txBody>
      </p:sp>
    </p:spTree>
    <p:extLst>
      <p:ext uri="{BB962C8B-B14F-4D97-AF65-F5344CB8AC3E}">
        <p14:creationId xmlns:p14="http://schemas.microsoft.com/office/powerpoint/2010/main" val="1204406252"/>
      </p:ext>
    </p:extLst>
  </p:cSld>
  <p:clrMapOvr>
    <a:masterClrMapping/>
  </p:clrMapOvr>
  <p:transition/>
  <p:timing/>
</p:sld>
</file>

<file path=ppt/slides/slide13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Content Placeholder 2"/>
          <p:cNvSpPr>
            <a:spLocks noGrp="1"/>
          </p:cNvSpPr>
          <p:nvPr>
            <p:ph idx="1"/>
          </p:nvPr>
        </p:nvSpPr>
        <p:spPr/>
        <p:txBody>
          <a:bodyPr>
            <a:normAutofit fontScale="92500" lnSpcReduction="10000"/>
          </a:bodyPr>
          <a:lstStyle/>
          <a:p>
            <a:pPr marL="6160" indent="0">
              <a:buNone/>
            </a:pPr>
            <a:r>
              <a:rPr lang="en-US" smtClean="0"/>
              <a:t>Research Studies</a:t>
            </a:r>
          </a:p>
          <a:p>
            <a:pPr marL="6160" indent="0">
              <a:buNone/>
            </a:pPr>
            <a:r>
              <a:rPr lang="en-US" smtClean="0"/>
              <a:t>“As income increases, savings will also increase” (Siddique &amp; Siddique)</a:t>
            </a:r>
          </a:p>
          <a:p>
            <a:pPr marL="6160" indent="0">
              <a:buNone/>
            </a:pPr>
            <a:r>
              <a:rPr lang="en-US" smtClean="0"/>
              <a:t>“There is a strong negative effect of dependency ratio on savings” (zafar Iqbal)</a:t>
            </a:r>
          </a:p>
          <a:p>
            <a:pPr marL="6160" indent="0">
              <a:buNone/>
            </a:pPr>
            <a:r>
              <a:rPr lang="en-US" smtClean="0"/>
              <a:t>“Foreign financial inflows may discourage domestic public/private saving behavior and resource mobilization effects” (Shabbir &amp; Mahmood”</a:t>
            </a:r>
          </a:p>
          <a:p>
            <a:pPr marL="6160" indent="0">
              <a:buNone/>
            </a:pPr>
            <a:r>
              <a:rPr lang="en-US" smtClean="0"/>
              <a:t>“Foreign capital outflows and foreign interest rate have a “strong negative” effect on household savings” (Zafar Iqbal) </a:t>
            </a:r>
            <a:endParaRPr lang="en-US"/>
          </a:p>
        </p:txBody>
      </p:sp>
      <p:sp>
        <p:nvSpPr>
          <p:cNvPr id="4" name="Title 1"/>
          <p:cNvSpPr>
            <a:spLocks noGrp="1"/>
          </p:cNvSpPr>
          <p:nvPr>
            <p:ph type="title"/>
          </p:nvPr>
        </p:nvSpPr>
        <p:spPr/>
        <p:txBody>
          <a:bodyPr/>
          <a:lstStyle/>
          <a:p>
            <a:r>
              <a:rPr lang="en-US" smtClean="0"/>
              <a:t>LOW SAVINGS RATE		</a:t>
            </a:r>
            <a:endParaRPr lang="en-US"/>
          </a:p>
        </p:txBody>
      </p:sp>
    </p:spTree>
    <p:extLst>
      <p:ext uri="{BB962C8B-B14F-4D97-AF65-F5344CB8AC3E}">
        <p14:creationId xmlns:p14="http://schemas.microsoft.com/office/powerpoint/2010/main" val="746835000"/>
      </p:ext>
    </p:extLst>
  </p:cSld>
  <p:clrMapOvr>
    <a:masterClrMapping/>
  </p:clrMapOvr>
  <p:transition/>
  <p:timing/>
</p:sld>
</file>

<file path=ppt/slides/slide13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Content Placeholder 2"/>
          <p:cNvSpPr>
            <a:spLocks noGrp="1"/>
          </p:cNvSpPr>
          <p:nvPr>
            <p:ph idx="1"/>
          </p:nvPr>
        </p:nvSpPr>
        <p:spPr>
          <a:xfrm>
            <a:off x="2611808" y="1885285"/>
            <a:ext cx="7958331" cy="4164659"/>
          </a:xfrm>
        </p:spPr>
        <p:txBody>
          <a:bodyPr/>
          <a:lstStyle/>
          <a:p>
            <a:pPr marL="6160" indent="0">
              <a:buNone/>
            </a:pPr>
            <a:endParaRPr lang="en-US" b="1" smtClean="0"/>
          </a:p>
          <a:p>
            <a:pPr marL="6160" indent="0">
              <a:buNone/>
            </a:pPr>
            <a:r>
              <a:rPr lang="en-US" b="1" smtClean="0"/>
              <a:t>Why the savings rate in Pakistan is very low</a:t>
            </a:r>
          </a:p>
          <a:p>
            <a:r>
              <a:rPr lang="en-US" smtClean="0"/>
              <a:t>Real rate of return on financial assets</a:t>
            </a:r>
          </a:p>
          <a:p>
            <a:r>
              <a:rPr lang="en-US" smtClean="0"/>
              <a:t>Lack of use of formal financial institutions</a:t>
            </a:r>
          </a:p>
          <a:p>
            <a:r>
              <a:rPr lang="en-US" smtClean="0"/>
              <a:t>Foreign financial inflow (foreign aid &amp; foreign capital)</a:t>
            </a:r>
          </a:p>
          <a:p>
            <a:r>
              <a:rPr lang="en-US" smtClean="0"/>
              <a:t>Inflation &amp; uncertainty</a:t>
            </a:r>
          </a:p>
          <a:p>
            <a:r>
              <a:rPr lang="en-US" smtClean="0"/>
              <a:t>Access to financial institutions and instruments</a:t>
            </a:r>
          </a:p>
          <a:p>
            <a:pPr marL="6160" indent="0">
              <a:buNone/>
            </a:pPr>
            <a:endParaRPr lang="en-US" b="1" smtClean="0"/>
          </a:p>
          <a:p>
            <a:pPr marL="6160" indent="0">
              <a:buNone/>
            </a:pPr>
            <a:endParaRPr lang="en-US" b="1" smtClean="0"/>
          </a:p>
          <a:p>
            <a:pPr marL="6160" indent="0">
              <a:buNone/>
            </a:pPr>
            <a:endParaRPr lang="en-US"/>
          </a:p>
        </p:txBody>
      </p:sp>
      <p:sp>
        <p:nvSpPr>
          <p:cNvPr id="4" name="Title 1"/>
          <p:cNvSpPr>
            <a:spLocks noGrp="1"/>
          </p:cNvSpPr>
          <p:nvPr>
            <p:ph type="title"/>
          </p:nvPr>
        </p:nvSpPr>
        <p:spPr/>
        <p:txBody>
          <a:bodyPr/>
          <a:lstStyle/>
          <a:p>
            <a:r>
              <a:rPr lang="en-US" smtClean="0"/>
              <a:t>LOW SAVINGS RATE		</a:t>
            </a:r>
            <a:endParaRPr lang="en-US"/>
          </a:p>
        </p:txBody>
      </p:sp>
    </p:spTree>
    <p:extLst>
      <p:ext uri="{BB962C8B-B14F-4D97-AF65-F5344CB8AC3E}">
        <p14:creationId xmlns:p14="http://schemas.microsoft.com/office/powerpoint/2010/main" val="1062884176"/>
      </p:ext>
    </p:extLst>
  </p:cSld>
  <p:clrMapOvr>
    <a:masterClrMapping/>
  </p:clrMapOvr>
  <p:transition/>
  <p:timing/>
</p:sld>
</file>

<file path=ppt/slides/slide13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Content Placeholder 2"/>
          <p:cNvSpPr>
            <a:spLocks noGrp="1"/>
          </p:cNvSpPr>
          <p:nvPr>
            <p:ph idx="1"/>
          </p:nvPr>
        </p:nvSpPr>
        <p:spPr/>
        <p:txBody>
          <a:bodyPr/>
          <a:lstStyle/>
          <a:p>
            <a:pPr marL="6160" indent="0">
              <a:buNone/>
            </a:pPr>
            <a:r>
              <a:rPr lang="en-US" b="1" smtClean="0"/>
              <a:t>Why the savings rate in Pakistan is very low.</a:t>
            </a:r>
          </a:p>
          <a:p>
            <a:pPr marL="6160" indent="0">
              <a:buNone/>
            </a:pPr>
            <a:r>
              <a:rPr lang="en-US" b="1" smtClean="0"/>
              <a:t>Other factors;</a:t>
            </a:r>
          </a:p>
          <a:p>
            <a:r>
              <a:rPr lang="en-US" smtClean="0"/>
              <a:t>Cultural factors</a:t>
            </a:r>
          </a:p>
          <a:p>
            <a:r>
              <a:rPr lang="en-US" smtClean="0"/>
              <a:t>Savings at home</a:t>
            </a:r>
          </a:p>
          <a:p>
            <a:r>
              <a:rPr lang="en-US" smtClean="0"/>
              <a:t>Very large informal financial sector</a:t>
            </a:r>
            <a:endParaRPr lang="en-US"/>
          </a:p>
        </p:txBody>
      </p:sp>
      <p:sp>
        <p:nvSpPr>
          <p:cNvPr id="4" name="Title 1"/>
          <p:cNvSpPr>
            <a:spLocks noGrp="1"/>
          </p:cNvSpPr>
          <p:nvPr>
            <p:ph type="title"/>
          </p:nvPr>
        </p:nvSpPr>
        <p:spPr/>
        <p:txBody>
          <a:bodyPr/>
          <a:lstStyle/>
          <a:p>
            <a:r>
              <a:rPr lang="en-US" smtClean="0"/>
              <a:t>LOW SAVINGS RATE		</a:t>
            </a:r>
            <a:endParaRPr lang="en-US"/>
          </a:p>
        </p:txBody>
      </p:sp>
    </p:spTree>
    <p:extLst>
      <p:ext uri="{BB962C8B-B14F-4D97-AF65-F5344CB8AC3E}">
        <p14:creationId xmlns:p14="http://schemas.microsoft.com/office/powerpoint/2010/main" val="3076367086"/>
      </p:ext>
    </p:extLst>
  </p:cSld>
  <p:clrMapOvr>
    <a:masterClrMapping/>
  </p:clrMapOvr>
  <p:transition/>
  <p:timing/>
</p:sld>
</file>

<file path=ppt/slides/slide13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Content Placeholder 2"/>
          <p:cNvSpPr>
            <a:spLocks noGrp="1"/>
          </p:cNvSpPr>
          <p:nvPr>
            <p:ph idx="1"/>
          </p:nvPr>
        </p:nvSpPr>
        <p:spPr/>
        <p:txBody>
          <a:bodyPr/>
          <a:lstStyle/>
          <a:p>
            <a:pPr marL="6160" indent="0">
              <a:buNone/>
            </a:pPr>
            <a:r>
              <a:rPr lang="en-US" smtClean="0"/>
              <a:t> </a:t>
            </a:r>
            <a:r>
              <a:rPr lang="en-US" b="1" smtClean="0"/>
              <a:t>Access to finance survey</a:t>
            </a:r>
          </a:p>
          <a:p>
            <a:r>
              <a:rPr lang="en-US" smtClean="0"/>
              <a:t>According to study only half of the population saves in formal financial institutions.</a:t>
            </a:r>
          </a:p>
          <a:p>
            <a:r>
              <a:rPr lang="en-US" smtClean="0"/>
              <a:t>14.9% savers go to formal financial institutions.</a:t>
            </a:r>
          </a:p>
          <a:p>
            <a:r>
              <a:rPr lang="en-US" smtClean="0"/>
              <a:t>Around 63.6 % people save at home.</a:t>
            </a:r>
          </a:p>
          <a:p>
            <a:r>
              <a:rPr lang="en-US" smtClean="0"/>
              <a:t>Main purpose of saving is not investment but consumption smoothing.</a:t>
            </a:r>
          </a:p>
          <a:p>
            <a:pPr marL="6160" indent="0">
              <a:buNone/>
            </a:pPr>
            <a:endParaRPr lang="en-US"/>
          </a:p>
        </p:txBody>
      </p:sp>
      <p:sp>
        <p:nvSpPr>
          <p:cNvPr id="4" name="Title 1"/>
          <p:cNvSpPr>
            <a:spLocks noGrp="1"/>
          </p:cNvSpPr>
          <p:nvPr>
            <p:ph type="title"/>
          </p:nvPr>
        </p:nvSpPr>
        <p:spPr/>
        <p:txBody>
          <a:bodyPr/>
          <a:lstStyle/>
          <a:p>
            <a:r>
              <a:rPr lang="en-US" smtClean="0"/>
              <a:t>LOW SAVINGS RATE		</a:t>
            </a:r>
            <a:endParaRPr lang="en-US"/>
          </a:p>
        </p:txBody>
      </p:sp>
    </p:spTree>
    <p:extLst>
      <p:ext uri="{BB962C8B-B14F-4D97-AF65-F5344CB8AC3E}">
        <p14:creationId xmlns:p14="http://schemas.microsoft.com/office/powerpoint/2010/main" val="3490459595"/>
      </p:ext>
    </p:extLst>
  </p:cSld>
  <p:clrMapOvr>
    <a:masterClrMapping/>
  </p:clrMapOvr>
  <p:transition/>
  <p:timing/>
</p:sld>
</file>

<file path=ppt/slides/slide13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LOW SAVINGS RATE</a:t>
            </a:r>
            <a:endParaRPr lang="en-US"/>
          </a:p>
        </p:txBody>
      </p:sp>
      <p:sp>
        <p:nvSpPr>
          <p:cNvPr id="3" name="Content Placeholder 2"/>
          <p:cNvSpPr>
            <a:spLocks noGrp="1"/>
          </p:cNvSpPr>
          <p:nvPr>
            <p:ph idx="1"/>
          </p:nvPr>
        </p:nvSpPr>
        <p:spPr/>
        <p:txBody>
          <a:bodyPr/>
          <a:lstStyle/>
          <a:p>
            <a:r>
              <a:rPr lang="en-US" smtClean="0"/>
              <a:t>After examining large number of causative factors for low savings rate, both schools of thought does not provide adequate explanation.</a:t>
            </a:r>
          </a:p>
          <a:p>
            <a:r>
              <a:rPr lang="en-US" smtClean="0"/>
              <a:t>Cultural factors too explains low savings rate in country.</a:t>
            </a:r>
            <a:endParaRPr lang="en-US"/>
          </a:p>
        </p:txBody>
      </p:sp>
    </p:spTree>
    <p:extLst>
      <p:ext uri="{BB962C8B-B14F-4D97-AF65-F5344CB8AC3E}">
        <p14:creationId xmlns:p14="http://schemas.microsoft.com/office/powerpoint/2010/main" val="2245950364"/>
      </p:ext>
    </p:extLst>
  </p:cSld>
  <p:clrMapOvr>
    <a:masterClrMapping/>
  </p:clrMapOvr>
  <p:transition/>
  <p:timing/>
</p:sld>
</file>

<file path=ppt/slides/slide13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a:extLst>
              <a:ext uri="{FF2B5EF4-FFF2-40B4-BE49-F238E27FC236}">
                <a16:creationId xmlns:a16="http://schemas.microsoft.com/office/drawing/2014/main" id="{ED518679-C2D9-4285-9DE9-56F07112F82D}"/>
              </a:ext>
            </a:extLst>
          </p:cNvPr>
          <p:cNvSpPr>
            <a:spLocks noGrp="1"/>
          </p:cNvSpPr>
          <p:nvPr>
            <p:ph type="ctrTitle"/>
          </p:nvPr>
        </p:nvSpPr>
        <p:spPr/>
        <p:txBody>
          <a:bodyPr>
            <a:noAutofit/>
          </a:bodyPr>
          <a:lstStyle/>
          <a:p>
            <a:r>
              <a:rPr lang="en-US" sz="4800"/>
              <a:t>BALANCE OF PAYMENT AND TRADE REGIMES</a:t>
            </a:r>
            <a:endParaRPr lang="en-PK" sz="4800"/>
          </a:p>
        </p:txBody>
      </p:sp>
      <p:sp>
        <p:nvSpPr>
          <p:cNvPr id="3" name="Subtitle 2">
            <a:extLst>
              <a:ext uri="{FF2B5EF4-FFF2-40B4-BE49-F238E27FC236}">
                <a16:creationId xmlns:a16="http://schemas.microsoft.com/office/drawing/2014/main" id="{616CE912-84F6-4C08-8AAF-EFD68B4812C1}"/>
              </a:ext>
            </a:extLst>
          </p:cNvPr>
          <p:cNvSpPr>
            <a:spLocks noGrp="1"/>
          </p:cNvSpPr>
          <p:nvPr>
            <p:ph type="subTitle" idx="1"/>
          </p:nvPr>
        </p:nvSpPr>
        <p:spPr/>
        <p:txBody>
          <a:bodyPr/>
          <a:lstStyle/>
          <a:p>
            <a:r>
              <a:rPr lang="en-US"/>
              <a:t>MODULE 6</a:t>
            </a:r>
            <a:endParaRPr lang="en-PK"/>
          </a:p>
        </p:txBody>
      </p:sp>
    </p:spTree>
    <p:extLst>
      <p:ext uri="{BB962C8B-B14F-4D97-AF65-F5344CB8AC3E}">
        <p14:creationId xmlns:p14="http://schemas.microsoft.com/office/powerpoint/2010/main" val="7213025"/>
      </p:ext>
    </p:extLst>
  </p:cSld>
  <p:clrMapOvr>
    <a:masterClrMapping/>
  </p:clrMapOvr>
  <p:transition/>
  <p:timing/>
</p:sld>
</file>

<file path=ppt/slides/slide13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a:extLst>
              <a:ext uri="{FF2B5EF4-FFF2-40B4-BE49-F238E27FC236}">
                <a16:creationId xmlns:a16="http://schemas.microsoft.com/office/drawing/2014/main" id="{9A6D2E4F-AD9C-4420-AC29-3377EFE24517}"/>
              </a:ext>
            </a:extLst>
          </p:cNvPr>
          <p:cNvSpPr>
            <a:spLocks noGrp="1"/>
          </p:cNvSpPr>
          <p:nvPr>
            <p:ph type="title"/>
          </p:nvPr>
        </p:nvSpPr>
        <p:spPr/>
        <p:txBody>
          <a:bodyPr/>
          <a:lstStyle/>
          <a:p>
            <a:r>
              <a:rPr lang="en-US"/>
              <a:t>PAKISTAN’S FOREIGN TRADE</a:t>
            </a:r>
            <a:endParaRPr lang="en-PK"/>
          </a:p>
        </p:txBody>
      </p:sp>
      <p:sp>
        <p:nvSpPr>
          <p:cNvPr id="3" name="Content Placeholder 2">
            <a:extLst>
              <a:ext uri="{FF2B5EF4-FFF2-40B4-BE49-F238E27FC236}">
                <a16:creationId xmlns:a16="http://schemas.microsoft.com/office/drawing/2014/main" id="{6B3E003F-02DE-40F1-9AC9-1DF0C4BC6795}"/>
              </a:ext>
            </a:extLst>
          </p:cNvPr>
          <p:cNvSpPr>
            <a:spLocks noGrp="1"/>
          </p:cNvSpPr>
          <p:nvPr>
            <p:ph idx="1"/>
          </p:nvPr>
        </p:nvSpPr>
        <p:spPr>
          <a:xfrm>
            <a:off x="2611808" y="2122414"/>
            <a:ext cx="7958331" cy="3927529"/>
          </a:xfrm>
        </p:spPr>
        <p:txBody>
          <a:bodyPr>
            <a:normAutofit/>
          </a:bodyPr>
          <a:lstStyle/>
          <a:p>
            <a:pPr marL="6160" indent="0">
              <a:buNone/>
            </a:pPr>
            <a:r>
              <a:rPr lang="en-US"/>
              <a:t>Pakistan has bilateral and multi lateral trade agreements with many nations and international organizations.</a:t>
            </a:r>
          </a:p>
          <a:p>
            <a:pPr marL="6160" indent="0">
              <a:buNone/>
            </a:pPr>
            <a:r>
              <a:rPr lang="en-US"/>
              <a:t>Member of the world trade organization.</a:t>
            </a:r>
          </a:p>
          <a:p>
            <a:pPr marL="6160" indent="0">
              <a:buNone/>
            </a:pPr>
            <a:r>
              <a:rPr lang="en-US"/>
              <a:t>The south Asian free trade area agreements.</a:t>
            </a:r>
          </a:p>
          <a:p>
            <a:pPr marL="6160" indent="0">
              <a:buNone/>
            </a:pPr>
            <a:r>
              <a:rPr lang="en-US"/>
              <a:t>China – Pakistan free trade agreement.</a:t>
            </a:r>
          </a:p>
          <a:p>
            <a:pPr marL="6160" indent="0">
              <a:buNone/>
            </a:pPr>
            <a:endParaRPr lang="en-PK"/>
          </a:p>
        </p:txBody>
      </p:sp>
    </p:spTree>
    <p:extLst>
      <p:ext uri="{BB962C8B-B14F-4D97-AF65-F5344CB8AC3E}">
        <p14:creationId xmlns:p14="http://schemas.microsoft.com/office/powerpoint/2010/main" val="1672193591"/>
      </p:ext>
    </p:extLst>
  </p:cSld>
  <p:clrMapOvr>
    <a:masterClrMapping/>
  </p:clrMapOvr>
  <p:transition/>
  <p:timing/>
</p:sld>
</file>

<file path=ppt/slides/slide13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 name="Content Placeholder 2">
            <a:extLst>
              <a:ext uri="{FF2B5EF4-FFF2-40B4-BE49-F238E27FC236}">
                <a16:creationId xmlns:a16="http://schemas.microsoft.com/office/drawing/2014/main" id="{42725C09-32A1-4E2C-8117-8B65A646DA82}"/>
              </a:ext>
            </a:extLst>
          </p:cNvPr>
          <p:cNvSpPr>
            <a:spLocks noGrp="1"/>
          </p:cNvSpPr>
          <p:nvPr>
            <p:ph idx="1"/>
          </p:nvPr>
        </p:nvSpPr>
        <p:spPr/>
        <p:txBody>
          <a:bodyPr/>
          <a:lstStyle/>
          <a:p>
            <a:pPr marL="6160" indent="0">
              <a:buNone/>
            </a:pPr>
            <a:r>
              <a:rPr lang="en-US"/>
              <a:t>World demand for our exports fluctuates</a:t>
            </a:r>
          </a:p>
          <a:p>
            <a:pPr marL="6160" indent="0">
              <a:buNone/>
            </a:pPr>
            <a:r>
              <a:rPr lang="en-US"/>
              <a:t>Domestic political uncertainty</a:t>
            </a:r>
          </a:p>
          <a:p>
            <a:pPr marL="6160" indent="0">
              <a:buNone/>
            </a:pPr>
            <a:r>
              <a:rPr lang="en-US"/>
              <a:t>Occasional droughts on its agricultural production.</a:t>
            </a:r>
          </a:p>
          <a:p>
            <a:pPr marL="6160" indent="0">
              <a:buNone/>
            </a:pPr>
            <a:r>
              <a:rPr lang="en-US"/>
              <a:t>Results</a:t>
            </a:r>
          </a:p>
          <a:p>
            <a:pPr marL="6160" indent="0">
              <a:buNone/>
            </a:pPr>
            <a:r>
              <a:rPr lang="en-US"/>
              <a:t>Variation in Pakistan’s trade deficit.</a:t>
            </a:r>
          </a:p>
          <a:p>
            <a:pPr marL="6160" indent="0">
              <a:buNone/>
            </a:pPr>
            <a:endParaRPr lang="en-PK"/>
          </a:p>
        </p:txBody>
      </p:sp>
      <p:sp>
        <p:nvSpPr>
          <p:cNvPr id="4" name="Title 1">
            <a:extLst>
              <a:ext uri="{FF2B5EF4-FFF2-40B4-BE49-F238E27FC236}">
                <a16:creationId xmlns:a16="http://schemas.microsoft.com/office/drawing/2014/main" id="{DE4B9CCD-6804-4924-AADD-30CBE846EB53}"/>
              </a:ext>
            </a:extLst>
          </p:cNvPr>
          <p:cNvSpPr>
            <a:spLocks noGrp="1"/>
          </p:cNvSpPr>
          <p:nvPr>
            <p:ph type="title"/>
          </p:nvPr>
        </p:nvSpPr>
        <p:spPr>
          <a:xfrm>
            <a:off x="2611438" y="808038"/>
            <a:ext cx="7958137" cy="1077912"/>
          </a:xfrm>
        </p:spPr>
        <p:txBody>
          <a:bodyPr/>
          <a:lstStyle/>
          <a:p>
            <a:r>
              <a:rPr lang="en-US"/>
              <a:t>PAKISTAN’S FOREIGN TRADE</a:t>
            </a:r>
            <a:endParaRPr lang="en-PK"/>
          </a:p>
        </p:txBody>
      </p:sp>
    </p:spTree>
    <p:extLst>
      <p:ext uri="{BB962C8B-B14F-4D97-AF65-F5344CB8AC3E}">
        <p14:creationId xmlns:p14="http://schemas.microsoft.com/office/powerpoint/2010/main" val="276573785"/>
      </p:ext>
    </p:extLst>
  </p:cSld>
  <p:clrMapOvr>
    <a:masterClrMapping/>
  </p:clrMapOvr>
  <p:transition/>
  <p:timing/>
</p:sld>
</file>

<file path=ppt/slides/slide13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a:extLst>
              <a:ext uri="{FF2B5EF4-FFF2-40B4-BE49-F238E27FC236}">
                <a16:creationId xmlns:a16="http://schemas.microsoft.com/office/drawing/2014/main" id="{2FA3CF0C-A6C3-47D2-B06F-832AD7F6475C}"/>
              </a:ext>
            </a:extLst>
          </p:cNvPr>
          <p:cNvSpPr>
            <a:spLocks noGrp="1"/>
          </p:cNvSpPr>
          <p:nvPr>
            <p:ph type="title"/>
          </p:nvPr>
        </p:nvSpPr>
        <p:spPr/>
        <p:txBody>
          <a:bodyPr/>
          <a:lstStyle/>
          <a:p>
            <a:endParaRPr lang="en-PK"/>
          </a:p>
        </p:txBody>
      </p:sp>
      <p:sp>
        <p:nvSpPr>
          <p:cNvPr id="3" name="Content Placeholder 2">
            <a:extLst>
              <a:ext uri="{FF2B5EF4-FFF2-40B4-BE49-F238E27FC236}">
                <a16:creationId xmlns:a16="http://schemas.microsoft.com/office/drawing/2014/main" id="{096A92F1-CB59-482C-98C7-E25D0113BAFD}"/>
              </a:ext>
            </a:extLst>
          </p:cNvPr>
          <p:cNvSpPr>
            <a:spLocks noGrp="1"/>
          </p:cNvSpPr>
          <p:nvPr>
            <p:ph idx="1"/>
          </p:nvPr>
        </p:nvSpPr>
        <p:spPr/>
        <p:txBody>
          <a:bodyPr/>
          <a:lstStyle/>
          <a:p>
            <a:pPr marL="6160" indent="0">
              <a:buNone/>
            </a:pPr>
            <a:r>
              <a:rPr lang="en-US"/>
              <a:t>Pakistan’s foreign trade is held responsible for gross inefficiencies in industrial structure (1960s).</a:t>
            </a:r>
          </a:p>
          <a:p>
            <a:pPr marL="6160" indent="0">
              <a:buNone/>
            </a:pPr>
            <a:r>
              <a:rPr lang="en-US"/>
              <a:t>Import taxes constitute more than half of total government revenue.</a:t>
            </a:r>
          </a:p>
          <a:p>
            <a:pPr marL="6160" indent="0">
              <a:buNone/>
            </a:pPr>
            <a:r>
              <a:rPr lang="en-US"/>
              <a:t>Trade policy plays a critical role in the development of a country.</a:t>
            </a:r>
          </a:p>
          <a:p>
            <a:pPr marL="6160" indent="0">
              <a:buNone/>
            </a:pPr>
            <a:r>
              <a:rPr lang="en-US"/>
              <a:t>This</a:t>
            </a:r>
          </a:p>
          <a:p>
            <a:pPr marL="6160" indent="0">
              <a:buNone/>
            </a:pPr>
            <a:r>
              <a:rPr lang="en-US"/>
              <a:t>Highlights the importance of trade policy.</a:t>
            </a:r>
            <a:endParaRPr lang="en-PK"/>
          </a:p>
        </p:txBody>
      </p:sp>
    </p:spTree>
    <p:extLst>
      <p:ext uri="{BB962C8B-B14F-4D97-AF65-F5344CB8AC3E}">
        <p14:creationId xmlns:p14="http://schemas.microsoft.com/office/powerpoint/2010/main" val="1765763489"/>
      </p:ext>
    </p:extLst>
  </p:cSld>
  <p:clrMapOvr>
    <a:masterClrMapping/>
  </p:clrMapOvr>
  <p:transition/>
  <p:timing/>
</p:sld>
</file>

<file path=ppt/slides/slide14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a:extLst>
              <a:ext uri="{FF2B5EF4-FFF2-40B4-BE49-F238E27FC236}">
                <a16:creationId xmlns:a16="http://schemas.microsoft.com/office/drawing/2014/main" id="{84D96127-7608-448C-9897-99AE6319120D}"/>
              </a:ext>
            </a:extLst>
          </p:cNvPr>
          <p:cNvSpPr>
            <a:spLocks noGrp="1"/>
          </p:cNvSpPr>
          <p:nvPr>
            <p:ph type="title"/>
          </p:nvPr>
        </p:nvSpPr>
        <p:spPr/>
        <p:txBody>
          <a:bodyPr/>
          <a:lstStyle/>
          <a:p>
            <a:endParaRPr lang="en-PK"/>
          </a:p>
        </p:txBody>
      </p:sp>
      <p:sp>
        <p:nvSpPr>
          <p:cNvPr id="3" name="Content Placeholder 2">
            <a:extLst>
              <a:ext uri="{FF2B5EF4-FFF2-40B4-BE49-F238E27FC236}">
                <a16:creationId xmlns:a16="http://schemas.microsoft.com/office/drawing/2014/main" id="{30583400-4E03-447A-AE25-C8F6B02B5042}"/>
              </a:ext>
            </a:extLst>
          </p:cNvPr>
          <p:cNvSpPr>
            <a:spLocks noGrp="1"/>
          </p:cNvSpPr>
          <p:nvPr>
            <p:ph idx="1"/>
          </p:nvPr>
        </p:nvSpPr>
        <p:spPr/>
        <p:txBody>
          <a:bodyPr/>
          <a:lstStyle/>
          <a:p>
            <a:pPr marL="6160" indent="0">
              <a:buNone/>
            </a:pPr>
            <a:r>
              <a:rPr lang="en-US"/>
              <a:t>How trade policy in different regimes have affected the course of development.</a:t>
            </a:r>
          </a:p>
          <a:p>
            <a:pPr marL="6160" indent="0">
              <a:buNone/>
            </a:pPr>
            <a:r>
              <a:rPr lang="en-US"/>
              <a:t>How our trade patterns have evolved over time.</a:t>
            </a:r>
            <a:endParaRPr lang="en-PK"/>
          </a:p>
        </p:txBody>
      </p:sp>
    </p:spTree>
    <p:extLst>
      <p:ext uri="{BB962C8B-B14F-4D97-AF65-F5344CB8AC3E}">
        <p14:creationId xmlns:p14="http://schemas.microsoft.com/office/powerpoint/2010/main" val="548311610"/>
      </p:ext>
    </p:extLst>
  </p:cSld>
  <p:clrMapOvr>
    <a:masterClrMapping/>
  </p:clrMapOvr>
  <p:transition/>
  <p:timing/>
</p:sld>
</file>

<file path=ppt/slides/slide14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a:extLst>
              <a:ext uri="{FF2B5EF4-FFF2-40B4-BE49-F238E27FC236}">
                <a16:creationId xmlns:a16="http://schemas.microsoft.com/office/drawing/2014/main" id="{4C7D3D68-5D3F-481D-9C22-31CD345CA6EC}"/>
              </a:ext>
            </a:extLst>
          </p:cNvPr>
          <p:cNvSpPr>
            <a:spLocks noGrp="1"/>
          </p:cNvSpPr>
          <p:nvPr>
            <p:ph type="title"/>
          </p:nvPr>
        </p:nvSpPr>
        <p:spPr/>
        <p:txBody>
          <a:bodyPr/>
          <a:lstStyle/>
          <a:p>
            <a:endParaRPr lang="en-PK"/>
          </a:p>
        </p:txBody>
      </p:sp>
      <p:sp>
        <p:nvSpPr>
          <p:cNvPr id="3" name="Content Placeholder 2">
            <a:extLst>
              <a:ext uri="{FF2B5EF4-FFF2-40B4-BE49-F238E27FC236}">
                <a16:creationId xmlns:a16="http://schemas.microsoft.com/office/drawing/2014/main" id="{17EB0F8E-5D99-4024-95A6-C560C2048788}"/>
              </a:ext>
            </a:extLst>
          </p:cNvPr>
          <p:cNvSpPr>
            <a:spLocks noGrp="1"/>
          </p:cNvSpPr>
          <p:nvPr>
            <p:ph idx="1"/>
          </p:nvPr>
        </p:nvSpPr>
        <p:spPr/>
        <p:txBody>
          <a:bodyPr/>
          <a:lstStyle/>
          <a:p>
            <a:pPr marL="6160" indent="0">
              <a:buNone/>
            </a:pPr>
            <a:r>
              <a:rPr lang="en-US"/>
              <a:t>In 1948/49</a:t>
            </a:r>
          </a:p>
          <a:p>
            <a:pPr marL="6160" indent="0">
              <a:buNone/>
            </a:pPr>
            <a:r>
              <a:rPr lang="en-US"/>
              <a:t>Major trading partners;</a:t>
            </a:r>
          </a:p>
          <a:p>
            <a:pPr marL="6160" indent="0">
              <a:buNone/>
            </a:pPr>
            <a:r>
              <a:rPr lang="en-US"/>
              <a:t>	India &amp; UK</a:t>
            </a:r>
          </a:p>
          <a:p>
            <a:pPr marL="6160" indent="0">
              <a:buNone/>
            </a:pPr>
            <a:r>
              <a:rPr lang="en-US"/>
              <a:t>67% of our trade</a:t>
            </a:r>
            <a:endParaRPr lang="en-PK"/>
          </a:p>
        </p:txBody>
      </p:sp>
    </p:spTree>
    <p:extLst>
      <p:ext uri="{BB962C8B-B14F-4D97-AF65-F5344CB8AC3E}">
        <p14:creationId xmlns:p14="http://schemas.microsoft.com/office/powerpoint/2010/main" val="2374547570"/>
      </p:ext>
    </p:extLst>
  </p:cSld>
  <p:clrMapOvr>
    <a:masterClrMapping/>
  </p:clrMapOvr>
  <p:transition/>
  <p:timing/>
</p:sld>
</file>

<file path=ppt/slides/slide14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a:extLst>
              <a:ext uri="{FF2B5EF4-FFF2-40B4-BE49-F238E27FC236}">
                <a16:creationId xmlns:a16="http://schemas.microsoft.com/office/drawing/2014/main" id="{CA3BFB26-BD23-4832-B8FA-C2492B8FB94C}"/>
              </a:ext>
            </a:extLst>
          </p:cNvPr>
          <p:cNvSpPr>
            <a:spLocks noGrp="1"/>
          </p:cNvSpPr>
          <p:nvPr>
            <p:ph type="title"/>
          </p:nvPr>
        </p:nvSpPr>
        <p:spPr/>
        <p:txBody>
          <a:bodyPr/>
          <a:lstStyle/>
          <a:p>
            <a:endParaRPr lang="en-PK"/>
          </a:p>
        </p:txBody>
      </p:sp>
      <p:sp>
        <p:nvSpPr>
          <p:cNvPr id="3" name="Content Placeholder 2">
            <a:extLst>
              <a:ext uri="{FF2B5EF4-FFF2-40B4-BE49-F238E27FC236}">
                <a16:creationId xmlns:a16="http://schemas.microsoft.com/office/drawing/2014/main" id="{698493F8-F929-45D4-B877-543A3B46676E}"/>
              </a:ext>
            </a:extLst>
          </p:cNvPr>
          <p:cNvSpPr>
            <a:spLocks noGrp="1"/>
          </p:cNvSpPr>
          <p:nvPr>
            <p:ph idx="1"/>
          </p:nvPr>
        </p:nvSpPr>
        <p:spPr/>
        <p:txBody>
          <a:bodyPr/>
          <a:lstStyle/>
          <a:p>
            <a:pPr marL="6160" indent="0">
              <a:buNone/>
            </a:pPr>
            <a:r>
              <a:rPr lang="en-US"/>
              <a:t>In 1948/49</a:t>
            </a:r>
          </a:p>
          <a:p>
            <a:pPr marL="6160" indent="0">
              <a:buNone/>
            </a:pPr>
            <a:r>
              <a:rPr lang="en-US"/>
              <a:t>East Pakistan 80%</a:t>
            </a:r>
          </a:p>
          <a:p>
            <a:pPr marL="6160" indent="0">
              <a:buNone/>
            </a:pPr>
            <a:r>
              <a:rPr lang="en-US"/>
              <a:t>West Pakistan 50%</a:t>
            </a:r>
          </a:p>
          <a:p>
            <a:pPr marL="6160" indent="0">
              <a:buNone/>
            </a:pPr>
            <a:r>
              <a:rPr lang="en-US"/>
              <a:t>India</a:t>
            </a:r>
            <a:endParaRPr lang="en-PK"/>
          </a:p>
        </p:txBody>
      </p:sp>
    </p:spTree>
    <p:extLst>
      <p:ext uri="{BB962C8B-B14F-4D97-AF65-F5344CB8AC3E}">
        <p14:creationId xmlns:p14="http://schemas.microsoft.com/office/powerpoint/2010/main" val="1202498267"/>
      </p:ext>
    </p:extLst>
  </p:cSld>
  <p:clrMapOvr>
    <a:masterClrMapping/>
  </p:clrMapOvr>
  <p:transition/>
  <p:timing/>
</p:sld>
</file>

<file path=ppt/slides/slide14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a:extLst>
              <a:ext uri="{FF2B5EF4-FFF2-40B4-BE49-F238E27FC236}">
                <a16:creationId xmlns:a16="http://schemas.microsoft.com/office/drawing/2014/main" id="{A7879731-6C6B-4479-AD4A-0B3953EBE3BA}"/>
              </a:ext>
            </a:extLst>
          </p:cNvPr>
          <p:cNvSpPr>
            <a:spLocks noGrp="1"/>
          </p:cNvSpPr>
          <p:nvPr>
            <p:ph type="title"/>
          </p:nvPr>
        </p:nvSpPr>
        <p:spPr/>
        <p:txBody>
          <a:bodyPr/>
          <a:lstStyle/>
          <a:p>
            <a:endParaRPr lang="en-PK"/>
          </a:p>
        </p:txBody>
      </p:sp>
      <p:sp>
        <p:nvSpPr>
          <p:cNvPr id="3" name="Content Placeholder 2">
            <a:extLst>
              <a:ext uri="{FF2B5EF4-FFF2-40B4-BE49-F238E27FC236}">
                <a16:creationId xmlns:a16="http://schemas.microsoft.com/office/drawing/2014/main" id="{35E7AE4D-6E7B-4AED-8937-CB6EB0CD96C1}"/>
              </a:ext>
            </a:extLst>
          </p:cNvPr>
          <p:cNvSpPr>
            <a:spLocks noGrp="1"/>
          </p:cNvSpPr>
          <p:nvPr>
            <p:ph idx="1"/>
          </p:nvPr>
        </p:nvSpPr>
        <p:spPr/>
        <p:txBody>
          <a:bodyPr/>
          <a:lstStyle/>
          <a:p>
            <a:pPr marL="6160" indent="0">
              <a:buNone/>
            </a:pPr>
            <a:r>
              <a:rPr lang="en-US"/>
              <a:t>In 1948/19</a:t>
            </a:r>
          </a:p>
          <a:p>
            <a:pPr marL="6160" indent="0">
              <a:buNone/>
            </a:pPr>
            <a:r>
              <a:rPr lang="en-US"/>
              <a:t>India’s share in trade was high</a:t>
            </a:r>
          </a:p>
          <a:p>
            <a:pPr marL="6160" indent="0">
              <a:buNone/>
            </a:pPr>
            <a:r>
              <a:rPr lang="en-US"/>
              <a:t>56% of exports to India</a:t>
            </a:r>
          </a:p>
          <a:p>
            <a:pPr marL="6160" indent="0">
              <a:buNone/>
            </a:pPr>
            <a:r>
              <a:rPr lang="en-US"/>
              <a:t>Dependence on India for exports and imports reduced a decade later</a:t>
            </a:r>
          </a:p>
          <a:p>
            <a:pPr marL="6160" indent="0">
              <a:buNone/>
            </a:pPr>
            <a:r>
              <a:rPr lang="en-US"/>
              <a:t>Direction of trade changes</a:t>
            </a:r>
          </a:p>
          <a:p>
            <a:pPr marL="6160" indent="0">
              <a:buNone/>
            </a:pPr>
            <a:endParaRPr lang="en-PK"/>
          </a:p>
        </p:txBody>
      </p:sp>
    </p:spTree>
    <p:extLst>
      <p:ext uri="{BB962C8B-B14F-4D97-AF65-F5344CB8AC3E}">
        <p14:creationId xmlns:p14="http://schemas.microsoft.com/office/powerpoint/2010/main" val="96837922"/>
      </p:ext>
    </p:extLst>
  </p:cSld>
  <p:clrMapOvr>
    <a:masterClrMapping/>
  </p:clrMapOvr>
  <p:transition/>
  <p:timing/>
</p:sld>
</file>

<file path=ppt/slides/slide14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a:extLst>
              <a:ext uri="{FF2B5EF4-FFF2-40B4-BE49-F238E27FC236}">
                <a16:creationId xmlns:a16="http://schemas.microsoft.com/office/drawing/2014/main" id="{E994A6B3-C36B-46C6-BB81-4EB60490355B}"/>
              </a:ext>
            </a:extLst>
          </p:cNvPr>
          <p:cNvSpPr>
            <a:spLocks noGrp="1"/>
          </p:cNvSpPr>
          <p:nvPr>
            <p:ph type="title"/>
          </p:nvPr>
        </p:nvSpPr>
        <p:spPr/>
        <p:txBody>
          <a:bodyPr/>
          <a:lstStyle/>
          <a:p>
            <a:endParaRPr lang="en-PK"/>
          </a:p>
        </p:txBody>
      </p:sp>
      <p:sp>
        <p:nvSpPr>
          <p:cNvPr id="3" name="Content Placeholder 2">
            <a:extLst>
              <a:ext uri="{FF2B5EF4-FFF2-40B4-BE49-F238E27FC236}">
                <a16:creationId xmlns:a16="http://schemas.microsoft.com/office/drawing/2014/main" id="{6A28BDFF-2A48-442A-BD1C-10121AF9AE10}"/>
              </a:ext>
            </a:extLst>
          </p:cNvPr>
          <p:cNvSpPr>
            <a:spLocks noGrp="1"/>
          </p:cNvSpPr>
          <p:nvPr>
            <p:ph idx="1"/>
          </p:nvPr>
        </p:nvSpPr>
        <p:spPr/>
        <p:txBody>
          <a:bodyPr/>
          <a:lstStyle/>
          <a:p>
            <a:pPr marL="6160" indent="0">
              <a:buNone/>
            </a:pPr>
            <a:r>
              <a:rPr lang="en-US"/>
              <a:t>1949</a:t>
            </a:r>
          </a:p>
          <a:p>
            <a:pPr marL="6160" indent="0">
              <a:buNone/>
            </a:pPr>
            <a:r>
              <a:rPr lang="en-US"/>
              <a:t>Pound sterling devalued (31%)</a:t>
            </a:r>
          </a:p>
          <a:p>
            <a:pPr marL="6160" indent="0">
              <a:buNone/>
            </a:pPr>
            <a:r>
              <a:rPr lang="en-US"/>
              <a:t>Pakistan decided to maintain its old exchange rate</a:t>
            </a:r>
          </a:p>
          <a:p>
            <a:pPr marL="6160" indent="0">
              <a:buNone/>
            </a:pPr>
            <a:r>
              <a:rPr lang="en-US"/>
              <a:t>Expensive exports</a:t>
            </a:r>
          </a:p>
          <a:p>
            <a:pPr marL="6160" indent="0">
              <a:buNone/>
            </a:pPr>
            <a:r>
              <a:rPr lang="en-US"/>
              <a:t>India refused to accept new exchange rate</a:t>
            </a:r>
          </a:p>
          <a:p>
            <a:pPr marL="6160" indent="0">
              <a:buNone/>
            </a:pPr>
            <a:r>
              <a:rPr lang="en-US"/>
              <a:t>Pakistan imposed some quantitative controls on imports and exports</a:t>
            </a:r>
            <a:endParaRPr lang="en-PK"/>
          </a:p>
        </p:txBody>
      </p:sp>
    </p:spTree>
    <p:extLst>
      <p:ext uri="{BB962C8B-B14F-4D97-AF65-F5344CB8AC3E}">
        <p14:creationId xmlns:p14="http://schemas.microsoft.com/office/powerpoint/2010/main" val="418926862"/>
      </p:ext>
    </p:extLst>
  </p:cSld>
  <p:clrMapOvr>
    <a:masterClrMapping/>
  </p:clrMapOvr>
  <p:transition/>
  <p:timing/>
</p:sld>
</file>

<file path=ppt/slides/slide14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a:extLst>
              <a:ext uri="{FF2B5EF4-FFF2-40B4-BE49-F238E27FC236}">
                <a16:creationId xmlns:a16="http://schemas.microsoft.com/office/drawing/2014/main" id="{7143CAF2-C636-43C3-8A25-AB8CAD732F5A}"/>
              </a:ext>
            </a:extLst>
          </p:cNvPr>
          <p:cNvSpPr>
            <a:spLocks noGrp="1"/>
          </p:cNvSpPr>
          <p:nvPr>
            <p:ph type="title"/>
          </p:nvPr>
        </p:nvSpPr>
        <p:spPr/>
        <p:txBody>
          <a:bodyPr/>
          <a:lstStyle/>
          <a:p>
            <a:endParaRPr lang="en-PK"/>
          </a:p>
        </p:txBody>
      </p:sp>
      <p:sp>
        <p:nvSpPr>
          <p:cNvPr id="3" name="Content Placeholder 2">
            <a:extLst>
              <a:ext uri="{FF2B5EF4-FFF2-40B4-BE49-F238E27FC236}">
                <a16:creationId xmlns:a16="http://schemas.microsoft.com/office/drawing/2014/main" id="{0F578AFB-43CB-488C-BEE4-86E685A51059}"/>
              </a:ext>
            </a:extLst>
          </p:cNvPr>
          <p:cNvSpPr>
            <a:spLocks noGrp="1"/>
          </p:cNvSpPr>
          <p:nvPr>
            <p:ph idx="1"/>
          </p:nvPr>
        </p:nvSpPr>
        <p:spPr/>
        <p:txBody>
          <a:bodyPr/>
          <a:lstStyle/>
          <a:p>
            <a:pPr marL="6160" indent="0">
              <a:buNone/>
            </a:pPr>
            <a:r>
              <a:rPr lang="en-US"/>
              <a:t>1950</a:t>
            </a:r>
          </a:p>
          <a:p>
            <a:pPr marL="6160" indent="0">
              <a:buNone/>
            </a:pPr>
            <a:r>
              <a:rPr lang="en-US"/>
              <a:t>Korea War (lasted for 2 years)</a:t>
            </a:r>
          </a:p>
          <a:p>
            <a:pPr marL="6160" indent="0">
              <a:buNone/>
            </a:pPr>
            <a:r>
              <a:rPr lang="en-US"/>
              <a:t>Increased exports demand (109%)</a:t>
            </a:r>
          </a:p>
          <a:p>
            <a:pPr marL="6160" indent="0">
              <a:buNone/>
            </a:pPr>
            <a:r>
              <a:rPr lang="en-US"/>
              <a:t>Increased prices</a:t>
            </a:r>
          </a:p>
          <a:p>
            <a:pPr marL="6160" indent="0">
              <a:buNone/>
            </a:pPr>
            <a:r>
              <a:rPr lang="en-US"/>
              <a:t>Consequently,</a:t>
            </a:r>
          </a:p>
          <a:p>
            <a:pPr marL="6160" indent="0">
              <a:buNone/>
            </a:pPr>
            <a:r>
              <a:rPr lang="en-US"/>
              <a:t>Balance of payment position improved</a:t>
            </a:r>
          </a:p>
          <a:p>
            <a:pPr marL="6160" indent="0">
              <a:buNone/>
            </a:pPr>
            <a:r>
              <a:rPr lang="en-US"/>
              <a:t>Trade with India restored</a:t>
            </a:r>
          </a:p>
        </p:txBody>
      </p:sp>
    </p:spTree>
    <p:extLst>
      <p:ext uri="{BB962C8B-B14F-4D97-AF65-F5344CB8AC3E}">
        <p14:creationId xmlns:p14="http://schemas.microsoft.com/office/powerpoint/2010/main" val="1736623116"/>
      </p:ext>
    </p:extLst>
  </p:cSld>
  <p:clrMapOvr>
    <a:masterClrMapping/>
  </p:clrMapOvr>
  <p:transition/>
  <p:timing/>
</p:sld>
</file>

<file path=ppt/slides/slide14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a:extLst>
              <a:ext uri="{FF2B5EF4-FFF2-40B4-BE49-F238E27FC236}">
                <a16:creationId xmlns:a16="http://schemas.microsoft.com/office/drawing/2014/main" id="{821C9C56-3C22-4C7C-B6B8-CDCC0E71E5AC}"/>
              </a:ext>
            </a:extLst>
          </p:cNvPr>
          <p:cNvSpPr>
            <a:spLocks noGrp="1"/>
          </p:cNvSpPr>
          <p:nvPr>
            <p:ph type="title"/>
          </p:nvPr>
        </p:nvSpPr>
        <p:spPr/>
        <p:txBody>
          <a:bodyPr/>
          <a:lstStyle/>
          <a:p>
            <a:endParaRPr lang="en-PK"/>
          </a:p>
        </p:txBody>
      </p:sp>
      <p:sp>
        <p:nvSpPr>
          <p:cNvPr id="3" name="Content Placeholder 2">
            <a:extLst>
              <a:ext uri="{FF2B5EF4-FFF2-40B4-BE49-F238E27FC236}">
                <a16:creationId xmlns:a16="http://schemas.microsoft.com/office/drawing/2014/main" id="{632FDACE-95FC-46A7-A832-B751EDB502C2}"/>
              </a:ext>
            </a:extLst>
          </p:cNvPr>
          <p:cNvSpPr>
            <a:spLocks noGrp="1"/>
          </p:cNvSpPr>
          <p:nvPr>
            <p:ph idx="1"/>
          </p:nvPr>
        </p:nvSpPr>
        <p:spPr/>
        <p:txBody>
          <a:bodyPr/>
          <a:lstStyle/>
          <a:p>
            <a:pPr marL="6160" indent="0">
              <a:buNone/>
            </a:pPr>
            <a:r>
              <a:rPr lang="en-US"/>
              <a:t>June 1951</a:t>
            </a:r>
          </a:p>
          <a:p>
            <a:pPr marL="6160" indent="0">
              <a:buNone/>
            </a:pPr>
            <a:r>
              <a:rPr lang="en-US"/>
              <a:t>Trade was much liberalized</a:t>
            </a:r>
          </a:p>
          <a:p>
            <a:pPr marL="6160" indent="0">
              <a:buNone/>
            </a:pPr>
            <a:r>
              <a:rPr lang="en-US"/>
              <a:t>That</a:t>
            </a:r>
          </a:p>
          <a:p>
            <a:pPr marL="6160" indent="0">
              <a:buNone/>
            </a:pPr>
            <a:r>
              <a:rPr lang="en-US"/>
              <a:t>85% of the imports were without license (open general license system)</a:t>
            </a:r>
          </a:p>
          <a:p>
            <a:pPr marL="6160" indent="0">
              <a:buNone/>
            </a:pPr>
            <a:endParaRPr lang="en-PK"/>
          </a:p>
        </p:txBody>
      </p:sp>
    </p:spTree>
    <p:extLst>
      <p:ext uri="{BB962C8B-B14F-4D97-AF65-F5344CB8AC3E}">
        <p14:creationId xmlns:p14="http://schemas.microsoft.com/office/powerpoint/2010/main" val="1641182522"/>
      </p:ext>
    </p:extLst>
  </p:cSld>
  <p:clrMapOvr>
    <a:masterClrMapping/>
  </p:clrMapOvr>
  <p:transition/>
  <p:timing/>
</p:sld>
</file>

<file path=ppt/slides/slide14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a:extLst>
              <a:ext uri="{FF2B5EF4-FFF2-40B4-BE49-F238E27FC236}">
                <a16:creationId xmlns:a16="http://schemas.microsoft.com/office/drawing/2014/main" id="{57027731-A0CE-46D6-8E07-7CB0A2D2B466}"/>
              </a:ext>
            </a:extLst>
          </p:cNvPr>
          <p:cNvSpPr>
            <a:spLocks noGrp="1"/>
          </p:cNvSpPr>
          <p:nvPr>
            <p:ph type="title"/>
          </p:nvPr>
        </p:nvSpPr>
        <p:spPr/>
        <p:txBody>
          <a:bodyPr/>
          <a:lstStyle/>
          <a:p>
            <a:endParaRPr lang="en-PK"/>
          </a:p>
        </p:txBody>
      </p:sp>
      <p:sp>
        <p:nvSpPr>
          <p:cNvPr id="3" name="Content Placeholder 2">
            <a:extLst>
              <a:ext uri="{FF2B5EF4-FFF2-40B4-BE49-F238E27FC236}">
                <a16:creationId xmlns:a16="http://schemas.microsoft.com/office/drawing/2014/main" id="{D18501E5-4F31-4BAF-8865-6495ADC4A84A}"/>
              </a:ext>
            </a:extLst>
          </p:cNvPr>
          <p:cNvSpPr>
            <a:spLocks noGrp="1"/>
          </p:cNvSpPr>
          <p:nvPr>
            <p:ph idx="1"/>
          </p:nvPr>
        </p:nvSpPr>
        <p:spPr/>
        <p:txBody>
          <a:bodyPr/>
          <a:lstStyle/>
          <a:p>
            <a:pPr marL="6160" indent="0">
              <a:buNone/>
            </a:pPr>
            <a:r>
              <a:rPr lang="en-US"/>
              <a:t>1952</a:t>
            </a:r>
          </a:p>
          <a:p>
            <a:pPr marL="6160" indent="0">
              <a:buNone/>
            </a:pPr>
            <a:r>
              <a:rPr lang="en-US"/>
              <a:t>Korean Boom collapses</a:t>
            </a:r>
          </a:p>
          <a:p>
            <a:pPr marL="6160" indent="0">
              <a:buNone/>
            </a:pPr>
            <a:r>
              <a:rPr lang="en-US"/>
              <a:t>Government re-imposed trade and foreign exchangezn controls</a:t>
            </a:r>
          </a:p>
          <a:p>
            <a:pPr marL="6160" indent="0">
              <a:buNone/>
            </a:pPr>
            <a:endParaRPr lang="en-PK"/>
          </a:p>
        </p:txBody>
      </p:sp>
    </p:spTree>
    <p:extLst>
      <p:ext uri="{BB962C8B-B14F-4D97-AF65-F5344CB8AC3E}">
        <p14:creationId xmlns:p14="http://schemas.microsoft.com/office/powerpoint/2010/main" val="2967951654"/>
      </p:ext>
    </p:extLst>
  </p:cSld>
  <p:clrMapOvr>
    <a:masterClrMapping/>
  </p:clrMapOvr>
  <p:transition/>
  <p:timing/>
</p:sld>
</file>

<file path=ppt/slides/slide14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a:extLst>
              <a:ext uri="{FF2B5EF4-FFF2-40B4-BE49-F238E27FC236}">
                <a16:creationId xmlns:a16="http://schemas.microsoft.com/office/drawing/2014/main" id="{E27EEDD4-5E2A-471D-A791-0AD9A7E60D71}"/>
              </a:ext>
            </a:extLst>
          </p:cNvPr>
          <p:cNvSpPr>
            <a:spLocks noGrp="1"/>
          </p:cNvSpPr>
          <p:nvPr>
            <p:ph type="title"/>
          </p:nvPr>
        </p:nvSpPr>
        <p:spPr/>
        <p:txBody>
          <a:bodyPr/>
          <a:lstStyle/>
          <a:p>
            <a:endParaRPr lang="en-PK"/>
          </a:p>
        </p:txBody>
      </p:sp>
      <p:sp>
        <p:nvSpPr>
          <p:cNvPr id="3" name="Content Placeholder 2">
            <a:extLst>
              <a:ext uri="{FF2B5EF4-FFF2-40B4-BE49-F238E27FC236}">
                <a16:creationId xmlns:a16="http://schemas.microsoft.com/office/drawing/2014/main" id="{A65F60C9-5372-4147-86D2-95337A766811}"/>
              </a:ext>
            </a:extLst>
          </p:cNvPr>
          <p:cNvSpPr>
            <a:spLocks noGrp="1"/>
          </p:cNvSpPr>
          <p:nvPr>
            <p:ph idx="1"/>
          </p:nvPr>
        </p:nvSpPr>
        <p:spPr/>
        <p:txBody>
          <a:bodyPr/>
          <a:lstStyle/>
          <a:p>
            <a:pPr marL="6160" indent="0">
              <a:buNone/>
            </a:pPr>
            <a:r>
              <a:rPr lang="en-US"/>
              <a:t>According to Asian development Bank study</a:t>
            </a:r>
          </a:p>
          <a:p>
            <a:pPr marL="6160" indent="0">
              <a:buNone/>
            </a:pPr>
            <a:r>
              <a:rPr lang="en-US"/>
              <a:t>Policy of High tariff walls and stringent quantitative controls on imports</a:t>
            </a:r>
          </a:p>
          <a:p>
            <a:pPr marL="6160" indent="0">
              <a:buNone/>
            </a:pPr>
            <a:r>
              <a:rPr lang="en-US"/>
              <a:t>Most important cause of</a:t>
            </a:r>
          </a:p>
          <a:p>
            <a:pPr marL="6160" indent="0">
              <a:buNone/>
            </a:pPr>
            <a:r>
              <a:rPr lang="en-US"/>
              <a:t>Rapid growth rate in Manufacturing / Industrialization. </a:t>
            </a:r>
          </a:p>
        </p:txBody>
      </p:sp>
    </p:spTree>
    <p:extLst>
      <p:ext uri="{BB962C8B-B14F-4D97-AF65-F5344CB8AC3E}">
        <p14:creationId xmlns:p14="http://schemas.microsoft.com/office/powerpoint/2010/main" val="1904327883"/>
      </p:ext>
    </p:extLst>
  </p:cSld>
  <p:clrMapOvr>
    <a:masterClrMapping/>
  </p:clrMapOvr>
  <p:transition/>
  <p:timing/>
</p:sld>
</file>

<file path=ppt/slides/slide14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a:extLst>
              <a:ext uri="{FF2B5EF4-FFF2-40B4-BE49-F238E27FC236}">
                <a16:creationId xmlns:a16="http://schemas.microsoft.com/office/drawing/2014/main" id="{274722A7-B33D-4926-BC99-C8B890F841CF}"/>
              </a:ext>
            </a:extLst>
          </p:cNvPr>
          <p:cNvSpPr>
            <a:spLocks noGrp="1"/>
          </p:cNvSpPr>
          <p:nvPr>
            <p:ph type="title"/>
          </p:nvPr>
        </p:nvSpPr>
        <p:spPr/>
        <p:txBody>
          <a:bodyPr/>
          <a:lstStyle/>
          <a:p>
            <a:endParaRPr lang="en-PK"/>
          </a:p>
        </p:txBody>
      </p:sp>
      <p:sp>
        <p:nvSpPr>
          <p:cNvPr id="3" name="Content Placeholder 2">
            <a:extLst>
              <a:ext uri="{FF2B5EF4-FFF2-40B4-BE49-F238E27FC236}">
                <a16:creationId xmlns:a16="http://schemas.microsoft.com/office/drawing/2014/main" id="{B2EF3419-B44C-48E1-BFD1-DF53CE7682EB}"/>
              </a:ext>
            </a:extLst>
          </p:cNvPr>
          <p:cNvSpPr>
            <a:spLocks noGrp="1"/>
          </p:cNvSpPr>
          <p:nvPr>
            <p:ph idx="1"/>
          </p:nvPr>
        </p:nvSpPr>
        <p:spPr/>
        <p:txBody>
          <a:bodyPr/>
          <a:lstStyle/>
          <a:p>
            <a:pPr marL="6160" indent="0">
              <a:buNone/>
            </a:pPr>
            <a:r>
              <a:rPr lang="en-US"/>
              <a:t>During 1960’s </a:t>
            </a:r>
          </a:p>
          <a:p>
            <a:pPr marL="6160" indent="0">
              <a:buNone/>
            </a:pPr>
            <a:r>
              <a:rPr lang="en-US"/>
              <a:t>Direct emphasis on manufactured exports promotion</a:t>
            </a:r>
          </a:p>
          <a:p>
            <a:pPr marL="6160" indent="0">
              <a:buNone/>
            </a:pPr>
            <a:r>
              <a:rPr lang="en-US"/>
              <a:t>Export bonus scheme (exporting industries)</a:t>
            </a:r>
          </a:p>
          <a:p>
            <a:pPr marL="6160" indent="0">
              <a:buNone/>
            </a:pPr>
            <a:r>
              <a:rPr lang="en-US"/>
              <a:t>Additional license (importing raw materials)</a:t>
            </a:r>
          </a:p>
          <a:p>
            <a:pPr marL="6160" indent="0">
              <a:buNone/>
            </a:pPr>
            <a:r>
              <a:rPr lang="en-US"/>
              <a:t>Export oriented industries got higher entitlement in license</a:t>
            </a:r>
            <a:endParaRPr lang="en-PK"/>
          </a:p>
        </p:txBody>
      </p:sp>
    </p:spTree>
    <p:extLst>
      <p:ext uri="{BB962C8B-B14F-4D97-AF65-F5344CB8AC3E}">
        <p14:creationId xmlns:p14="http://schemas.microsoft.com/office/powerpoint/2010/main" val="3196338734"/>
      </p:ext>
    </p:extLst>
  </p:cSld>
  <p:clrMapOvr>
    <a:masterClrMapping/>
  </p:clrMapOvr>
  <p:transition/>
  <p:timing/>
</p:sld>
</file>

<file path=ppt/slides/slide15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a:extLst>
              <a:ext uri="{FF2B5EF4-FFF2-40B4-BE49-F238E27FC236}">
                <a16:creationId xmlns:a16="http://schemas.microsoft.com/office/drawing/2014/main" id="{FB9CD69B-19B7-4881-B959-B8B3F58850B7}"/>
              </a:ext>
            </a:extLst>
          </p:cNvPr>
          <p:cNvSpPr>
            <a:spLocks noGrp="1"/>
          </p:cNvSpPr>
          <p:nvPr>
            <p:ph type="title"/>
          </p:nvPr>
        </p:nvSpPr>
        <p:spPr/>
        <p:txBody>
          <a:bodyPr/>
          <a:lstStyle/>
          <a:p>
            <a:endParaRPr lang="en-PK"/>
          </a:p>
        </p:txBody>
      </p:sp>
      <p:sp>
        <p:nvSpPr>
          <p:cNvPr id="3" name="Content Placeholder 2">
            <a:extLst>
              <a:ext uri="{FF2B5EF4-FFF2-40B4-BE49-F238E27FC236}">
                <a16:creationId xmlns:a16="http://schemas.microsoft.com/office/drawing/2014/main" id="{2C5CED91-B8BC-4F02-8DE9-A5536F417E17}"/>
              </a:ext>
            </a:extLst>
          </p:cNvPr>
          <p:cNvSpPr>
            <a:spLocks noGrp="1"/>
          </p:cNvSpPr>
          <p:nvPr>
            <p:ph idx="1"/>
          </p:nvPr>
        </p:nvSpPr>
        <p:spPr>
          <a:xfrm>
            <a:off x="2611808" y="2052116"/>
            <a:ext cx="8033832" cy="3997828"/>
          </a:xfrm>
        </p:spPr>
        <p:txBody>
          <a:bodyPr/>
          <a:lstStyle/>
          <a:p>
            <a:pPr marL="6160" indent="0">
              <a:buNone/>
            </a:pPr>
            <a:r>
              <a:rPr lang="en-US"/>
              <a:t>Export Bonus scheme (1959)</a:t>
            </a:r>
          </a:p>
          <a:p>
            <a:pPr marL="6160" indent="0">
              <a:buNone/>
            </a:pPr>
            <a:r>
              <a:rPr lang="en-US"/>
              <a:t>It was necessarily a floating exchange rate for exports.</a:t>
            </a:r>
          </a:p>
          <a:p>
            <a:pPr marL="6160" indent="0">
              <a:buNone/>
            </a:pPr>
            <a:r>
              <a:rPr lang="en-US"/>
              <a:t>This scheme provided exchange rates to exporters of manufactured goods more favorable than the official rate.</a:t>
            </a:r>
          </a:p>
        </p:txBody>
      </p:sp>
    </p:spTree>
    <p:extLst>
      <p:ext uri="{BB962C8B-B14F-4D97-AF65-F5344CB8AC3E}">
        <p14:creationId xmlns:p14="http://schemas.microsoft.com/office/powerpoint/2010/main" val="3898069039"/>
      </p:ext>
    </p:extLst>
  </p:cSld>
  <p:clrMapOvr>
    <a:masterClrMapping/>
  </p:clrMapOvr>
  <p:transition/>
  <p:timing/>
</p:sld>
</file>

<file path=ppt/slides/slide15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a:extLst>
              <a:ext uri="{FF2B5EF4-FFF2-40B4-BE49-F238E27FC236}">
                <a16:creationId xmlns:a16="http://schemas.microsoft.com/office/drawing/2014/main" id="{972D78A9-1A36-4DA5-A706-469A3D6E79CA}"/>
              </a:ext>
            </a:extLst>
          </p:cNvPr>
          <p:cNvSpPr>
            <a:spLocks noGrp="1"/>
          </p:cNvSpPr>
          <p:nvPr>
            <p:ph type="title"/>
          </p:nvPr>
        </p:nvSpPr>
        <p:spPr/>
        <p:txBody>
          <a:bodyPr>
            <a:normAutofit fontScale="90000"/>
          </a:bodyPr>
          <a:lstStyle/>
          <a:p>
            <a:br>
              <a:rPr lang="en-US"/>
            </a:br>
            <a:br>
              <a:rPr lang="en-US"/>
            </a:br>
            <a:endParaRPr lang="en-PK"/>
          </a:p>
        </p:txBody>
      </p:sp>
      <p:sp>
        <p:nvSpPr>
          <p:cNvPr id="3" name="Content Placeholder 2">
            <a:extLst>
              <a:ext uri="{FF2B5EF4-FFF2-40B4-BE49-F238E27FC236}">
                <a16:creationId xmlns:a16="http://schemas.microsoft.com/office/drawing/2014/main" id="{C78662DB-D16F-423E-A0E5-6D16CD07AB14}"/>
              </a:ext>
            </a:extLst>
          </p:cNvPr>
          <p:cNvSpPr>
            <a:spLocks noGrp="1"/>
          </p:cNvSpPr>
          <p:nvPr>
            <p:ph idx="1"/>
          </p:nvPr>
        </p:nvSpPr>
        <p:spPr/>
        <p:txBody>
          <a:bodyPr/>
          <a:lstStyle/>
          <a:p>
            <a:pPr marL="6160" indent="0">
              <a:buNone/>
            </a:pPr>
            <a:r>
              <a:rPr lang="en-US"/>
              <a:t>Asian development Bank listed important features of the trade regime;</a:t>
            </a:r>
          </a:p>
          <a:p>
            <a:pPr marL="6160" indent="0">
              <a:buNone/>
            </a:pPr>
            <a:r>
              <a:rPr lang="en-US"/>
              <a:t>Re-structuring the system of direct import controls (1958)</a:t>
            </a:r>
          </a:p>
          <a:p>
            <a:pPr marL="6160" indent="0">
              <a:buNone/>
            </a:pPr>
            <a:r>
              <a:rPr lang="en-US"/>
              <a:t>Export Bonus Scheme (1959)</a:t>
            </a:r>
          </a:p>
          <a:p>
            <a:pPr marL="6160" indent="0">
              <a:buNone/>
            </a:pPr>
            <a:r>
              <a:rPr lang="en-US"/>
              <a:t>Expansion of open general license system</a:t>
            </a:r>
          </a:p>
          <a:p>
            <a:pPr marL="6160" indent="0">
              <a:buNone/>
            </a:pPr>
            <a:r>
              <a:rPr lang="en-US"/>
              <a:t>Automatic licensing scheme (1961)</a:t>
            </a:r>
          </a:p>
          <a:p>
            <a:pPr marL="6160" indent="0">
              <a:buNone/>
            </a:pPr>
            <a:r>
              <a:rPr lang="en-US"/>
              <a:t>Introduction of the free list (1964)</a:t>
            </a:r>
          </a:p>
          <a:p>
            <a:pPr marL="6160" indent="0">
              <a:buNone/>
            </a:pPr>
            <a:endParaRPr lang="en-PK"/>
          </a:p>
        </p:txBody>
      </p:sp>
    </p:spTree>
    <p:extLst>
      <p:ext uri="{BB962C8B-B14F-4D97-AF65-F5344CB8AC3E}">
        <p14:creationId xmlns:p14="http://schemas.microsoft.com/office/powerpoint/2010/main" val="3057719372"/>
      </p:ext>
    </p:extLst>
  </p:cSld>
  <p:clrMapOvr>
    <a:masterClrMapping/>
  </p:clrMapOvr>
  <p:transition/>
  <p:timing/>
</p:sld>
</file>

<file path=ppt/slides/slide15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a:extLst>
              <a:ext uri="{FF2B5EF4-FFF2-40B4-BE49-F238E27FC236}">
                <a16:creationId xmlns:a16="http://schemas.microsoft.com/office/drawing/2014/main" id="{05D8C05C-E5E8-4B08-875E-5962AF8D1FB1}"/>
              </a:ext>
            </a:extLst>
          </p:cNvPr>
          <p:cNvSpPr>
            <a:spLocks noGrp="1"/>
          </p:cNvSpPr>
          <p:nvPr>
            <p:ph type="title"/>
          </p:nvPr>
        </p:nvSpPr>
        <p:spPr/>
        <p:txBody>
          <a:bodyPr/>
          <a:lstStyle/>
          <a:p>
            <a:endParaRPr lang="en-PK"/>
          </a:p>
        </p:txBody>
      </p:sp>
      <p:sp>
        <p:nvSpPr>
          <p:cNvPr id="3" name="Content Placeholder 2">
            <a:extLst>
              <a:ext uri="{FF2B5EF4-FFF2-40B4-BE49-F238E27FC236}">
                <a16:creationId xmlns:a16="http://schemas.microsoft.com/office/drawing/2014/main" id="{6E2458C3-C90F-410B-8642-68E7B4F9F493}"/>
              </a:ext>
            </a:extLst>
          </p:cNvPr>
          <p:cNvSpPr>
            <a:spLocks noGrp="1"/>
          </p:cNvSpPr>
          <p:nvPr>
            <p:ph idx="1"/>
          </p:nvPr>
        </p:nvSpPr>
        <p:spPr/>
        <p:txBody>
          <a:bodyPr/>
          <a:lstStyle/>
          <a:p>
            <a:pPr marL="6160" indent="0">
              <a:buNone/>
            </a:pPr>
            <a:r>
              <a:rPr lang="en-US" b="1"/>
              <a:t>Liberalization of Imports</a:t>
            </a:r>
          </a:p>
          <a:p>
            <a:pPr marL="6160" indent="0">
              <a:buNone/>
            </a:pPr>
            <a:r>
              <a:rPr lang="en-US"/>
              <a:t>Open general License</a:t>
            </a:r>
          </a:p>
          <a:p>
            <a:pPr marL="6160" indent="0">
              <a:buNone/>
            </a:pPr>
            <a:r>
              <a:rPr lang="en-US"/>
              <a:t>	1961           11 commodities</a:t>
            </a:r>
          </a:p>
          <a:p>
            <a:pPr marL="6160" indent="0">
              <a:buNone/>
            </a:pPr>
            <a:r>
              <a:rPr lang="en-US"/>
              <a:t>	1964           51 commodities </a:t>
            </a:r>
          </a:p>
          <a:p>
            <a:pPr marL="6160" indent="0">
              <a:buNone/>
            </a:pPr>
            <a:r>
              <a:rPr lang="en-US"/>
              <a:t>Free List</a:t>
            </a:r>
          </a:p>
          <a:p>
            <a:pPr marL="6160" indent="0">
              <a:buNone/>
            </a:pPr>
            <a:r>
              <a:rPr lang="en-US"/>
              <a:t>	1964            4 commodities</a:t>
            </a:r>
          </a:p>
          <a:p>
            <a:pPr marL="6160" indent="0">
              <a:buNone/>
            </a:pPr>
            <a:r>
              <a:rPr lang="en-US"/>
              <a:t>	1966            50 Commodities</a:t>
            </a:r>
          </a:p>
          <a:p>
            <a:pPr marL="6160" indent="0">
              <a:buNone/>
            </a:pPr>
            <a:endParaRPr lang="en-PK"/>
          </a:p>
        </p:txBody>
      </p:sp>
    </p:spTree>
    <p:extLst>
      <p:ext uri="{BB962C8B-B14F-4D97-AF65-F5344CB8AC3E}">
        <p14:creationId xmlns:p14="http://schemas.microsoft.com/office/powerpoint/2010/main" val="1335598886"/>
      </p:ext>
    </p:extLst>
  </p:cSld>
  <p:clrMapOvr>
    <a:masterClrMapping/>
  </p:clrMapOvr>
  <p:transition/>
  <p:timing/>
</p:sld>
</file>

<file path=ppt/slides/slide15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a:extLst>
              <a:ext uri="{FF2B5EF4-FFF2-40B4-BE49-F238E27FC236}">
                <a16:creationId xmlns:a16="http://schemas.microsoft.com/office/drawing/2014/main" id="{B8DA124A-42D0-40B8-B446-CD2C9EB7993D}"/>
              </a:ext>
            </a:extLst>
          </p:cNvPr>
          <p:cNvSpPr>
            <a:spLocks noGrp="1"/>
          </p:cNvSpPr>
          <p:nvPr>
            <p:ph type="title"/>
          </p:nvPr>
        </p:nvSpPr>
        <p:spPr/>
        <p:txBody>
          <a:bodyPr/>
          <a:lstStyle/>
          <a:p>
            <a:endParaRPr lang="en-PK"/>
          </a:p>
        </p:txBody>
      </p:sp>
      <p:sp>
        <p:nvSpPr>
          <p:cNvPr id="3" name="Content Placeholder 2">
            <a:extLst>
              <a:ext uri="{FF2B5EF4-FFF2-40B4-BE49-F238E27FC236}">
                <a16:creationId xmlns:a16="http://schemas.microsoft.com/office/drawing/2014/main" id="{D38C8D03-B73B-4FE2-A508-A4481C1DC5C2}"/>
              </a:ext>
            </a:extLst>
          </p:cNvPr>
          <p:cNvSpPr>
            <a:spLocks noGrp="1"/>
          </p:cNvSpPr>
          <p:nvPr>
            <p:ph idx="1"/>
          </p:nvPr>
        </p:nvSpPr>
        <p:spPr/>
        <p:txBody>
          <a:bodyPr>
            <a:normAutofit lnSpcReduction="10000"/>
          </a:bodyPr>
          <a:lstStyle/>
          <a:p>
            <a:pPr marL="6160" indent="0">
              <a:buNone/>
            </a:pPr>
            <a:r>
              <a:rPr lang="en-US"/>
              <a:t>Imports liberalization</a:t>
            </a:r>
          </a:p>
          <a:p>
            <a:pPr marL="6160" indent="0">
              <a:buNone/>
            </a:pPr>
            <a:r>
              <a:rPr lang="en-US"/>
              <a:t>Total imports increased much more than exports</a:t>
            </a:r>
          </a:p>
          <a:p>
            <a:pPr marL="6160" indent="0">
              <a:buNone/>
            </a:pPr>
            <a:r>
              <a:rPr lang="en-US"/>
              <a:t>Composition of imports shifted towards capital goods and intermediate goods</a:t>
            </a:r>
          </a:p>
          <a:p>
            <a:pPr marL="6160" indent="0">
              <a:buNone/>
            </a:pPr>
            <a:r>
              <a:rPr lang="en-US"/>
              <a:t>Big rise on import duties to reduce excess import demand</a:t>
            </a:r>
          </a:p>
          <a:p>
            <a:pPr marL="6160" indent="0">
              <a:buNone/>
            </a:pPr>
            <a:r>
              <a:rPr lang="en-US"/>
              <a:t>Change on economic policy and shifts from direct to indirect controls</a:t>
            </a:r>
          </a:p>
          <a:p>
            <a:pPr marL="6160" indent="0">
              <a:buNone/>
            </a:pPr>
            <a:r>
              <a:rPr lang="en-US"/>
              <a:t>Increased flexibility in import trade due to new devices in licensing scheme</a:t>
            </a:r>
          </a:p>
        </p:txBody>
      </p:sp>
    </p:spTree>
    <p:extLst>
      <p:ext uri="{BB962C8B-B14F-4D97-AF65-F5344CB8AC3E}">
        <p14:creationId xmlns:p14="http://schemas.microsoft.com/office/powerpoint/2010/main" val="973596810"/>
      </p:ext>
    </p:extLst>
  </p:cSld>
  <p:clrMapOvr>
    <a:masterClrMapping/>
  </p:clrMapOvr>
  <p:transition/>
  <p:timing/>
</p:sld>
</file>

<file path=ppt/slides/slide15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a:extLst>
              <a:ext uri="{FF2B5EF4-FFF2-40B4-BE49-F238E27FC236}">
                <a16:creationId xmlns:a16="http://schemas.microsoft.com/office/drawing/2014/main" id="{6CC3DF23-9893-4283-91D5-0068EC6B9C74}"/>
              </a:ext>
            </a:extLst>
          </p:cNvPr>
          <p:cNvSpPr>
            <a:spLocks noGrp="1"/>
          </p:cNvSpPr>
          <p:nvPr>
            <p:ph type="title"/>
          </p:nvPr>
        </p:nvSpPr>
        <p:spPr/>
        <p:txBody>
          <a:bodyPr/>
          <a:lstStyle/>
          <a:p>
            <a:endParaRPr lang="en-PK"/>
          </a:p>
        </p:txBody>
      </p:sp>
      <p:sp>
        <p:nvSpPr>
          <p:cNvPr id="3" name="Content Placeholder 2">
            <a:extLst>
              <a:ext uri="{FF2B5EF4-FFF2-40B4-BE49-F238E27FC236}">
                <a16:creationId xmlns:a16="http://schemas.microsoft.com/office/drawing/2014/main" id="{B114595F-C5C3-40B8-A1F0-CD8328F0322D}"/>
              </a:ext>
            </a:extLst>
          </p:cNvPr>
          <p:cNvSpPr>
            <a:spLocks noGrp="1"/>
          </p:cNvSpPr>
          <p:nvPr>
            <p:ph idx="1"/>
          </p:nvPr>
        </p:nvSpPr>
        <p:spPr/>
        <p:txBody>
          <a:bodyPr/>
          <a:lstStyle/>
          <a:p>
            <a:pPr marL="6160" indent="0">
              <a:buNone/>
            </a:pPr>
            <a:r>
              <a:rPr lang="en-US"/>
              <a:t>Export Bonus Scheme</a:t>
            </a:r>
          </a:p>
          <a:p>
            <a:pPr marL="6160" indent="0">
              <a:buNone/>
            </a:pPr>
            <a:r>
              <a:rPr lang="en-US"/>
              <a:t>Positive effect on exports</a:t>
            </a:r>
          </a:p>
          <a:p>
            <a:pPr marL="6160" indent="0">
              <a:buNone/>
            </a:pPr>
            <a:r>
              <a:rPr lang="en-US"/>
              <a:t>Compensated overvalued exchange rate</a:t>
            </a:r>
          </a:p>
          <a:p>
            <a:pPr marL="6160" indent="0">
              <a:buNone/>
            </a:pPr>
            <a:r>
              <a:rPr lang="en-US"/>
              <a:t>Manufactured goods exports increased</a:t>
            </a:r>
          </a:p>
          <a:p>
            <a:pPr marL="6160" indent="0">
              <a:buNone/>
            </a:pPr>
            <a:r>
              <a:rPr lang="en-US"/>
              <a:t>Easier import of raw material &amp; machinery due to domestic demand</a:t>
            </a:r>
          </a:p>
          <a:p>
            <a:pPr marL="6160" indent="0">
              <a:buNone/>
            </a:pPr>
            <a:endParaRPr lang="en-PK"/>
          </a:p>
        </p:txBody>
      </p:sp>
    </p:spTree>
    <p:extLst>
      <p:ext uri="{BB962C8B-B14F-4D97-AF65-F5344CB8AC3E}">
        <p14:creationId xmlns:p14="http://schemas.microsoft.com/office/powerpoint/2010/main" val="2809709737"/>
      </p:ext>
    </p:extLst>
  </p:cSld>
  <p:clrMapOvr>
    <a:masterClrMapping/>
  </p:clrMapOvr>
  <p:transition/>
  <p:timing/>
</p:sld>
</file>

<file path=ppt/slides/slide15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a:extLst>
              <a:ext uri="{FF2B5EF4-FFF2-40B4-BE49-F238E27FC236}">
                <a16:creationId xmlns:a16="http://schemas.microsoft.com/office/drawing/2014/main" id="{EC419F67-9949-4BD2-8C57-2ECD175AA2C7}"/>
              </a:ext>
            </a:extLst>
          </p:cNvPr>
          <p:cNvSpPr>
            <a:spLocks noGrp="1"/>
          </p:cNvSpPr>
          <p:nvPr>
            <p:ph type="title"/>
          </p:nvPr>
        </p:nvSpPr>
        <p:spPr/>
        <p:txBody>
          <a:bodyPr/>
          <a:lstStyle/>
          <a:p>
            <a:endParaRPr lang="en-PK"/>
          </a:p>
        </p:txBody>
      </p:sp>
      <p:sp>
        <p:nvSpPr>
          <p:cNvPr id="3" name="Content Placeholder 2">
            <a:extLst>
              <a:ext uri="{FF2B5EF4-FFF2-40B4-BE49-F238E27FC236}">
                <a16:creationId xmlns:a16="http://schemas.microsoft.com/office/drawing/2014/main" id="{0B9FC2A3-C87B-4DE9-BD82-CBE9976848CC}"/>
              </a:ext>
            </a:extLst>
          </p:cNvPr>
          <p:cNvSpPr>
            <a:spLocks noGrp="1"/>
          </p:cNvSpPr>
          <p:nvPr>
            <p:ph idx="1"/>
          </p:nvPr>
        </p:nvSpPr>
        <p:spPr/>
        <p:txBody>
          <a:bodyPr/>
          <a:lstStyle/>
          <a:p>
            <a:pPr marL="6160" indent="0">
              <a:buNone/>
            </a:pPr>
            <a:r>
              <a:rPr lang="en-US"/>
              <a:t>Generous Import Policy</a:t>
            </a:r>
          </a:p>
          <a:p>
            <a:pPr marL="6160" indent="0">
              <a:buNone/>
            </a:pPr>
            <a:r>
              <a:rPr lang="en-US"/>
              <a:t>Critically Linked</a:t>
            </a:r>
          </a:p>
          <a:p>
            <a:pPr marL="6160" indent="0">
              <a:buNone/>
            </a:pPr>
            <a:r>
              <a:rPr lang="en-US"/>
              <a:t>Large amount of foreign aid (6% of GDP)</a:t>
            </a:r>
          </a:p>
          <a:p>
            <a:pPr marL="6160" indent="0">
              <a:buNone/>
            </a:pPr>
            <a:r>
              <a:rPr lang="en-US"/>
              <a:t>More than 40% of the imports were paid from foreign aid.</a:t>
            </a:r>
          </a:p>
        </p:txBody>
      </p:sp>
    </p:spTree>
    <p:extLst>
      <p:ext uri="{BB962C8B-B14F-4D97-AF65-F5344CB8AC3E}">
        <p14:creationId xmlns:p14="http://schemas.microsoft.com/office/powerpoint/2010/main" val="2614248661"/>
      </p:ext>
    </p:extLst>
  </p:cSld>
  <p:clrMapOvr>
    <a:masterClrMapping/>
  </p:clrMapOvr>
  <p:transition/>
  <p:timing/>
</p:sld>
</file>

<file path=ppt/slides/slide15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a:extLst>
              <a:ext uri="{FF2B5EF4-FFF2-40B4-BE49-F238E27FC236}">
                <a16:creationId xmlns:a16="http://schemas.microsoft.com/office/drawing/2014/main" id="{A01BF21D-1788-4F6A-8AD1-45A3352D0023}"/>
              </a:ext>
            </a:extLst>
          </p:cNvPr>
          <p:cNvSpPr>
            <a:spLocks noGrp="1"/>
          </p:cNvSpPr>
          <p:nvPr>
            <p:ph type="title"/>
          </p:nvPr>
        </p:nvSpPr>
        <p:spPr/>
        <p:txBody>
          <a:bodyPr/>
          <a:lstStyle/>
          <a:p>
            <a:endParaRPr lang="en-PK"/>
          </a:p>
        </p:txBody>
      </p:sp>
      <p:sp>
        <p:nvSpPr>
          <p:cNvPr id="3" name="Content Placeholder 2">
            <a:extLst>
              <a:ext uri="{FF2B5EF4-FFF2-40B4-BE49-F238E27FC236}">
                <a16:creationId xmlns:a16="http://schemas.microsoft.com/office/drawing/2014/main" id="{2B977B8B-A89C-42BD-9EFE-E6FD74E1A99D}"/>
              </a:ext>
            </a:extLst>
          </p:cNvPr>
          <p:cNvSpPr>
            <a:spLocks noGrp="1"/>
          </p:cNvSpPr>
          <p:nvPr>
            <p:ph idx="1"/>
          </p:nvPr>
        </p:nvSpPr>
        <p:spPr/>
        <p:txBody>
          <a:bodyPr/>
          <a:lstStyle/>
          <a:p>
            <a:pPr marL="6160" indent="0">
              <a:buNone/>
            </a:pPr>
            <a:r>
              <a:rPr lang="en-US"/>
              <a:t>ANALYSIS</a:t>
            </a:r>
          </a:p>
          <a:p>
            <a:pPr marL="6160" indent="0">
              <a:buNone/>
            </a:pPr>
            <a:r>
              <a:rPr lang="en-US"/>
              <a:t>High rate of industrial growth due to trade regime</a:t>
            </a:r>
          </a:p>
          <a:p>
            <a:pPr marL="6160" indent="0">
              <a:buNone/>
            </a:pPr>
            <a:r>
              <a:rPr lang="en-US"/>
              <a:t>Bonus voucher scheme was most important component</a:t>
            </a:r>
          </a:p>
          <a:p>
            <a:pPr marL="6160" indent="0">
              <a:buNone/>
            </a:pPr>
            <a:r>
              <a:rPr lang="en-US"/>
              <a:t>Export expansion and import substitution both supported</a:t>
            </a:r>
          </a:p>
          <a:p>
            <a:pPr marL="6160" indent="0">
              <a:buNone/>
            </a:pPr>
            <a:r>
              <a:rPr lang="en-US"/>
              <a:t>But after 1965 War</a:t>
            </a:r>
          </a:p>
        </p:txBody>
      </p:sp>
    </p:spTree>
    <p:extLst>
      <p:ext uri="{BB962C8B-B14F-4D97-AF65-F5344CB8AC3E}">
        <p14:creationId xmlns:p14="http://schemas.microsoft.com/office/powerpoint/2010/main" val="2932198983"/>
      </p:ext>
    </p:extLst>
  </p:cSld>
  <p:clrMapOvr>
    <a:masterClrMapping/>
  </p:clrMapOvr>
  <p:transition/>
  <p:timing/>
</p:sld>
</file>

<file path=ppt/slides/slide15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a:extLst>
              <a:ext uri="{FF2B5EF4-FFF2-40B4-BE49-F238E27FC236}">
                <a16:creationId xmlns:a16="http://schemas.microsoft.com/office/drawing/2014/main" id="{D15EC1AD-C33B-4EC6-9668-7F639463C6E6}"/>
              </a:ext>
            </a:extLst>
          </p:cNvPr>
          <p:cNvSpPr>
            <a:spLocks noGrp="1"/>
          </p:cNvSpPr>
          <p:nvPr>
            <p:ph type="title"/>
          </p:nvPr>
        </p:nvSpPr>
        <p:spPr/>
        <p:txBody>
          <a:bodyPr/>
          <a:lstStyle/>
          <a:p>
            <a:endParaRPr lang="en-PK"/>
          </a:p>
        </p:txBody>
      </p:sp>
      <p:sp>
        <p:nvSpPr>
          <p:cNvPr id="3" name="Content Placeholder 2">
            <a:extLst>
              <a:ext uri="{FF2B5EF4-FFF2-40B4-BE49-F238E27FC236}">
                <a16:creationId xmlns:a16="http://schemas.microsoft.com/office/drawing/2014/main" id="{7CB1D116-08CC-42B5-9AB0-E6BC1E589568}"/>
              </a:ext>
            </a:extLst>
          </p:cNvPr>
          <p:cNvSpPr>
            <a:spLocks noGrp="1"/>
          </p:cNvSpPr>
          <p:nvPr>
            <p:ph idx="1"/>
          </p:nvPr>
        </p:nvSpPr>
        <p:spPr/>
        <p:txBody>
          <a:bodyPr/>
          <a:lstStyle/>
          <a:p>
            <a:pPr marL="6160" indent="0">
              <a:buNone/>
            </a:pPr>
            <a:r>
              <a:rPr lang="en-US"/>
              <a:t>But after 1965 War</a:t>
            </a:r>
          </a:p>
          <a:p>
            <a:pPr marL="6160" indent="0">
              <a:buNone/>
            </a:pPr>
            <a:r>
              <a:rPr lang="en-US"/>
              <a:t>Liberalization process reversed</a:t>
            </a:r>
          </a:p>
          <a:p>
            <a:pPr marL="6160" indent="0">
              <a:buNone/>
            </a:pPr>
            <a:r>
              <a:rPr lang="en-US"/>
              <a:t>Due to shortage of foreign exchange</a:t>
            </a:r>
          </a:p>
          <a:p>
            <a:pPr marL="6160" indent="0">
              <a:buNone/>
            </a:pPr>
            <a:r>
              <a:rPr lang="en-US"/>
              <a:t>Free list reduced from 66 items (1964) to 14 items (1968)</a:t>
            </a:r>
          </a:p>
        </p:txBody>
      </p:sp>
    </p:spTree>
    <p:extLst>
      <p:ext uri="{BB962C8B-B14F-4D97-AF65-F5344CB8AC3E}">
        <p14:creationId xmlns:p14="http://schemas.microsoft.com/office/powerpoint/2010/main" val="2531664471"/>
      </p:ext>
    </p:extLst>
  </p:cSld>
  <p:clrMapOvr>
    <a:masterClrMapping/>
  </p:clrMapOvr>
  <p:transition/>
  <p:timing/>
</p:sld>
</file>

<file path=ppt/slides/slide15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a:extLst>
              <a:ext uri="{FF2B5EF4-FFF2-40B4-BE49-F238E27FC236}">
                <a16:creationId xmlns:a16="http://schemas.microsoft.com/office/drawing/2014/main" id="{B02ED3E3-30C8-4DD8-A114-574E077CEE9C}"/>
              </a:ext>
            </a:extLst>
          </p:cNvPr>
          <p:cNvSpPr>
            <a:spLocks noGrp="1"/>
          </p:cNvSpPr>
          <p:nvPr>
            <p:ph type="title"/>
          </p:nvPr>
        </p:nvSpPr>
        <p:spPr/>
        <p:txBody>
          <a:bodyPr/>
          <a:lstStyle/>
          <a:p>
            <a:r>
              <a:rPr lang="en-US"/>
              <a:t>New Governments Trade Policy       1972-1977</a:t>
            </a:r>
            <a:endParaRPr lang="en-PK"/>
          </a:p>
        </p:txBody>
      </p:sp>
      <p:sp>
        <p:nvSpPr>
          <p:cNvPr id="3" name="Content Placeholder 2">
            <a:extLst>
              <a:ext uri="{FF2B5EF4-FFF2-40B4-BE49-F238E27FC236}">
                <a16:creationId xmlns:a16="http://schemas.microsoft.com/office/drawing/2014/main" id="{AD6A5527-DAE5-46B7-99B0-B1421BF718A4}"/>
              </a:ext>
            </a:extLst>
          </p:cNvPr>
          <p:cNvSpPr>
            <a:spLocks noGrp="1"/>
          </p:cNvSpPr>
          <p:nvPr>
            <p:ph idx="1"/>
          </p:nvPr>
        </p:nvSpPr>
        <p:spPr/>
        <p:txBody>
          <a:bodyPr/>
          <a:lstStyle/>
          <a:p>
            <a:r>
              <a:rPr lang="en-US"/>
              <a:t>Democratic government took control of country in December 1971.</a:t>
            </a:r>
          </a:p>
          <a:p>
            <a:r>
              <a:rPr lang="en-US"/>
              <a:t>It’s a new country constitutes of west Pakistan only.</a:t>
            </a:r>
          </a:p>
          <a:p>
            <a:r>
              <a:rPr lang="en-US"/>
              <a:t>East Pakistan has become independent “Bangladesh“</a:t>
            </a:r>
          </a:p>
          <a:p>
            <a:r>
              <a:rPr lang="en-US"/>
              <a:t>Trade regime totally changed from 1950s and 1960s.</a:t>
            </a:r>
            <a:endParaRPr lang="en-PK"/>
          </a:p>
        </p:txBody>
      </p:sp>
    </p:spTree>
    <p:extLst>
      <p:ext uri="{BB962C8B-B14F-4D97-AF65-F5344CB8AC3E}">
        <p14:creationId xmlns:p14="http://schemas.microsoft.com/office/powerpoint/2010/main" val="2539612191"/>
      </p:ext>
    </p:extLst>
  </p:cSld>
  <p:clrMapOvr>
    <a:masterClrMapping/>
  </p:clrMapOvr>
  <p:transition/>
  <p:timing/>
</p:sld>
</file>

<file path=ppt/slides/slide15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a:extLst>
              <a:ext uri="{FF2B5EF4-FFF2-40B4-BE49-F238E27FC236}">
                <a16:creationId xmlns:a16="http://schemas.microsoft.com/office/drawing/2014/main" id="{1E66C7A4-E6BB-4C28-B0F2-705D771401AB}"/>
              </a:ext>
            </a:extLst>
          </p:cNvPr>
          <p:cNvSpPr>
            <a:spLocks noGrp="1"/>
          </p:cNvSpPr>
          <p:nvPr>
            <p:ph type="title"/>
          </p:nvPr>
        </p:nvSpPr>
        <p:spPr/>
        <p:txBody>
          <a:bodyPr/>
          <a:lstStyle/>
          <a:p>
            <a:endParaRPr lang="en-PK"/>
          </a:p>
        </p:txBody>
      </p:sp>
      <p:sp>
        <p:nvSpPr>
          <p:cNvPr id="3" name="Content Placeholder 2">
            <a:extLst>
              <a:ext uri="{FF2B5EF4-FFF2-40B4-BE49-F238E27FC236}">
                <a16:creationId xmlns:a16="http://schemas.microsoft.com/office/drawing/2014/main" id="{A58F10A0-D9B1-4975-ACD0-840650F09736}"/>
              </a:ext>
            </a:extLst>
          </p:cNvPr>
          <p:cNvSpPr>
            <a:spLocks noGrp="1"/>
          </p:cNvSpPr>
          <p:nvPr>
            <p:ph idx="1"/>
          </p:nvPr>
        </p:nvSpPr>
        <p:spPr/>
        <p:txBody>
          <a:bodyPr/>
          <a:lstStyle/>
          <a:p>
            <a:pPr marL="6160" indent="0">
              <a:buNone/>
            </a:pPr>
            <a:r>
              <a:rPr lang="en-US" b="1"/>
              <a:t>TRADE BEFORE SEPARATION OF EAST PAKISTAN</a:t>
            </a:r>
          </a:p>
          <a:p>
            <a:r>
              <a:rPr lang="en-US"/>
              <a:t>Half of the west Pakistan’s exports went to east Pakistan</a:t>
            </a:r>
          </a:p>
          <a:p>
            <a:r>
              <a:rPr lang="en-US"/>
              <a:t>18% western region’s imports comes from east Pakistan.</a:t>
            </a:r>
          </a:p>
          <a:p>
            <a:r>
              <a:rPr lang="en-US"/>
              <a:t>Half of the Pakistan’s export earnings were from jute and tea from east wing.</a:t>
            </a:r>
          </a:p>
          <a:p>
            <a:r>
              <a:rPr lang="en-US"/>
              <a:t>Pakistan was able to import from its own exports earnings. </a:t>
            </a:r>
            <a:endParaRPr lang="en-PK"/>
          </a:p>
        </p:txBody>
      </p:sp>
    </p:spTree>
    <p:extLst>
      <p:ext uri="{BB962C8B-B14F-4D97-AF65-F5344CB8AC3E}">
        <p14:creationId xmlns:p14="http://schemas.microsoft.com/office/powerpoint/2010/main" val="2398697010"/>
      </p:ext>
    </p:extLst>
  </p:cSld>
  <p:clrMapOvr>
    <a:masterClrMapping/>
  </p:clrMapOvr>
  <p:transition/>
  <p:timing/>
</p:sld>
</file>

<file path=ppt/slides/slide16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a:extLst>
              <a:ext uri="{FF2B5EF4-FFF2-40B4-BE49-F238E27FC236}">
                <a16:creationId xmlns:a16="http://schemas.microsoft.com/office/drawing/2014/main" id="{E224F421-9AB0-4DA2-B605-481AA80ACE80}"/>
              </a:ext>
            </a:extLst>
          </p:cNvPr>
          <p:cNvSpPr>
            <a:spLocks noGrp="1"/>
          </p:cNvSpPr>
          <p:nvPr>
            <p:ph type="title"/>
          </p:nvPr>
        </p:nvSpPr>
        <p:spPr/>
        <p:txBody>
          <a:bodyPr/>
          <a:lstStyle/>
          <a:p>
            <a:endParaRPr lang="en-PK"/>
          </a:p>
        </p:txBody>
      </p:sp>
      <p:sp>
        <p:nvSpPr>
          <p:cNvPr id="3" name="Content Placeholder 2">
            <a:extLst>
              <a:ext uri="{FF2B5EF4-FFF2-40B4-BE49-F238E27FC236}">
                <a16:creationId xmlns:a16="http://schemas.microsoft.com/office/drawing/2014/main" id="{C7166E01-6E96-42C9-B384-44EE54B30BBF}"/>
              </a:ext>
            </a:extLst>
          </p:cNvPr>
          <p:cNvSpPr>
            <a:spLocks noGrp="1"/>
          </p:cNvSpPr>
          <p:nvPr>
            <p:ph idx="1"/>
          </p:nvPr>
        </p:nvSpPr>
        <p:spPr/>
        <p:txBody>
          <a:bodyPr/>
          <a:lstStyle/>
          <a:p>
            <a:pPr marL="6160" indent="0">
              <a:buNone/>
            </a:pPr>
            <a:r>
              <a:rPr lang="en-US" b="1"/>
              <a:t>MEASURES</a:t>
            </a:r>
          </a:p>
          <a:p>
            <a:r>
              <a:rPr lang="en-US"/>
              <a:t>Devaluation of Rupee</a:t>
            </a:r>
          </a:p>
          <a:p>
            <a:r>
              <a:rPr lang="en-US"/>
              <a:t>May 1972, government abolishes;</a:t>
            </a:r>
          </a:p>
          <a:p>
            <a:pPr marL="6160" indent="0">
              <a:buNone/>
            </a:pPr>
            <a:r>
              <a:rPr lang="en-US"/>
              <a:t>	Import licensing scheme</a:t>
            </a:r>
          </a:p>
          <a:p>
            <a:pPr marL="6160" indent="0">
              <a:buNone/>
            </a:pPr>
            <a:r>
              <a:rPr lang="en-US"/>
              <a:t>	Export bonus scheme</a:t>
            </a:r>
          </a:p>
          <a:p>
            <a:pPr marL="6160" indent="0">
              <a:buNone/>
            </a:pPr>
            <a:r>
              <a:rPr lang="en-US"/>
              <a:t>	Multiple exchange rate system</a:t>
            </a:r>
          </a:p>
          <a:p>
            <a:pPr marL="6160" indent="0">
              <a:buNone/>
            </a:pPr>
            <a:endParaRPr lang="en-PK"/>
          </a:p>
        </p:txBody>
      </p:sp>
    </p:spTree>
    <p:extLst>
      <p:ext uri="{BB962C8B-B14F-4D97-AF65-F5344CB8AC3E}">
        <p14:creationId xmlns:p14="http://schemas.microsoft.com/office/powerpoint/2010/main" val="1794739638"/>
      </p:ext>
    </p:extLst>
  </p:cSld>
  <p:clrMapOvr>
    <a:masterClrMapping/>
  </p:clrMapOvr>
  <p:transition/>
  <p:timing/>
</p:sld>
</file>

<file path=ppt/slides/slide16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a:extLst>
              <a:ext uri="{FF2B5EF4-FFF2-40B4-BE49-F238E27FC236}">
                <a16:creationId xmlns:a16="http://schemas.microsoft.com/office/drawing/2014/main" id="{82236F55-27B7-4BFC-A5EA-B932B7048E1B}"/>
              </a:ext>
            </a:extLst>
          </p:cNvPr>
          <p:cNvSpPr>
            <a:spLocks noGrp="1"/>
          </p:cNvSpPr>
          <p:nvPr>
            <p:ph type="title"/>
          </p:nvPr>
        </p:nvSpPr>
        <p:spPr/>
        <p:txBody>
          <a:bodyPr/>
          <a:lstStyle/>
          <a:p>
            <a:endParaRPr lang="en-PK"/>
          </a:p>
        </p:txBody>
      </p:sp>
      <p:sp>
        <p:nvSpPr>
          <p:cNvPr id="3" name="Content Placeholder 2">
            <a:extLst>
              <a:ext uri="{FF2B5EF4-FFF2-40B4-BE49-F238E27FC236}">
                <a16:creationId xmlns:a16="http://schemas.microsoft.com/office/drawing/2014/main" id="{AF34396D-0F9B-4667-8784-C92C7598A39B}"/>
              </a:ext>
            </a:extLst>
          </p:cNvPr>
          <p:cNvSpPr>
            <a:spLocks noGrp="1"/>
          </p:cNvSpPr>
          <p:nvPr>
            <p:ph idx="1"/>
          </p:nvPr>
        </p:nvSpPr>
        <p:spPr/>
        <p:txBody>
          <a:bodyPr/>
          <a:lstStyle/>
          <a:p>
            <a:pPr marL="6160" indent="0">
              <a:buNone/>
            </a:pPr>
            <a:r>
              <a:rPr lang="en-US" b="1"/>
              <a:t>FEATURES</a:t>
            </a:r>
          </a:p>
          <a:p>
            <a:r>
              <a:rPr lang="en-US"/>
              <a:t>Pakistan lacked a formal, organized export policy with clear objectives and procedures (for more than five years).</a:t>
            </a:r>
          </a:p>
          <a:p>
            <a:r>
              <a:rPr lang="en-US"/>
              <a:t>Only devaluation was the main source of encouraging exports.</a:t>
            </a:r>
          </a:p>
          <a:p>
            <a:r>
              <a:rPr lang="en-US"/>
              <a:t>Government collected additional revenue by export taxes.</a:t>
            </a:r>
          </a:p>
          <a:p>
            <a:r>
              <a:rPr lang="en-US"/>
              <a:t>Concessionary credit facilities were available for exporters.</a:t>
            </a:r>
          </a:p>
        </p:txBody>
      </p:sp>
    </p:spTree>
    <p:extLst>
      <p:ext uri="{BB962C8B-B14F-4D97-AF65-F5344CB8AC3E}">
        <p14:creationId xmlns:p14="http://schemas.microsoft.com/office/powerpoint/2010/main" val="430919260"/>
      </p:ext>
    </p:extLst>
  </p:cSld>
  <p:clrMapOvr>
    <a:masterClrMapping/>
  </p:clrMapOvr>
  <p:transition/>
  <p:timing/>
</p:sld>
</file>

<file path=ppt/slides/slide16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a:extLst>
              <a:ext uri="{FF2B5EF4-FFF2-40B4-BE49-F238E27FC236}">
                <a16:creationId xmlns:a16="http://schemas.microsoft.com/office/drawing/2014/main" id="{E0F6F22F-1E7A-48D9-B989-BDC15D15821A}"/>
              </a:ext>
            </a:extLst>
          </p:cNvPr>
          <p:cNvSpPr>
            <a:spLocks noGrp="1"/>
          </p:cNvSpPr>
          <p:nvPr>
            <p:ph type="title"/>
          </p:nvPr>
        </p:nvSpPr>
        <p:spPr/>
        <p:txBody>
          <a:bodyPr/>
          <a:lstStyle/>
          <a:p>
            <a:endParaRPr lang="en-PK"/>
          </a:p>
        </p:txBody>
      </p:sp>
      <p:sp>
        <p:nvSpPr>
          <p:cNvPr id="3" name="Content Placeholder 2">
            <a:extLst>
              <a:ext uri="{FF2B5EF4-FFF2-40B4-BE49-F238E27FC236}">
                <a16:creationId xmlns:a16="http://schemas.microsoft.com/office/drawing/2014/main" id="{9EFCDC18-2410-4EC5-B8FA-7B0E2E1D6951}"/>
              </a:ext>
            </a:extLst>
          </p:cNvPr>
          <p:cNvSpPr>
            <a:spLocks noGrp="1"/>
          </p:cNvSpPr>
          <p:nvPr>
            <p:ph idx="1"/>
          </p:nvPr>
        </p:nvSpPr>
        <p:spPr/>
        <p:txBody>
          <a:bodyPr/>
          <a:lstStyle/>
          <a:p>
            <a:pPr marL="6160" indent="0">
              <a:buNone/>
            </a:pPr>
            <a:r>
              <a:rPr lang="en-US"/>
              <a:t>Export boom was temporary due to;</a:t>
            </a:r>
          </a:p>
          <a:p>
            <a:pPr marL="6160" indent="0">
              <a:buNone/>
            </a:pPr>
            <a:r>
              <a:rPr lang="en-US"/>
              <a:t>Sequence of bad crops due to natural factors affecting</a:t>
            </a:r>
          </a:p>
          <a:p>
            <a:pPr marL="6160" indent="0">
              <a:buNone/>
            </a:pPr>
            <a:r>
              <a:rPr lang="en-US"/>
              <a:t>	Cotton &amp; rice crops</a:t>
            </a:r>
          </a:p>
          <a:p>
            <a:pPr marL="6160" indent="0">
              <a:buNone/>
            </a:pPr>
            <a:r>
              <a:rPr lang="en-US"/>
              <a:t>Oil price rise in 1974 results in;</a:t>
            </a:r>
          </a:p>
          <a:p>
            <a:pPr marL="6160" indent="0">
              <a:buNone/>
            </a:pPr>
            <a:r>
              <a:rPr lang="en-US"/>
              <a:t>	Affecting oil and fertilizer imports</a:t>
            </a:r>
          </a:p>
          <a:p>
            <a:pPr marL="6160" indent="0">
              <a:buNone/>
            </a:pPr>
            <a:r>
              <a:rPr lang="en-US"/>
              <a:t>	worsening balance of payment</a:t>
            </a:r>
            <a:endParaRPr lang="en-PK"/>
          </a:p>
        </p:txBody>
      </p:sp>
    </p:spTree>
    <p:extLst>
      <p:ext uri="{BB962C8B-B14F-4D97-AF65-F5344CB8AC3E}">
        <p14:creationId xmlns:p14="http://schemas.microsoft.com/office/powerpoint/2010/main" val="3016123106"/>
      </p:ext>
    </p:extLst>
  </p:cSld>
  <p:clrMapOvr>
    <a:masterClrMapping/>
  </p:clrMapOvr>
  <p:transition/>
  <p:timing/>
</p:sld>
</file>

<file path=ppt/slides/slide16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a:extLst>
              <a:ext uri="{FF2B5EF4-FFF2-40B4-BE49-F238E27FC236}">
                <a16:creationId xmlns:a16="http://schemas.microsoft.com/office/drawing/2014/main" id="{FB8609B8-9ED8-4DEE-BF22-27E442E2AA59}"/>
              </a:ext>
            </a:extLst>
          </p:cNvPr>
          <p:cNvSpPr>
            <a:spLocks noGrp="1"/>
          </p:cNvSpPr>
          <p:nvPr>
            <p:ph type="title"/>
          </p:nvPr>
        </p:nvSpPr>
        <p:spPr/>
        <p:txBody>
          <a:bodyPr/>
          <a:lstStyle/>
          <a:p>
            <a:endParaRPr lang="en-PK"/>
          </a:p>
        </p:txBody>
      </p:sp>
      <p:sp>
        <p:nvSpPr>
          <p:cNvPr id="3" name="Content Placeholder 2">
            <a:extLst>
              <a:ext uri="{FF2B5EF4-FFF2-40B4-BE49-F238E27FC236}">
                <a16:creationId xmlns:a16="http://schemas.microsoft.com/office/drawing/2014/main" id="{30A3D093-C8E5-4C6E-93D5-BB76CBBD9F23}"/>
              </a:ext>
            </a:extLst>
          </p:cNvPr>
          <p:cNvSpPr>
            <a:spLocks noGrp="1"/>
          </p:cNvSpPr>
          <p:nvPr>
            <p:ph idx="1"/>
          </p:nvPr>
        </p:nvSpPr>
        <p:spPr/>
        <p:txBody>
          <a:bodyPr/>
          <a:lstStyle/>
          <a:p>
            <a:pPr marL="6160" indent="0">
              <a:buNone/>
            </a:pPr>
            <a:r>
              <a:rPr lang="en-US" b="1"/>
              <a:t>Conclusion</a:t>
            </a:r>
          </a:p>
          <a:p>
            <a:pPr marL="6160" indent="0">
              <a:buNone/>
            </a:pPr>
            <a:r>
              <a:rPr lang="en-US"/>
              <a:t>Only positive outcome for Pakistan was a sequence of oil price boom.</a:t>
            </a:r>
          </a:p>
          <a:p>
            <a:pPr marL="6160" indent="0">
              <a:buNone/>
            </a:pPr>
            <a:r>
              <a:rPr lang="en-US"/>
              <a:t>Pakistan gained in terms of labor and commodity exports to new middle east markets.</a:t>
            </a:r>
          </a:p>
          <a:p>
            <a:pPr marL="6160" indent="0">
              <a:buNone/>
            </a:pPr>
            <a:r>
              <a:rPr lang="en-US"/>
              <a:t>Remittances reached to about US$3 billion in 1980s.</a:t>
            </a:r>
          </a:p>
          <a:p>
            <a:pPr marL="6160" indent="0">
              <a:buNone/>
            </a:pPr>
            <a:r>
              <a:rPr lang="en-US"/>
              <a:t>Transformed the social structure of economy.</a:t>
            </a:r>
          </a:p>
          <a:p>
            <a:pPr marL="6160" indent="0">
              <a:buNone/>
            </a:pPr>
            <a:endParaRPr lang="en-PK"/>
          </a:p>
        </p:txBody>
      </p:sp>
    </p:spTree>
    <p:extLst>
      <p:ext uri="{BB962C8B-B14F-4D97-AF65-F5344CB8AC3E}">
        <p14:creationId xmlns:p14="http://schemas.microsoft.com/office/powerpoint/2010/main" val="2887084146"/>
      </p:ext>
    </p:extLst>
  </p:cSld>
  <p:clrMapOvr>
    <a:masterClrMapping/>
  </p:clrMapOvr>
  <p:transition/>
  <p:timing/>
</p:sld>
</file>

<file path=ppt/slides/slide16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a:extLst>
              <a:ext uri="{FF2B5EF4-FFF2-40B4-BE49-F238E27FC236}">
                <a16:creationId xmlns:a16="http://schemas.microsoft.com/office/drawing/2014/main" id="{C85382B5-1589-44FB-8F3B-D27578B07871}"/>
              </a:ext>
            </a:extLst>
          </p:cNvPr>
          <p:cNvSpPr>
            <a:spLocks noGrp="1"/>
          </p:cNvSpPr>
          <p:nvPr>
            <p:ph type="title"/>
          </p:nvPr>
        </p:nvSpPr>
        <p:spPr/>
        <p:txBody>
          <a:bodyPr/>
          <a:lstStyle/>
          <a:p>
            <a:r>
              <a:rPr lang="en-US"/>
              <a:t>Trade Regimes </a:t>
            </a:r>
            <a:br>
              <a:rPr lang="en-US"/>
            </a:br>
            <a:r>
              <a:rPr lang="en-US"/>
              <a:t>Liberal Trade 1977-1988</a:t>
            </a:r>
            <a:endParaRPr lang="en-PK"/>
          </a:p>
        </p:txBody>
      </p:sp>
      <p:sp>
        <p:nvSpPr>
          <p:cNvPr id="3" name="Content Placeholder 2">
            <a:extLst>
              <a:ext uri="{FF2B5EF4-FFF2-40B4-BE49-F238E27FC236}">
                <a16:creationId xmlns:a16="http://schemas.microsoft.com/office/drawing/2014/main" id="{65189ED3-460C-49B1-A4C3-B0E66800D3A6}"/>
              </a:ext>
            </a:extLst>
          </p:cNvPr>
          <p:cNvSpPr>
            <a:spLocks noGrp="1"/>
          </p:cNvSpPr>
          <p:nvPr>
            <p:ph idx="1"/>
          </p:nvPr>
        </p:nvSpPr>
        <p:spPr/>
        <p:txBody>
          <a:bodyPr/>
          <a:lstStyle/>
          <a:p>
            <a:pPr marL="6160" indent="0">
              <a:buNone/>
            </a:pPr>
            <a:r>
              <a:rPr lang="en-US" b="1"/>
              <a:t>Government started to liberalize the trade, particularly imports;</a:t>
            </a:r>
          </a:p>
          <a:p>
            <a:pPr marL="6160" indent="0">
              <a:buNone/>
            </a:pPr>
            <a:r>
              <a:rPr lang="en-US"/>
              <a:t>Reducing number of banned products</a:t>
            </a:r>
          </a:p>
          <a:p>
            <a:pPr marL="6160" indent="0">
              <a:buNone/>
            </a:pPr>
            <a:r>
              <a:rPr lang="en-US"/>
              <a:t>Removal of non-tariff barriers</a:t>
            </a:r>
          </a:p>
          <a:p>
            <a:pPr marL="6160" indent="0">
              <a:buNone/>
            </a:pPr>
            <a:r>
              <a:rPr lang="en-US"/>
              <a:t>Items increased on “free list”</a:t>
            </a:r>
          </a:p>
          <a:p>
            <a:pPr marL="6160" indent="0">
              <a:buNone/>
            </a:pPr>
            <a:r>
              <a:rPr lang="en-US"/>
              <a:t>	91 new items added</a:t>
            </a:r>
          </a:p>
          <a:p>
            <a:pPr marL="6160" indent="0">
              <a:buNone/>
            </a:pPr>
            <a:r>
              <a:rPr lang="en-US"/>
              <a:t>Procedure for importing commodities organized</a:t>
            </a:r>
          </a:p>
          <a:p>
            <a:pPr marL="6160" indent="0">
              <a:buNone/>
            </a:pPr>
            <a:endParaRPr lang="en-PK"/>
          </a:p>
        </p:txBody>
      </p:sp>
    </p:spTree>
    <p:extLst>
      <p:ext uri="{BB962C8B-B14F-4D97-AF65-F5344CB8AC3E}">
        <p14:creationId xmlns:p14="http://schemas.microsoft.com/office/powerpoint/2010/main" val="961063672"/>
      </p:ext>
    </p:extLst>
  </p:cSld>
  <p:clrMapOvr>
    <a:masterClrMapping/>
  </p:clrMapOvr>
  <p:transition/>
  <p:timing/>
</p:sld>
</file>

<file path=ppt/slides/slide16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a:extLst>
              <a:ext uri="{FF2B5EF4-FFF2-40B4-BE49-F238E27FC236}">
                <a16:creationId xmlns:a16="http://schemas.microsoft.com/office/drawing/2014/main" id="{A0A1980C-43B0-4483-9388-AC3AE17D428F}"/>
              </a:ext>
            </a:extLst>
          </p:cNvPr>
          <p:cNvSpPr>
            <a:spLocks noGrp="1"/>
          </p:cNvSpPr>
          <p:nvPr>
            <p:ph type="title"/>
          </p:nvPr>
        </p:nvSpPr>
        <p:spPr/>
        <p:txBody>
          <a:bodyPr/>
          <a:lstStyle/>
          <a:p>
            <a:endParaRPr lang="en-PK"/>
          </a:p>
        </p:txBody>
      </p:sp>
      <p:sp>
        <p:nvSpPr>
          <p:cNvPr id="3" name="Content Placeholder 2">
            <a:extLst>
              <a:ext uri="{FF2B5EF4-FFF2-40B4-BE49-F238E27FC236}">
                <a16:creationId xmlns:a16="http://schemas.microsoft.com/office/drawing/2014/main" id="{10691043-7775-499B-84B2-C574F0D0134C}"/>
              </a:ext>
            </a:extLst>
          </p:cNvPr>
          <p:cNvSpPr>
            <a:spLocks noGrp="1"/>
          </p:cNvSpPr>
          <p:nvPr>
            <p:ph idx="1"/>
          </p:nvPr>
        </p:nvSpPr>
        <p:spPr/>
        <p:txBody>
          <a:bodyPr/>
          <a:lstStyle/>
          <a:p>
            <a:pPr marL="6160" indent="0">
              <a:buNone/>
            </a:pPr>
            <a:r>
              <a:rPr lang="en-US" b="1"/>
              <a:t>Government started to liberalize the trade, particularly imports;</a:t>
            </a:r>
          </a:p>
          <a:p>
            <a:pPr marL="6160" indent="0">
              <a:buNone/>
            </a:pPr>
            <a:r>
              <a:rPr lang="en-US"/>
              <a:t>Removal of explicit import quotas (non-capital imports)</a:t>
            </a:r>
          </a:p>
          <a:p>
            <a:pPr marL="6160" indent="0">
              <a:buNone/>
            </a:pPr>
            <a:r>
              <a:rPr lang="en-US"/>
              <a:t>Import licensing value ceiling was reduced (from 406 to 5 consumer goods)</a:t>
            </a:r>
          </a:p>
          <a:p>
            <a:pPr marL="6160" indent="0">
              <a:buNone/>
            </a:pPr>
            <a:r>
              <a:rPr lang="en-US"/>
              <a:t>Previously banned and restricted imports were liberalized</a:t>
            </a:r>
            <a:endParaRPr lang="en-PK"/>
          </a:p>
        </p:txBody>
      </p:sp>
    </p:spTree>
    <p:extLst>
      <p:ext uri="{BB962C8B-B14F-4D97-AF65-F5344CB8AC3E}">
        <p14:creationId xmlns:p14="http://schemas.microsoft.com/office/powerpoint/2010/main" val="2295893896"/>
      </p:ext>
    </p:extLst>
  </p:cSld>
  <p:clrMapOvr>
    <a:masterClrMapping/>
  </p:clrMapOvr>
  <p:transition/>
  <p:timing/>
</p:sld>
</file>

<file path=ppt/slides/slide16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a:extLst>
              <a:ext uri="{FF2B5EF4-FFF2-40B4-BE49-F238E27FC236}">
                <a16:creationId xmlns:a16="http://schemas.microsoft.com/office/drawing/2014/main" id="{AEB57947-FACE-48FE-8374-906F94C8D2AE}"/>
              </a:ext>
            </a:extLst>
          </p:cNvPr>
          <p:cNvSpPr>
            <a:spLocks noGrp="1"/>
          </p:cNvSpPr>
          <p:nvPr>
            <p:ph type="title"/>
          </p:nvPr>
        </p:nvSpPr>
        <p:spPr/>
        <p:txBody>
          <a:bodyPr/>
          <a:lstStyle/>
          <a:p>
            <a:endParaRPr lang="en-PK"/>
          </a:p>
        </p:txBody>
      </p:sp>
      <p:sp>
        <p:nvSpPr>
          <p:cNvPr id="3" name="Content Placeholder 2">
            <a:extLst>
              <a:ext uri="{FF2B5EF4-FFF2-40B4-BE49-F238E27FC236}">
                <a16:creationId xmlns:a16="http://schemas.microsoft.com/office/drawing/2014/main" id="{BA837B0B-13C8-4464-80DA-C70077ADE44E}"/>
              </a:ext>
            </a:extLst>
          </p:cNvPr>
          <p:cNvSpPr>
            <a:spLocks noGrp="1"/>
          </p:cNvSpPr>
          <p:nvPr>
            <p:ph idx="1"/>
          </p:nvPr>
        </p:nvSpPr>
        <p:spPr/>
        <p:txBody>
          <a:bodyPr/>
          <a:lstStyle/>
          <a:p>
            <a:pPr marL="6160" indent="0">
              <a:buNone/>
            </a:pPr>
            <a:r>
              <a:rPr lang="en-US"/>
              <a:t>World bank report over trade policy of 1980’s</a:t>
            </a:r>
          </a:p>
          <a:p>
            <a:pPr marL="6160" indent="0">
              <a:buNone/>
            </a:pPr>
            <a:r>
              <a:rPr lang="en-US"/>
              <a:t>Pakistan’s import regime reached its most restrictive level</a:t>
            </a:r>
          </a:p>
          <a:p>
            <a:pPr marL="6160" indent="0">
              <a:buNone/>
            </a:pPr>
            <a:r>
              <a:rPr lang="en-US"/>
              <a:t>(41% domestic industrial value added was protected)</a:t>
            </a:r>
          </a:p>
          <a:p>
            <a:pPr marL="6160" indent="0">
              <a:buNone/>
            </a:pPr>
            <a:r>
              <a:rPr lang="en-US"/>
              <a:t>Results;</a:t>
            </a:r>
          </a:p>
          <a:p>
            <a:pPr marL="6160" indent="0">
              <a:buNone/>
            </a:pPr>
            <a:r>
              <a:rPr lang="en-US"/>
              <a:t>Trade policies still seems to be biased in favor of import substitution.</a:t>
            </a:r>
            <a:endParaRPr lang="en-PK"/>
          </a:p>
        </p:txBody>
      </p:sp>
    </p:spTree>
    <p:extLst>
      <p:ext uri="{BB962C8B-B14F-4D97-AF65-F5344CB8AC3E}">
        <p14:creationId xmlns:p14="http://schemas.microsoft.com/office/powerpoint/2010/main" val="1264899006"/>
      </p:ext>
    </p:extLst>
  </p:cSld>
  <p:clrMapOvr>
    <a:masterClrMapping/>
  </p:clrMapOvr>
  <p:transition/>
  <p:timing/>
</p:sld>
</file>

<file path=ppt/slides/slide16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a:extLst>
              <a:ext uri="{FF2B5EF4-FFF2-40B4-BE49-F238E27FC236}">
                <a16:creationId xmlns:a16="http://schemas.microsoft.com/office/drawing/2014/main" id="{F1483ACD-363A-45FB-968D-B3152A7A5F3C}"/>
              </a:ext>
            </a:extLst>
          </p:cNvPr>
          <p:cNvSpPr>
            <a:spLocks noGrp="1"/>
          </p:cNvSpPr>
          <p:nvPr>
            <p:ph type="title"/>
          </p:nvPr>
        </p:nvSpPr>
        <p:spPr/>
        <p:txBody>
          <a:bodyPr/>
          <a:lstStyle/>
          <a:p>
            <a:endParaRPr lang="en-PK"/>
          </a:p>
        </p:txBody>
      </p:sp>
      <p:sp>
        <p:nvSpPr>
          <p:cNvPr id="3" name="Content Placeholder 2">
            <a:extLst>
              <a:ext uri="{FF2B5EF4-FFF2-40B4-BE49-F238E27FC236}">
                <a16:creationId xmlns:a16="http://schemas.microsoft.com/office/drawing/2014/main" id="{3F1660C4-8CC3-44CE-A560-05BBB28B6B79}"/>
              </a:ext>
            </a:extLst>
          </p:cNvPr>
          <p:cNvSpPr>
            <a:spLocks noGrp="1"/>
          </p:cNvSpPr>
          <p:nvPr>
            <p:ph idx="1"/>
          </p:nvPr>
        </p:nvSpPr>
        <p:spPr/>
        <p:txBody>
          <a:bodyPr/>
          <a:lstStyle/>
          <a:p>
            <a:pPr marL="6160" indent="0">
              <a:buNone/>
            </a:pPr>
            <a:r>
              <a:rPr lang="en-US"/>
              <a:t>EXPORT PROMOTION MEASURES</a:t>
            </a:r>
          </a:p>
          <a:p>
            <a:r>
              <a:rPr lang="en-US"/>
              <a:t>Export Rebates</a:t>
            </a:r>
          </a:p>
          <a:p>
            <a:r>
              <a:rPr lang="en-US"/>
              <a:t>Concessionary credit for exports</a:t>
            </a:r>
          </a:p>
          <a:p>
            <a:r>
              <a:rPr lang="en-US"/>
              <a:t>Income tax facilities for exporters </a:t>
            </a:r>
          </a:p>
          <a:p>
            <a:r>
              <a:rPr lang="en-US"/>
              <a:t>Import facilities for exporters</a:t>
            </a:r>
          </a:p>
          <a:p>
            <a:r>
              <a:rPr lang="en-US"/>
              <a:t>Introduction of flexible exchange rate</a:t>
            </a:r>
          </a:p>
          <a:p>
            <a:r>
              <a:rPr lang="en-US"/>
              <a:t>(delinking of Pakistani rupee from dollar)</a:t>
            </a:r>
            <a:endParaRPr lang="en-PK"/>
          </a:p>
        </p:txBody>
      </p:sp>
    </p:spTree>
    <p:extLst>
      <p:ext uri="{BB962C8B-B14F-4D97-AF65-F5344CB8AC3E}">
        <p14:creationId xmlns:p14="http://schemas.microsoft.com/office/powerpoint/2010/main" val="2205816804"/>
      </p:ext>
    </p:extLst>
  </p:cSld>
  <p:clrMapOvr>
    <a:masterClrMapping/>
  </p:clrMapOvr>
  <p:transition/>
  <p:timing/>
</p:sld>
</file>

<file path=ppt/slides/slide16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a:extLst>
              <a:ext uri="{FF2B5EF4-FFF2-40B4-BE49-F238E27FC236}">
                <a16:creationId xmlns:a16="http://schemas.microsoft.com/office/drawing/2014/main" id="{67EF436E-C15D-4333-AACD-03FA64A55C70}"/>
              </a:ext>
            </a:extLst>
          </p:cNvPr>
          <p:cNvSpPr>
            <a:spLocks noGrp="1"/>
          </p:cNvSpPr>
          <p:nvPr>
            <p:ph type="title"/>
          </p:nvPr>
        </p:nvSpPr>
        <p:spPr/>
        <p:txBody>
          <a:bodyPr/>
          <a:lstStyle/>
          <a:p>
            <a:endParaRPr lang="en-PK"/>
          </a:p>
        </p:txBody>
      </p:sp>
      <p:sp>
        <p:nvSpPr>
          <p:cNvPr id="3" name="Content Placeholder 2">
            <a:extLst>
              <a:ext uri="{FF2B5EF4-FFF2-40B4-BE49-F238E27FC236}">
                <a16:creationId xmlns:a16="http://schemas.microsoft.com/office/drawing/2014/main" id="{E34CDE7A-C8D9-47BC-B56B-BF38F4915CB7}"/>
              </a:ext>
            </a:extLst>
          </p:cNvPr>
          <p:cNvSpPr>
            <a:spLocks noGrp="1"/>
          </p:cNvSpPr>
          <p:nvPr>
            <p:ph idx="1"/>
          </p:nvPr>
        </p:nvSpPr>
        <p:spPr/>
        <p:txBody>
          <a:bodyPr/>
          <a:lstStyle/>
          <a:p>
            <a:pPr marL="6160" indent="0">
              <a:buNone/>
            </a:pPr>
            <a:r>
              <a:rPr lang="en-US"/>
              <a:t>TRADE LIBERALIZATION UNDER STRUCTURAL ADJUSTMENT </a:t>
            </a:r>
          </a:p>
          <a:p>
            <a:pPr marL="6160" indent="0" algn="ctr">
              <a:buNone/>
            </a:pPr>
            <a:r>
              <a:rPr lang="en-US"/>
              <a:t>1988 ONWARDS</a:t>
            </a:r>
            <a:endParaRPr lang="en-PK"/>
          </a:p>
        </p:txBody>
      </p:sp>
    </p:spTree>
    <p:extLst>
      <p:ext uri="{BB962C8B-B14F-4D97-AF65-F5344CB8AC3E}">
        <p14:creationId xmlns:p14="http://schemas.microsoft.com/office/powerpoint/2010/main" val="1750806662"/>
      </p:ext>
    </p:extLst>
  </p:cSld>
  <p:clrMapOvr>
    <a:masterClrMapping/>
  </p:clrMapOvr>
  <p:transition/>
  <p:timing/>
</p:sld>
</file>

<file path=ppt/slides/slide16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a:extLst>
              <a:ext uri="{FF2B5EF4-FFF2-40B4-BE49-F238E27FC236}">
                <a16:creationId xmlns:a16="http://schemas.microsoft.com/office/drawing/2014/main" id="{2FBABE10-F6B1-446C-A1C4-1EFA6734CE29}"/>
              </a:ext>
            </a:extLst>
          </p:cNvPr>
          <p:cNvSpPr>
            <a:spLocks noGrp="1"/>
          </p:cNvSpPr>
          <p:nvPr>
            <p:ph type="title"/>
          </p:nvPr>
        </p:nvSpPr>
        <p:spPr/>
        <p:txBody>
          <a:bodyPr/>
          <a:lstStyle/>
          <a:p>
            <a:endParaRPr lang="en-PK"/>
          </a:p>
        </p:txBody>
      </p:sp>
      <p:sp>
        <p:nvSpPr>
          <p:cNvPr id="3" name="Content Placeholder 2">
            <a:extLst>
              <a:ext uri="{FF2B5EF4-FFF2-40B4-BE49-F238E27FC236}">
                <a16:creationId xmlns:a16="http://schemas.microsoft.com/office/drawing/2014/main" id="{529C605E-4C3F-4A06-98D7-296D65F1BF83}"/>
              </a:ext>
            </a:extLst>
          </p:cNvPr>
          <p:cNvSpPr>
            <a:spLocks noGrp="1"/>
          </p:cNvSpPr>
          <p:nvPr>
            <p:ph idx="1"/>
          </p:nvPr>
        </p:nvSpPr>
        <p:spPr/>
        <p:txBody>
          <a:bodyPr/>
          <a:lstStyle/>
          <a:p>
            <a:pPr marL="6160" indent="0">
              <a:buNone/>
            </a:pPr>
            <a:r>
              <a:rPr lang="en-US"/>
              <a:t>Objectives for Trade policy</a:t>
            </a:r>
          </a:p>
          <a:p>
            <a:pPr marL="6160" indent="0">
              <a:buNone/>
            </a:pPr>
            <a:r>
              <a:rPr lang="en-US"/>
              <a:t>Improving tariff structure</a:t>
            </a:r>
          </a:p>
          <a:p>
            <a:pPr marL="6160" indent="0">
              <a:buNone/>
            </a:pPr>
            <a:r>
              <a:rPr lang="en-US"/>
              <a:t>Reducing number of banned items</a:t>
            </a:r>
          </a:p>
          <a:p>
            <a:pPr marL="6160" indent="0">
              <a:buNone/>
            </a:pPr>
            <a:r>
              <a:rPr lang="en-US"/>
              <a:t>Better set of export incentives</a:t>
            </a:r>
          </a:p>
          <a:p>
            <a:pPr marL="6160" indent="0">
              <a:buNone/>
            </a:pPr>
            <a:r>
              <a:rPr lang="en-US"/>
              <a:t>Import licensing streamlined</a:t>
            </a:r>
            <a:endParaRPr lang="en-PK"/>
          </a:p>
        </p:txBody>
      </p:sp>
    </p:spTree>
    <p:extLst>
      <p:ext uri="{BB962C8B-B14F-4D97-AF65-F5344CB8AC3E}">
        <p14:creationId xmlns:p14="http://schemas.microsoft.com/office/powerpoint/2010/main" val="4070412940"/>
      </p:ext>
    </p:extLst>
  </p:cSld>
  <p:clrMapOvr>
    <a:masterClrMapping/>
  </p:clrMapOvr>
  <p:transition/>
  <p:timing/>
</p:sld>
</file>

<file path=ppt/slides/slide17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a:extLst>
              <a:ext uri="{FF2B5EF4-FFF2-40B4-BE49-F238E27FC236}">
                <a16:creationId xmlns:a16="http://schemas.microsoft.com/office/drawing/2014/main" id="{91CB561B-9210-4994-87E5-7F6079EDF084}"/>
              </a:ext>
            </a:extLst>
          </p:cNvPr>
          <p:cNvSpPr>
            <a:spLocks noGrp="1"/>
          </p:cNvSpPr>
          <p:nvPr>
            <p:ph type="title"/>
          </p:nvPr>
        </p:nvSpPr>
        <p:spPr/>
        <p:txBody>
          <a:bodyPr/>
          <a:lstStyle/>
          <a:p>
            <a:endParaRPr lang="en-PK"/>
          </a:p>
        </p:txBody>
      </p:sp>
      <p:sp>
        <p:nvSpPr>
          <p:cNvPr id="3" name="Content Placeholder 2">
            <a:extLst>
              <a:ext uri="{FF2B5EF4-FFF2-40B4-BE49-F238E27FC236}">
                <a16:creationId xmlns:a16="http://schemas.microsoft.com/office/drawing/2014/main" id="{76282D84-446D-4462-9040-0C36D460EC4B}"/>
              </a:ext>
            </a:extLst>
          </p:cNvPr>
          <p:cNvSpPr>
            <a:spLocks noGrp="1"/>
          </p:cNvSpPr>
          <p:nvPr>
            <p:ph idx="1"/>
          </p:nvPr>
        </p:nvSpPr>
        <p:spPr/>
        <p:txBody>
          <a:bodyPr/>
          <a:lstStyle/>
          <a:p>
            <a:pPr marL="6160" indent="0">
              <a:buNone/>
            </a:pPr>
            <a:r>
              <a:rPr lang="en-US"/>
              <a:t>MEASURES FOR TRADE POLICY</a:t>
            </a:r>
          </a:p>
          <a:p>
            <a:pPr marL="6160" indent="0">
              <a:buNone/>
            </a:pPr>
            <a:r>
              <a:rPr lang="en-US"/>
              <a:t>Import duty reduced</a:t>
            </a:r>
          </a:p>
          <a:p>
            <a:pPr marL="6160" indent="0">
              <a:buNone/>
            </a:pPr>
            <a:r>
              <a:rPr lang="en-US"/>
              <a:t>Tariff rates decreased</a:t>
            </a:r>
          </a:p>
          <a:p>
            <a:pPr marL="6160" indent="0">
              <a:buNone/>
            </a:pPr>
            <a:r>
              <a:rPr lang="en-US"/>
              <a:t>Duty rates on raw material reduced</a:t>
            </a:r>
          </a:p>
          <a:p>
            <a:pPr marL="6160" indent="0">
              <a:buNone/>
            </a:pPr>
            <a:r>
              <a:rPr lang="en-US"/>
              <a:t>Reduction of banned commodities list</a:t>
            </a:r>
          </a:p>
          <a:p>
            <a:pPr marL="6160" indent="0">
              <a:buNone/>
            </a:pPr>
            <a:r>
              <a:rPr lang="en-US"/>
              <a:t>Replacement of non tariff barriers to Tariff barriers </a:t>
            </a:r>
            <a:endParaRPr lang="en-PK"/>
          </a:p>
        </p:txBody>
      </p:sp>
    </p:spTree>
    <p:extLst>
      <p:ext uri="{BB962C8B-B14F-4D97-AF65-F5344CB8AC3E}">
        <p14:creationId xmlns:p14="http://schemas.microsoft.com/office/powerpoint/2010/main" val="1569444295"/>
      </p:ext>
    </p:extLst>
  </p:cSld>
  <p:clrMapOvr>
    <a:masterClrMapping/>
  </p:clrMapOvr>
  <p:transition/>
  <p:timing/>
</p:sld>
</file>

<file path=ppt/slides/slide17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a:extLst>
              <a:ext uri="{FF2B5EF4-FFF2-40B4-BE49-F238E27FC236}">
                <a16:creationId xmlns:a16="http://schemas.microsoft.com/office/drawing/2014/main" id="{4C21FBF6-0E00-4B31-B98C-B0B8F2D05C9B}"/>
              </a:ext>
            </a:extLst>
          </p:cNvPr>
          <p:cNvSpPr>
            <a:spLocks noGrp="1"/>
          </p:cNvSpPr>
          <p:nvPr>
            <p:ph type="title"/>
          </p:nvPr>
        </p:nvSpPr>
        <p:spPr/>
        <p:txBody>
          <a:bodyPr/>
          <a:lstStyle/>
          <a:p>
            <a:endParaRPr lang="en-PK"/>
          </a:p>
        </p:txBody>
      </p:sp>
      <p:sp>
        <p:nvSpPr>
          <p:cNvPr id="3" name="Content Placeholder 2">
            <a:extLst>
              <a:ext uri="{FF2B5EF4-FFF2-40B4-BE49-F238E27FC236}">
                <a16:creationId xmlns:a16="http://schemas.microsoft.com/office/drawing/2014/main" id="{3D9D3C61-E342-4DC0-B9FC-ADBF62E92E46}"/>
              </a:ext>
            </a:extLst>
          </p:cNvPr>
          <p:cNvSpPr>
            <a:spLocks noGrp="1"/>
          </p:cNvSpPr>
          <p:nvPr>
            <p:ph idx="1"/>
          </p:nvPr>
        </p:nvSpPr>
        <p:spPr/>
        <p:txBody>
          <a:bodyPr/>
          <a:lstStyle/>
          <a:p>
            <a:pPr marL="6160" indent="0">
              <a:buNone/>
            </a:pPr>
            <a:r>
              <a:rPr lang="en-US"/>
              <a:t>First structural Adjustment Program 1988</a:t>
            </a:r>
          </a:p>
          <a:p>
            <a:pPr marL="6160" indent="0">
              <a:buNone/>
            </a:pPr>
            <a:r>
              <a:rPr lang="en-US"/>
              <a:t>Government was committed for extensive changes in trade policies/Regime.</a:t>
            </a:r>
          </a:p>
          <a:p>
            <a:pPr marL="6160" indent="0">
              <a:buNone/>
            </a:pPr>
            <a:endParaRPr lang="en-US"/>
          </a:p>
          <a:p>
            <a:pPr marL="6160" indent="0">
              <a:buNone/>
            </a:pPr>
            <a:endParaRPr lang="en-PK"/>
          </a:p>
        </p:txBody>
      </p:sp>
    </p:spTree>
    <p:extLst>
      <p:ext uri="{BB962C8B-B14F-4D97-AF65-F5344CB8AC3E}">
        <p14:creationId xmlns:p14="http://schemas.microsoft.com/office/powerpoint/2010/main" val="631422408"/>
      </p:ext>
    </p:extLst>
  </p:cSld>
  <p:clrMapOvr>
    <a:masterClrMapping/>
  </p:clrMapOvr>
  <p:transition/>
  <p:timing/>
</p:sld>
</file>

<file path=ppt/slides/slide17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a:extLst>
              <a:ext uri="{FF2B5EF4-FFF2-40B4-BE49-F238E27FC236}">
                <a16:creationId xmlns:a16="http://schemas.microsoft.com/office/drawing/2014/main" id="{AE1E5C90-CD45-409E-8BE7-5AFCEF4B4AF6}"/>
              </a:ext>
            </a:extLst>
          </p:cNvPr>
          <p:cNvSpPr>
            <a:spLocks noGrp="1"/>
          </p:cNvSpPr>
          <p:nvPr>
            <p:ph type="title"/>
          </p:nvPr>
        </p:nvSpPr>
        <p:spPr/>
        <p:txBody>
          <a:bodyPr/>
          <a:lstStyle/>
          <a:p>
            <a:endParaRPr lang="en-PK"/>
          </a:p>
        </p:txBody>
      </p:sp>
      <p:sp>
        <p:nvSpPr>
          <p:cNvPr id="3" name="Content Placeholder 2">
            <a:extLst>
              <a:ext uri="{FF2B5EF4-FFF2-40B4-BE49-F238E27FC236}">
                <a16:creationId xmlns:a16="http://schemas.microsoft.com/office/drawing/2014/main" id="{F25B04E7-1DD6-4D21-9C7E-E9B00B45496E}"/>
              </a:ext>
            </a:extLst>
          </p:cNvPr>
          <p:cNvSpPr>
            <a:spLocks noGrp="1"/>
          </p:cNvSpPr>
          <p:nvPr>
            <p:ph idx="1"/>
          </p:nvPr>
        </p:nvSpPr>
        <p:spPr/>
        <p:txBody>
          <a:bodyPr/>
          <a:lstStyle/>
          <a:p>
            <a:pPr marL="6160" indent="0">
              <a:buNone/>
            </a:pPr>
            <a:r>
              <a:rPr lang="en-US" b="1"/>
              <a:t>ANALYSIS</a:t>
            </a:r>
          </a:p>
          <a:p>
            <a:pPr marL="6160" indent="0">
              <a:buNone/>
            </a:pPr>
            <a:r>
              <a:rPr lang="en-US"/>
              <a:t>Resident Pakistanis could open foreign currency deposit accounts (1991)</a:t>
            </a:r>
          </a:p>
          <a:p>
            <a:pPr marL="6160" indent="0">
              <a:buNone/>
            </a:pPr>
            <a:r>
              <a:rPr lang="en-US"/>
              <a:t>Import licensing abolished except for commodities on “negative List” (1991)</a:t>
            </a:r>
          </a:p>
          <a:p>
            <a:pPr marL="6160" indent="0">
              <a:buNone/>
            </a:pPr>
            <a:r>
              <a:rPr lang="en-US"/>
              <a:t>Number of important steps were taken on the bases of Structural adjustment program (1993)</a:t>
            </a:r>
          </a:p>
          <a:p>
            <a:pPr marL="6160" indent="0">
              <a:buNone/>
            </a:pPr>
            <a:endParaRPr lang="en-PK"/>
          </a:p>
        </p:txBody>
      </p:sp>
    </p:spTree>
    <p:extLst>
      <p:ext uri="{BB962C8B-B14F-4D97-AF65-F5344CB8AC3E}">
        <p14:creationId xmlns:p14="http://schemas.microsoft.com/office/powerpoint/2010/main" val="452728571"/>
      </p:ext>
    </p:extLst>
  </p:cSld>
  <p:clrMapOvr>
    <a:masterClrMapping/>
  </p:clrMapOvr>
  <p:transition/>
  <p:timing/>
</p:sld>
</file>

<file path=ppt/slides/slide17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a:extLst>
              <a:ext uri="{FF2B5EF4-FFF2-40B4-BE49-F238E27FC236}">
                <a16:creationId xmlns:a16="http://schemas.microsoft.com/office/drawing/2014/main" id="{4D584A59-6A73-4098-9306-5EF8C2F567BD}"/>
              </a:ext>
            </a:extLst>
          </p:cNvPr>
          <p:cNvSpPr>
            <a:spLocks noGrp="1"/>
          </p:cNvSpPr>
          <p:nvPr>
            <p:ph type="title"/>
          </p:nvPr>
        </p:nvSpPr>
        <p:spPr/>
        <p:txBody>
          <a:bodyPr/>
          <a:lstStyle/>
          <a:p>
            <a:endParaRPr lang="en-PK"/>
          </a:p>
        </p:txBody>
      </p:sp>
      <p:sp>
        <p:nvSpPr>
          <p:cNvPr id="3" name="Content Placeholder 2">
            <a:extLst>
              <a:ext uri="{FF2B5EF4-FFF2-40B4-BE49-F238E27FC236}">
                <a16:creationId xmlns:a16="http://schemas.microsoft.com/office/drawing/2014/main" id="{33553A9B-21D3-451E-AA7E-D7F83E9C37E1}"/>
              </a:ext>
            </a:extLst>
          </p:cNvPr>
          <p:cNvSpPr>
            <a:spLocks noGrp="1"/>
          </p:cNvSpPr>
          <p:nvPr>
            <p:ph idx="1"/>
          </p:nvPr>
        </p:nvSpPr>
        <p:spPr/>
        <p:txBody>
          <a:bodyPr/>
          <a:lstStyle/>
          <a:p>
            <a:pPr marL="6160" indent="0">
              <a:buNone/>
            </a:pPr>
            <a:r>
              <a:rPr lang="en-US" b="1"/>
              <a:t>WORLD BANK STATED</a:t>
            </a:r>
          </a:p>
          <a:p>
            <a:pPr marL="6160" indent="0">
              <a:buNone/>
            </a:pPr>
            <a:r>
              <a:rPr lang="en-US"/>
              <a:t>Since 1990’s foreign exchange inflow into FCD’s have significantly helped Pakistan.</a:t>
            </a:r>
          </a:p>
          <a:p>
            <a:pPr marL="6160" indent="0">
              <a:buNone/>
            </a:pPr>
            <a:r>
              <a:rPr lang="en-US"/>
              <a:t>Inflows in FCD’s were as large (75%) as Pakistan's total capital account balance.</a:t>
            </a:r>
          </a:p>
          <a:p>
            <a:pPr marL="6160" indent="0">
              <a:buNone/>
            </a:pPr>
            <a:r>
              <a:rPr lang="en-US"/>
              <a:t>Government of Pakistan should extend these trade policy measures particularly with reference to trade taxation (end of 1</a:t>
            </a:r>
            <a:r>
              <a:rPr lang="en-US" baseline="30000"/>
              <a:t>st</a:t>
            </a:r>
            <a:r>
              <a:rPr lang="en-US"/>
              <a:t> structural adjustment program) </a:t>
            </a:r>
            <a:endParaRPr lang="en-PK"/>
          </a:p>
        </p:txBody>
      </p:sp>
    </p:spTree>
    <p:extLst>
      <p:ext uri="{BB962C8B-B14F-4D97-AF65-F5344CB8AC3E}">
        <p14:creationId xmlns:p14="http://schemas.microsoft.com/office/powerpoint/2010/main" val="3256047078"/>
      </p:ext>
    </p:extLst>
  </p:cSld>
  <p:clrMapOvr>
    <a:masterClrMapping/>
  </p:clrMapOvr>
  <p:transition/>
  <p:timing/>
</p:sld>
</file>

<file path=ppt/slides/slide17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a:extLst>
              <a:ext uri="{FF2B5EF4-FFF2-40B4-BE49-F238E27FC236}">
                <a16:creationId xmlns:a16="http://schemas.microsoft.com/office/drawing/2014/main" id="{0A1D9462-CE88-4E7A-A6E9-D9F331D37C7A}"/>
              </a:ext>
            </a:extLst>
          </p:cNvPr>
          <p:cNvSpPr>
            <a:spLocks noGrp="1"/>
          </p:cNvSpPr>
          <p:nvPr>
            <p:ph type="title"/>
          </p:nvPr>
        </p:nvSpPr>
        <p:spPr/>
        <p:txBody>
          <a:bodyPr/>
          <a:lstStyle/>
          <a:p>
            <a:endParaRPr lang="en-PK"/>
          </a:p>
        </p:txBody>
      </p:sp>
      <p:sp>
        <p:nvSpPr>
          <p:cNvPr id="3" name="Content Placeholder 2">
            <a:extLst>
              <a:ext uri="{FF2B5EF4-FFF2-40B4-BE49-F238E27FC236}">
                <a16:creationId xmlns:a16="http://schemas.microsoft.com/office/drawing/2014/main" id="{41129F3D-B92B-4F40-9508-CA3461DFC507}"/>
              </a:ext>
            </a:extLst>
          </p:cNvPr>
          <p:cNvSpPr>
            <a:spLocks noGrp="1"/>
          </p:cNvSpPr>
          <p:nvPr>
            <p:ph idx="1"/>
          </p:nvPr>
        </p:nvSpPr>
        <p:spPr/>
        <p:txBody>
          <a:bodyPr/>
          <a:lstStyle/>
          <a:p>
            <a:pPr marL="6160" indent="0">
              <a:buNone/>
            </a:pPr>
            <a:r>
              <a:rPr lang="en-US" b="1"/>
              <a:t>CONCLUSION</a:t>
            </a:r>
          </a:p>
          <a:p>
            <a:r>
              <a:rPr lang="en-US"/>
              <a:t>The formation of world trade organization (WTO) 1995</a:t>
            </a:r>
          </a:p>
          <a:p>
            <a:r>
              <a:rPr lang="en-US"/>
              <a:t>Results the change in the international trade environment.</a:t>
            </a:r>
          </a:p>
          <a:p>
            <a:r>
              <a:rPr lang="en-US"/>
              <a:t>Most of the trade reforms undertaken during 1988-1995.</a:t>
            </a:r>
          </a:p>
          <a:p>
            <a:r>
              <a:rPr lang="en-US"/>
              <a:t>From mid-1990’s and after, WTO there has not been significant reforms in Pakistan’s trade sector.</a:t>
            </a:r>
          </a:p>
          <a:p>
            <a:pPr marL="6160" indent="0">
              <a:buNone/>
            </a:pPr>
            <a:endParaRPr lang="en-PK"/>
          </a:p>
        </p:txBody>
      </p:sp>
    </p:spTree>
    <p:extLst>
      <p:ext uri="{BB962C8B-B14F-4D97-AF65-F5344CB8AC3E}">
        <p14:creationId xmlns:p14="http://schemas.microsoft.com/office/powerpoint/2010/main" val="897826705"/>
      </p:ext>
    </p:extLst>
  </p:cSld>
  <p:clrMapOvr>
    <a:masterClrMapping/>
  </p:clrMapOvr>
  <p:transition/>
  <p:timing/>
</p:sld>
</file>

<file path=ppt/slides/slide17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a:extLst>
              <a:ext uri="{FF2B5EF4-FFF2-40B4-BE49-F238E27FC236}">
                <a16:creationId xmlns:a16="http://schemas.microsoft.com/office/drawing/2014/main" id="{9119307D-DA12-4CE0-BCFF-1C929DCAE68A}"/>
              </a:ext>
            </a:extLst>
          </p:cNvPr>
          <p:cNvSpPr>
            <a:spLocks noGrp="1"/>
          </p:cNvSpPr>
          <p:nvPr>
            <p:ph type="title"/>
          </p:nvPr>
        </p:nvSpPr>
        <p:spPr/>
        <p:txBody>
          <a:bodyPr/>
          <a:lstStyle/>
          <a:p>
            <a:endParaRPr lang="en-PK"/>
          </a:p>
        </p:txBody>
      </p:sp>
      <p:sp>
        <p:nvSpPr>
          <p:cNvPr id="3" name="Content Placeholder 2">
            <a:extLst>
              <a:ext uri="{FF2B5EF4-FFF2-40B4-BE49-F238E27FC236}">
                <a16:creationId xmlns:a16="http://schemas.microsoft.com/office/drawing/2014/main" id="{12E64A64-1623-41B2-9A42-44E4B265319B}"/>
              </a:ext>
            </a:extLst>
          </p:cNvPr>
          <p:cNvSpPr>
            <a:spLocks noGrp="1"/>
          </p:cNvSpPr>
          <p:nvPr>
            <p:ph idx="1"/>
          </p:nvPr>
        </p:nvSpPr>
        <p:spPr/>
        <p:txBody>
          <a:bodyPr>
            <a:normAutofit/>
          </a:bodyPr>
          <a:lstStyle/>
          <a:p>
            <a:pPr marL="6160" indent="0">
              <a:buNone/>
            </a:pPr>
            <a:r>
              <a:rPr lang="en-US" sz="3200" b="1"/>
              <a:t>Foreign Exchange Rate </a:t>
            </a:r>
          </a:p>
          <a:p>
            <a:pPr marL="6160" indent="0">
              <a:buNone/>
            </a:pPr>
            <a:r>
              <a:rPr lang="en-US" sz="3200" b="1"/>
              <a:t>and </a:t>
            </a:r>
          </a:p>
          <a:p>
            <a:pPr marL="6160" indent="0">
              <a:buNone/>
            </a:pPr>
            <a:r>
              <a:rPr lang="en-US" sz="3200" b="1"/>
              <a:t>World Trade Organization </a:t>
            </a:r>
            <a:endParaRPr lang="en-PK" sz="3200" b="1"/>
          </a:p>
        </p:txBody>
      </p:sp>
    </p:spTree>
    <p:extLst>
      <p:ext uri="{BB962C8B-B14F-4D97-AF65-F5344CB8AC3E}">
        <p14:creationId xmlns:p14="http://schemas.microsoft.com/office/powerpoint/2010/main" val="3163264935"/>
      </p:ext>
    </p:extLst>
  </p:cSld>
  <p:clrMapOvr>
    <a:masterClrMapping/>
  </p:clrMapOvr>
  <p:transition/>
  <p:timing/>
</p:sld>
</file>

<file path=ppt/slides/slide17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a:extLst>
              <a:ext uri="{FF2B5EF4-FFF2-40B4-BE49-F238E27FC236}">
                <a16:creationId xmlns:a16="http://schemas.microsoft.com/office/drawing/2014/main" id="{4490B08F-E792-4E5D-B000-33AEEF913A6B}"/>
              </a:ext>
            </a:extLst>
          </p:cNvPr>
          <p:cNvSpPr>
            <a:spLocks noGrp="1"/>
          </p:cNvSpPr>
          <p:nvPr>
            <p:ph type="title"/>
          </p:nvPr>
        </p:nvSpPr>
        <p:spPr/>
        <p:txBody>
          <a:bodyPr/>
          <a:lstStyle/>
          <a:p>
            <a:r>
              <a:rPr lang="en-US"/>
              <a:t>FOREIGN EXCHANGE RATE</a:t>
            </a:r>
            <a:endParaRPr lang="en-PK"/>
          </a:p>
        </p:txBody>
      </p:sp>
      <p:sp>
        <p:nvSpPr>
          <p:cNvPr id="3" name="Content Placeholder 2">
            <a:extLst>
              <a:ext uri="{FF2B5EF4-FFF2-40B4-BE49-F238E27FC236}">
                <a16:creationId xmlns:a16="http://schemas.microsoft.com/office/drawing/2014/main" id="{402C1E44-CD8B-4CF5-82AB-DEB7B18823EF}"/>
              </a:ext>
            </a:extLst>
          </p:cNvPr>
          <p:cNvSpPr>
            <a:spLocks noGrp="1"/>
          </p:cNvSpPr>
          <p:nvPr>
            <p:ph idx="1"/>
          </p:nvPr>
        </p:nvSpPr>
        <p:spPr/>
        <p:txBody>
          <a:bodyPr/>
          <a:lstStyle/>
          <a:p>
            <a:r>
              <a:rPr lang="en-US"/>
              <a:t>Exchange rate has played important critical role in the initial fifty years of Pakistan’s existence.</a:t>
            </a:r>
          </a:p>
          <a:p>
            <a:r>
              <a:rPr lang="en-US"/>
              <a:t>In 10949, Pakistan government made conscious decision of “non-devaluation”.</a:t>
            </a:r>
          </a:p>
          <a:p>
            <a:r>
              <a:rPr lang="en-US"/>
              <a:t>Resultantly, Pakistan faced serious crises on exchange rate front, which added to numerous other crises of that era.</a:t>
            </a:r>
            <a:endParaRPr lang="en-PK"/>
          </a:p>
        </p:txBody>
      </p:sp>
    </p:spTree>
    <p:extLst>
      <p:ext uri="{BB962C8B-B14F-4D97-AF65-F5344CB8AC3E}">
        <p14:creationId xmlns:p14="http://schemas.microsoft.com/office/powerpoint/2010/main" val="2811711679"/>
      </p:ext>
    </p:extLst>
  </p:cSld>
  <p:clrMapOvr>
    <a:masterClrMapping/>
  </p:clrMapOvr>
  <p:transition/>
  <p:timing/>
</p:sld>
</file>

<file path=ppt/slides/slide17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a:extLst>
              <a:ext uri="{FF2B5EF4-FFF2-40B4-BE49-F238E27FC236}">
                <a16:creationId xmlns:a16="http://schemas.microsoft.com/office/drawing/2014/main" id="{D30706E2-17D4-46F0-A08E-D58D0B31C315}"/>
              </a:ext>
            </a:extLst>
          </p:cNvPr>
          <p:cNvSpPr>
            <a:spLocks noGrp="1"/>
          </p:cNvSpPr>
          <p:nvPr>
            <p:ph type="title"/>
          </p:nvPr>
        </p:nvSpPr>
        <p:spPr/>
        <p:txBody>
          <a:bodyPr/>
          <a:lstStyle/>
          <a:p>
            <a:endParaRPr lang="en-PK"/>
          </a:p>
        </p:txBody>
      </p:sp>
      <p:sp>
        <p:nvSpPr>
          <p:cNvPr id="3" name="Content Placeholder 2">
            <a:extLst>
              <a:ext uri="{FF2B5EF4-FFF2-40B4-BE49-F238E27FC236}">
                <a16:creationId xmlns:a16="http://schemas.microsoft.com/office/drawing/2014/main" id="{D12133C2-1BFA-468F-8A49-2F18011D7954}"/>
              </a:ext>
            </a:extLst>
          </p:cNvPr>
          <p:cNvSpPr>
            <a:spLocks noGrp="1"/>
          </p:cNvSpPr>
          <p:nvPr>
            <p:ph idx="1"/>
          </p:nvPr>
        </p:nvSpPr>
        <p:spPr/>
        <p:txBody>
          <a:bodyPr/>
          <a:lstStyle/>
          <a:p>
            <a:pPr marL="6160" indent="0">
              <a:buNone/>
            </a:pPr>
            <a:r>
              <a:rPr lang="en-US" b="1"/>
              <a:t>FEATURES OF FORIGN EXCHANGE REGIME IN PAKISTAN</a:t>
            </a:r>
          </a:p>
          <a:p>
            <a:r>
              <a:rPr lang="en-US"/>
              <a:t>Initially Pakistani Rupee was linked to pound sterling.</a:t>
            </a:r>
          </a:p>
          <a:p>
            <a:r>
              <a:rPr lang="en-US"/>
              <a:t>Later, USA became more dominant across the globe so dollar became the key currency.</a:t>
            </a:r>
          </a:p>
          <a:p>
            <a:r>
              <a:rPr lang="en-US"/>
              <a:t>Pakistan did not devalue in 1949.</a:t>
            </a:r>
          </a:p>
          <a:p>
            <a:r>
              <a:rPr lang="en-US"/>
              <a:t>It did not devalue in 1952 as well.</a:t>
            </a:r>
            <a:endParaRPr lang="en-PK"/>
          </a:p>
        </p:txBody>
      </p:sp>
    </p:spTree>
    <p:extLst>
      <p:ext uri="{BB962C8B-B14F-4D97-AF65-F5344CB8AC3E}">
        <p14:creationId xmlns:p14="http://schemas.microsoft.com/office/powerpoint/2010/main" val="2517157026"/>
      </p:ext>
    </p:extLst>
  </p:cSld>
  <p:clrMapOvr>
    <a:masterClrMapping/>
  </p:clrMapOvr>
  <p:transition/>
  <p:timing/>
</p:sld>
</file>

<file path=ppt/slides/slide17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a:extLst>
              <a:ext uri="{FF2B5EF4-FFF2-40B4-BE49-F238E27FC236}">
                <a16:creationId xmlns:a16="http://schemas.microsoft.com/office/drawing/2014/main" id="{216552E9-9CFA-4D26-B507-204BC5130419}"/>
              </a:ext>
            </a:extLst>
          </p:cNvPr>
          <p:cNvSpPr>
            <a:spLocks noGrp="1"/>
          </p:cNvSpPr>
          <p:nvPr>
            <p:ph type="title"/>
          </p:nvPr>
        </p:nvSpPr>
        <p:spPr/>
        <p:txBody>
          <a:bodyPr/>
          <a:lstStyle/>
          <a:p>
            <a:endParaRPr lang="en-PK"/>
          </a:p>
        </p:txBody>
      </p:sp>
      <p:sp>
        <p:nvSpPr>
          <p:cNvPr id="3" name="Content Placeholder 2">
            <a:extLst>
              <a:ext uri="{FF2B5EF4-FFF2-40B4-BE49-F238E27FC236}">
                <a16:creationId xmlns:a16="http://schemas.microsoft.com/office/drawing/2014/main" id="{A01AD46F-AFB5-4EC5-88D6-5C86E3CAAE97}"/>
              </a:ext>
            </a:extLst>
          </p:cNvPr>
          <p:cNvSpPr>
            <a:spLocks noGrp="1"/>
          </p:cNvSpPr>
          <p:nvPr>
            <p:ph idx="1"/>
          </p:nvPr>
        </p:nvSpPr>
        <p:spPr/>
        <p:txBody>
          <a:bodyPr>
            <a:normAutofit lnSpcReduction="10000"/>
          </a:bodyPr>
          <a:lstStyle/>
          <a:p>
            <a:pPr marL="6160" indent="0">
              <a:buNone/>
            </a:pPr>
            <a:r>
              <a:rPr lang="en-US" b="1"/>
              <a:t>FEATURES OF FORIGN EXCHANGE REGIME IN PAKISTAN</a:t>
            </a:r>
          </a:p>
          <a:p>
            <a:r>
              <a:rPr lang="en-US"/>
              <a:t>Entire development decade has been criticized for maintaining multiple exchange rate </a:t>
            </a:r>
          </a:p>
          <a:p>
            <a:r>
              <a:rPr lang="en-US"/>
              <a:t>Nominal exchange rate of Pakistani rupee was changed twice (Devaluation)</a:t>
            </a:r>
          </a:p>
          <a:p>
            <a:r>
              <a:rPr lang="en-US"/>
              <a:t>	30% in 1956</a:t>
            </a:r>
          </a:p>
          <a:p>
            <a:r>
              <a:rPr lang="en-US"/>
              <a:t>	58% in 1972</a:t>
            </a:r>
          </a:p>
          <a:p>
            <a:r>
              <a:rPr lang="en-US"/>
              <a:t>Feb 1973, Pakistani rupee was revalued by 10% due to devaluation of US dollar. </a:t>
            </a:r>
            <a:endParaRPr lang="en-PK"/>
          </a:p>
        </p:txBody>
      </p:sp>
    </p:spTree>
    <p:extLst>
      <p:ext uri="{BB962C8B-B14F-4D97-AF65-F5344CB8AC3E}">
        <p14:creationId xmlns:p14="http://schemas.microsoft.com/office/powerpoint/2010/main" val="108435842"/>
      </p:ext>
    </p:extLst>
  </p:cSld>
  <p:clrMapOvr>
    <a:masterClrMapping/>
  </p:clrMapOvr>
  <p:transition/>
  <p:timing/>
</p:sld>
</file>

<file path=ppt/slides/slide17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a:extLst>
              <a:ext uri="{FF2B5EF4-FFF2-40B4-BE49-F238E27FC236}">
                <a16:creationId xmlns:a16="http://schemas.microsoft.com/office/drawing/2014/main" id="{B58CA436-16CF-4088-8F5D-4C8351F22F9B}"/>
              </a:ext>
            </a:extLst>
          </p:cNvPr>
          <p:cNvSpPr>
            <a:spLocks noGrp="1"/>
          </p:cNvSpPr>
          <p:nvPr>
            <p:ph type="title"/>
          </p:nvPr>
        </p:nvSpPr>
        <p:spPr/>
        <p:txBody>
          <a:bodyPr/>
          <a:lstStyle/>
          <a:p>
            <a:endParaRPr lang="en-PK"/>
          </a:p>
        </p:txBody>
      </p:sp>
      <p:sp>
        <p:nvSpPr>
          <p:cNvPr id="3" name="Content Placeholder 2">
            <a:extLst>
              <a:ext uri="{FF2B5EF4-FFF2-40B4-BE49-F238E27FC236}">
                <a16:creationId xmlns:a16="http://schemas.microsoft.com/office/drawing/2014/main" id="{C684D39D-93AA-4383-BC56-20C82B6405CA}"/>
              </a:ext>
            </a:extLst>
          </p:cNvPr>
          <p:cNvSpPr>
            <a:spLocks noGrp="1"/>
          </p:cNvSpPr>
          <p:nvPr>
            <p:ph idx="1"/>
          </p:nvPr>
        </p:nvSpPr>
        <p:spPr/>
        <p:txBody>
          <a:bodyPr/>
          <a:lstStyle/>
          <a:p>
            <a:pPr marL="6160" indent="0">
              <a:buNone/>
            </a:pPr>
            <a:r>
              <a:rPr lang="en-US" b="1"/>
              <a:t>CONCLUSION</a:t>
            </a:r>
          </a:p>
          <a:p>
            <a:pPr marL="6160" indent="0">
              <a:buNone/>
            </a:pPr>
            <a:r>
              <a:rPr lang="en-US"/>
              <a:t>Rupee has continuously lost its value against foreign currencies.</a:t>
            </a:r>
          </a:p>
          <a:p>
            <a:pPr marL="6160" indent="0">
              <a:buNone/>
            </a:pPr>
            <a:r>
              <a:rPr lang="en-US"/>
              <a:t>Its not the best way to increase exports.</a:t>
            </a:r>
          </a:p>
          <a:p>
            <a:pPr marL="6160" indent="0">
              <a:buNone/>
            </a:pPr>
            <a:r>
              <a:rPr lang="en-US"/>
              <a:t>Structural factors are more important;</a:t>
            </a:r>
          </a:p>
          <a:p>
            <a:pPr marL="6160" indent="0">
              <a:buNone/>
            </a:pPr>
            <a:r>
              <a:rPr lang="en-US"/>
              <a:t>	better quality products</a:t>
            </a:r>
          </a:p>
          <a:p>
            <a:pPr marL="6160" indent="0">
              <a:buNone/>
            </a:pPr>
            <a:r>
              <a:rPr lang="en-US"/>
              <a:t>	credit</a:t>
            </a:r>
          </a:p>
          <a:p>
            <a:pPr marL="6160" indent="0">
              <a:buNone/>
            </a:pPr>
            <a:r>
              <a:rPr lang="en-US"/>
              <a:t>	Infrastructure</a:t>
            </a:r>
          </a:p>
          <a:p>
            <a:pPr marL="6160" indent="0">
              <a:buNone/>
            </a:pPr>
            <a:r>
              <a:rPr lang="en-US"/>
              <a:t>The net result of falling rupee is highly negative.</a:t>
            </a:r>
            <a:endParaRPr lang="en-PK"/>
          </a:p>
        </p:txBody>
      </p:sp>
    </p:spTree>
    <p:extLst>
      <p:ext uri="{BB962C8B-B14F-4D97-AF65-F5344CB8AC3E}">
        <p14:creationId xmlns:p14="http://schemas.microsoft.com/office/powerpoint/2010/main" val="221476768"/>
      </p:ext>
    </p:extLst>
  </p:cSld>
  <p:clrMapOvr>
    <a:masterClrMapping/>
  </p:clrMapOvr>
  <p:transition/>
  <p:timing/>
</p:sld>
</file>

<file path=ppt/slides/slide18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a:extLst>
              <a:ext uri="{FF2B5EF4-FFF2-40B4-BE49-F238E27FC236}">
                <a16:creationId xmlns:a16="http://schemas.microsoft.com/office/drawing/2014/main" id="{E298E981-A520-486A-AD2F-AE886DBD79DC}"/>
              </a:ext>
            </a:extLst>
          </p:cNvPr>
          <p:cNvSpPr>
            <a:spLocks noGrp="1"/>
          </p:cNvSpPr>
          <p:nvPr>
            <p:ph type="title"/>
          </p:nvPr>
        </p:nvSpPr>
        <p:spPr/>
        <p:txBody>
          <a:bodyPr/>
          <a:lstStyle/>
          <a:p>
            <a:r>
              <a:rPr lang="en-US"/>
              <a:t>WTO AND GLOBALIZATION</a:t>
            </a:r>
            <a:endParaRPr lang="en-PK"/>
          </a:p>
        </p:txBody>
      </p:sp>
      <p:sp>
        <p:nvSpPr>
          <p:cNvPr id="3" name="Content Placeholder 2">
            <a:extLst>
              <a:ext uri="{FF2B5EF4-FFF2-40B4-BE49-F238E27FC236}">
                <a16:creationId xmlns:a16="http://schemas.microsoft.com/office/drawing/2014/main" id="{23D06AC1-4211-4094-B572-5ECAE9B10058}"/>
              </a:ext>
            </a:extLst>
          </p:cNvPr>
          <p:cNvSpPr>
            <a:spLocks noGrp="1"/>
          </p:cNvSpPr>
          <p:nvPr>
            <p:ph idx="1"/>
          </p:nvPr>
        </p:nvSpPr>
        <p:spPr/>
        <p:txBody>
          <a:bodyPr/>
          <a:lstStyle/>
          <a:p>
            <a:pPr marL="6160" indent="0">
              <a:buNone/>
            </a:pPr>
            <a:r>
              <a:rPr lang="en-US" b="1"/>
              <a:t>World Trade Organization (WTO)</a:t>
            </a:r>
          </a:p>
          <a:p>
            <a:r>
              <a:rPr lang="en-US"/>
              <a:t>An intergovernmental organization which regulates international trade.</a:t>
            </a:r>
          </a:p>
          <a:p>
            <a:r>
              <a:rPr lang="en-US"/>
              <a:t>Commenced on 1</a:t>
            </a:r>
            <a:r>
              <a:rPr lang="en-US" baseline="30000"/>
              <a:t>st</a:t>
            </a:r>
            <a:r>
              <a:rPr lang="en-US"/>
              <a:t> Jan 1995.</a:t>
            </a:r>
          </a:p>
          <a:p>
            <a:r>
              <a:rPr lang="en-US"/>
              <a:t>Signed by 124 nations on 15</a:t>
            </a:r>
            <a:r>
              <a:rPr lang="en-US" baseline="30000"/>
              <a:t>th</a:t>
            </a:r>
            <a:r>
              <a:rPr lang="en-US"/>
              <a:t> April 1994.</a:t>
            </a:r>
          </a:p>
          <a:p>
            <a:r>
              <a:rPr lang="en-US"/>
              <a:t>Replacing the General Agreements on Tariffs and Trade (GATT)</a:t>
            </a:r>
            <a:endParaRPr lang="en-PK"/>
          </a:p>
        </p:txBody>
      </p:sp>
    </p:spTree>
    <p:extLst>
      <p:ext uri="{BB962C8B-B14F-4D97-AF65-F5344CB8AC3E}">
        <p14:creationId xmlns:p14="http://schemas.microsoft.com/office/powerpoint/2010/main" val="1495797893"/>
      </p:ext>
    </p:extLst>
  </p:cSld>
  <p:clrMapOvr>
    <a:masterClrMapping/>
  </p:clrMapOvr>
  <p:transition/>
  <p:timing/>
</p:sld>
</file>

<file path=ppt/slides/slide18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a:extLst>
              <a:ext uri="{FF2B5EF4-FFF2-40B4-BE49-F238E27FC236}">
                <a16:creationId xmlns:a16="http://schemas.microsoft.com/office/drawing/2014/main" id="{75629F2F-F6C1-422D-ADF9-33C3EFD794FC}"/>
              </a:ext>
            </a:extLst>
          </p:cNvPr>
          <p:cNvSpPr>
            <a:spLocks noGrp="1"/>
          </p:cNvSpPr>
          <p:nvPr>
            <p:ph type="title"/>
          </p:nvPr>
        </p:nvSpPr>
        <p:spPr/>
        <p:txBody>
          <a:bodyPr/>
          <a:lstStyle/>
          <a:p>
            <a:endParaRPr lang="en-PK"/>
          </a:p>
        </p:txBody>
      </p:sp>
      <p:sp>
        <p:nvSpPr>
          <p:cNvPr id="3" name="Content Placeholder 2">
            <a:extLst>
              <a:ext uri="{FF2B5EF4-FFF2-40B4-BE49-F238E27FC236}">
                <a16:creationId xmlns:a16="http://schemas.microsoft.com/office/drawing/2014/main" id="{A9FBCC96-046F-4996-9C56-66A9DBD68259}"/>
              </a:ext>
            </a:extLst>
          </p:cNvPr>
          <p:cNvSpPr>
            <a:spLocks noGrp="1"/>
          </p:cNvSpPr>
          <p:nvPr>
            <p:ph idx="1"/>
          </p:nvPr>
        </p:nvSpPr>
        <p:spPr/>
        <p:txBody>
          <a:bodyPr/>
          <a:lstStyle/>
          <a:p>
            <a:pPr marL="6160" indent="0">
              <a:buNone/>
            </a:pPr>
            <a:r>
              <a:rPr lang="en-US"/>
              <a:t>GLOBALIZATION</a:t>
            </a:r>
          </a:p>
          <a:p>
            <a:r>
              <a:rPr lang="en-US"/>
              <a:t>Globalization refers to the widening and deepening of international trade flows.</a:t>
            </a:r>
          </a:p>
          <a:p>
            <a:r>
              <a:rPr lang="en-US"/>
              <a:t>Trade of capital, technology and information in the global market.</a:t>
            </a:r>
          </a:p>
          <a:p>
            <a:r>
              <a:rPr lang="en-US"/>
              <a:t>Smooth flows of trade and information will increase human welfare and growth.</a:t>
            </a:r>
          </a:p>
          <a:p>
            <a:r>
              <a:rPr lang="en-US"/>
              <a:t>Multinational organizations like IMF, World bank and UN have taken the lead to advance the agenda.</a:t>
            </a:r>
            <a:endParaRPr lang="en-PK"/>
          </a:p>
        </p:txBody>
      </p:sp>
    </p:spTree>
    <p:extLst>
      <p:ext uri="{BB962C8B-B14F-4D97-AF65-F5344CB8AC3E}">
        <p14:creationId xmlns:p14="http://schemas.microsoft.com/office/powerpoint/2010/main" val="938163246"/>
      </p:ext>
    </p:extLst>
  </p:cSld>
  <p:clrMapOvr>
    <a:masterClrMapping/>
  </p:clrMapOvr>
  <p:transition/>
  <p:timing/>
</p:sld>
</file>

<file path=ppt/slides/slide18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a:extLst>
              <a:ext uri="{FF2B5EF4-FFF2-40B4-BE49-F238E27FC236}">
                <a16:creationId xmlns:a16="http://schemas.microsoft.com/office/drawing/2014/main" id="{5472B02F-143C-442B-9457-B081D074988E}"/>
              </a:ext>
            </a:extLst>
          </p:cNvPr>
          <p:cNvSpPr>
            <a:spLocks noGrp="1"/>
          </p:cNvSpPr>
          <p:nvPr>
            <p:ph type="title"/>
          </p:nvPr>
        </p:nvSpPr>
        <p:spPr/>
        <p:txBody>
          <a:bodyPr/>
          <a:lstStyle/>
          <a:p>
            <a:endParaRPr lang="en-PK"/>
          </a:p>
        </p:txBody>
      </p:sp>
      <p:sp>
        <p:nvSpPr>
          <p:cNvPr id="3" name="Content Placeholder 2">
            <a:extLst>
              <a:ext uri="{FF2B5EF4-FFF2-40B4-BE49-F238E27FC236}">
                <a16:creationId xmlns:a16="http://schemas.microsoft.com/office/drawing/2014/main" id="{11A0A44B-E44F-406F-8413-94DBD66FCAA9}"/>
              </a:ext>
            </a:extLst>
          </p:cNvPr>
          <p:cNvSpPr>
            <a:spLocks noGrp="1"/>
          </p:cNvSpPr>
          <p:nvPr>
            <p:ph idx="1"/>
          </p:nvPr>
        </p:nvSpPr>
        <p:spPr/>
        <p:txBody>
          <a:bodyPr/>
          <a:lstStyle/>
          <a:p>
            <a:pPr marL="6160" indent="0">
              <a:buNone/>
            </a:pPr>
            <a:r>
              <a:rPr lang="en-US"/>
              <a:t>The international financial institutions (IFIs) have established an institutional framework for a process of development and free international trade.</a:t>
            </a:r>
          </a:p>
          <a:p>
            <a:pPr marL="6160" indent="0">
              <a:buNone/>
            </a:pPr>
            <a:r>
              <a:rPr lang="en-US"/>
              <a:t>These IFIs play major role in shaping macroeconomic and social decisions regarding the economic structure and living standards of the nations.</a:t>
            </a:r>
          </a:p>
          <a:p>
            <a:pPr marL="6160" indent="0">
              <a:buNone/>
            </a:pPr>
            <a:r>
              <a:rPr lang="en-US"/>
              <a:t>Their officials decide about government spending, development strategies and other aspects bypassing the electoral system of countries.</a:t>
            </a:r>
            <a:endParaRPr lang="en-PK"/>
          </a:p>
        </p:txBody>
      </p:sp>
    </p:spTree>
    <p:extLst>
      <p:ext uri="{BB962C8B-B14F-4D97-AF65-F5344CB8AC3E}">
        <p14:creationId xmlns:p14="http://schemas.microsoft.com/office/powerpoint/2010/main" val="997246498"/>
      </p:ext>
    </p:extLst>
  </p:cSld>
  <p:clrMapOvr>
    <a:masterClrMapping/>
  </p:clrMapOvr>
  <p:transition/>
  <p:timing/>
</p:sld>
</file>

<file path=ppt/slides/slide18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a:extLst>
              <a:ext uri="{FF2B5EF4-FFF2-40B4-BE49-F238E27FC236}">
                <a16:creationId xmlns:a16="http://schemas.microsoft.com/office/drawing/2014/main" id="{103B8374-5668-4E61-82EE-1642DC4ED88E}"/>
              </a:ext>
            </a:extLst>
          </p:cNvPr>
          <p:cNvSpPr>
            <a:spLocks noGrp="1"/>
          </p:cNvSpPr>
          <p:nvPr>
            <p:ph type="title"/>
          </p:nvPr>
        </p:nvSpPr>
        <p:spPr/>
        <p:txBody>
          <a:bodyPr/>
          <a:lstStyle/>
          <a:p>
            <a:endParaRPr lang="en-PK"/>
          </a:p>
        </p:txBody>
      </p:sp>
      <p:sp>
        <p:nvSpPr>
          <p:cNvPr id="3" name="Content Placeholder 2">
            <a:extLst>
              <a:ext uri="{FF2B5EF4-FFF2-40B4-BE49-F238E27FC236}">
                <a16:creationId xmlns:a16="http://schemas.microsoft.com/office/drawing/2014/main" id="{6CE69DBA-826B-4157-A7B5-CC558B092DC5}"/>
              </a:ext>
            </a:extLst>
          </p:cNvPr>
          <p:cNvSpPr>
            <a:spLocks noGrp="1"/>
          </p:cNvSpPr>
          <p:nvPr>
            <p:ph idx="1"/>
          </p:nvPr>
        </p:nvSpPr>
        <p:spPr/>
        <p:txBody>
          <a:bodyPr/>
          <a:lstStyle/>
          <a:p>
            <a:r>
              <a:rPr lang="en-US"/>
              <a:t>There are countries which have restricted the role of IFIs while still being major players and beneficiaries of globalization. </a:t>
            </a:r>
          </a:p>
          <a:p>
            <a:r>
              <a:rPr lang="en-US"/>
              <a:t>What seems to play important role in this regard;</a:t>
            </a:r>
          </a:p>
          <a:p>
            <a:pPr marL="6160" indent="0">
              <a:buNone/>
            </a:pPr>
            <a:r>
              <a:rPr lang="en-US"/>
              <a:t>	Active and political civil society</a:t>
            </a:r>
          </a:p>
          <a:p>
            <a:pPr marL="6160" indent="0">
              <a:buNone/>
            </a:pPr>
            <a:r>
              <a:rPr lang="en-US"/>
              <a:t>	Strong nationalistic leadership.</a:t>
            </a:r>
            <a:endParaRPr lang="en-PK"/>
          </a:p>
        </p:txBody>
      </p:sp>
    </p:spTree>
    <p:extLst>
      <p:ext uri="{BB962C8B-B14F-4D97-AF65-F5344CB8AC3E}">
        <p14:creationId xmlns:p14="http://schemas.microsoft.com/office/powerpoint/2010/main" val="859382190"/>
      </p:ext>
    </p:extLst>
  </p:cSld>
  <p:clrMapOvr>
    <a:masterClrMapping/>
  </p:clrMapOvr>
  <p:transition/>
  <p:timing/>
</p:sld>
</file>

<file path=ppt/slides/slide18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a:extLst>
              <a:ext uri="{FF2B5EF4-FFF2-40B4-BE49-F238E27FC236}">
                <a16:creationId xmlns:a16="http://schemas.microsoft.com/office/drawing/2014/main" id="{63A5D687-FD47-46F4-B01C-0319A03390BB}"/>
              </a:ext>
            </a:extLst>
          </p:cNvPr>
          <p:cNvSpPr>
            <a:spLocks noGrp="1"/>
          </p:cNvSpPr>
          <p:nvPr>
            <p:ph type="title"/>
          </p:nvPr>
        </p:nvSpPr>
        <p:spPr/>
        <p:txBody>
          <a:bodyPr/>
          <a:lstStyle/>
          <a:p>
            <a:endParaRPr lang="en-PK"/>
          </a:p>
        </p:txBody>
      </p:sp>
      <p:sp>
        <p:nvSpPr>
          <p:cNvPr id="3" name="Content Placeholder 2">
            <a:extLst>
              <a:ext uri="{FF2B5EF4-FFF2-40B4-BE49-F238E27FC236}">
                <a16:creationId xmlns:a16="http://schemas.microsoft.com/office/drawing/2014/main" id="{B2D9164E-578F-4C33-A5AF-8247BF454924}"/>
              </a:ext>
            </a:extLst>
          </p:cNvPr>
          <p:cNvSpPr>
            <a:spLocks noGrp="1"/>
          </p:cNvSpPr>
          <p:nvPr>
            <p:ph idx="1"/>
          </p:nvPr>
        </p:nvSpPr>
        <p:spPr/>
        <p:txBody>
          <a:bodyPr>
            <a:normAutofit lnSpcReduction="10000"/>
          </a:bodyPr>
          <a:lstStyle/>
          <a:p>
            <a:r>
              <a:rPr lang="en-US"/>
              <a:t>Key instrument of globalization is trade.</a:t>
            </a:r>
          </a:p>
          <a:p>
            <a:r>
              <a:rPr lang="en-US"/>
              <a:t>East Asian countries prospered on account of globalization includes China, India etc.</a:t>
            </a:r>
          </a:p>
          <a:p>
            <a:r>
              <a:rPr lang="en-US"/>
              <a:t>The countries with following features benefitted more from globalization;</a:t>
            </a:r>
          </a:p>
          <a:p>
            <a:pPr marL="6160" indent="0">
              <a:buNone/>
            </a:pPr>
            <a:r>
              <a:rPr lang="en-US"/>
              <a:t>	Less corrupt</a:t>
            </a:r>
          </a:p>
          <a:p>
            <a:pPr marL="6160" indent="0">
              <a:buNone/>
            </a:pPr>
            <a:r>
              <a:rPr lang="en-US"/>
              <a:t>	More democratic</a:t>
            </a:r>
          </a:p>
          <a:p>
            <a:pPr marL="6160" indent="0">
              <a:buNone/>
            </a:pPr>
            <a:r>
              <a:rPr lang="en-US"/>
              <a:t>	More peaceful</a:t>
            </a:r>
          </a:p>
          <a:p>
            <a:pPr marL="6160" indent="0">
              <a:buNone/>
            </a:pPr>
            <a:r>
              <a:rPr lang="en-US"/>
              <a:t>	Highly skilled and educated labor force</a:t>
            </a:r>
            <a:endParaRPr lang="en-PK"/>
          </a:p>
        </p:txBody>
      </p:sp>
    </p:spTree>
    <p:extLst>
      <p:ext uri="{BB962C8B-B14F-4D97-AF65-F5344CB8AC3E}">
        <p14:creationId xmlns:p14="http://schemas.microsoft.com/office/powerpoint/2010/main" val="1394730848"/>
      </p:ext>
    </p:extLst>
  </p:cSld>
  <p:clrMapOvr>
    <a:masterClrMapping/>
  </p:clrMapOvr>
  <p:transition/>
  <p:timing/>
</p:sld>
</file>

<file path=ppt/slides/slide18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a:extLst>
              <a:ext uri="{FF2B5EF4-FFF2-40B4-BE49-F238E27FC236}">
                <a16:creationId xmlns:a16="http://schemas.microsoft.com/office/drawing/2014/main" id="{1A435A26-E3CB-415A-8F3C-F1B6F5E84A15}"/>
              </a:ext>
            </a:extLst>
          </p:cNvPr>
          <p:cNvSpPr>
            <a:spLocks noGrp="1"/>
          </p:cNvSpPr>
          <p:nvPr>
            <p:ph type="title"/>
          </p:nvPr>
        </p:nvSpPr>
        <p:spPr/>
        <p:txBody>
          <a:bodyPr/>
          <a:lstStyle/>
          <a:p>
            <a:endParaRPr lang="en-PK"/>
          </a:p>
        </p:txBody>
      </p:sp>
      <p:sp>
        <p:nvSpPr>
          <p:cNvPr id="3" name="Content Placeholder 2">
            <a:extLst>
              <a:ext uri="{FF2B5EF4-FFF2-40B4-BE49-F238E27FC236}">
                <a16:creationId xmlns:a16="http://schemas.microsoft.com/office/drawing/2014/main" id="{1952AB32-14C1-4A98-A2E9-34AF3060509B}"/>
              </a:ext>
            </a:extLst>
          </p:cNvPr>
          <p:cNvSpPr>
            <a:spLocks noGrp="1"/>
          </p:cNvSpPr>
          <p:nvPr>
            <p:ph idx="1"/>
          </p:nvPr>
        </p:nvSpPr>
        <p:spPr/>
        <p:txBody>
          <a:bodyPr/>
          <a:lstStyle/>
          <a:p>
            <a:r>
              <a:rPr lang="en-US"/>
              <a:t>Pakistan economy has significant positive and negative impacts of globalization.</a:t>
            </a:r>
          </a:p>
          <a:p>
            <a:r>
              <a:rPr lang="en-US"/>
              <a:t>Pakistan has implemented the provisions of world trade organization (WTO) guidelines and agreements.</a:t>
            </a:r>
          </a:p>
          <a:p>
            <a:r>
              <a:rPr lang="en-US"/>
              <a:t>To improve market access, countries were required to;</a:t>
            </a:r>
          </a:p>
          <a:p>
            <a:pPr marL="6160" indent="0">
              <a:buNone/>
            </a:pPr>
            <a:r>
              <a:rPr lang="en-US"/>
              <a:t>	Reduce tariff</a:t>
            </a:r>
          </a:p>
          <a:p>
            <a:pPr marL="6160" indent="0">
              <a:buNone/>
            </a:pPr>
            <a:r>
              <a:rPr lang="en-US"/>
              <a:t>	Remove quotas</a:t>
            </a:r>
          </a:p>
          <a:p>
            <a:pPr marL="6160" indent="0">
              <a:buNone/>
            </a:pPr>
            <a:r>
              <a:rPr lang="en-US"/>
              <a:t>	Eliminate subsidies on exports</a:t>
            </a:r>
            <a:endParaRPr lang="en-PK"/>
          </a:p>
        </p:txBody>
      </p:sp>
    </p:spTree>
    <p:extLst>
      <p:ext uri="{BB962C8B-B14F-4D97-AF65-F5344CB8AC3E}">
        <p14:creationId xmlns:p14="http://schemas.microsoft.com/office/powerpoint/2010/main" val="3508368284"/>
      </p:ext>
    </p:extLst>
  </p:cSld>
  <p:clrMapOvr>
    <a:masterClrMapping/>
  </p:clrMapOvr>
  <p:transition/>
  <p:timing/>
</p:sld>
</file>

<file path=ppt/slides/slide18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a:extLst>
              <a:ext uri="{FF2B5EF4-FFF2-40B4-BE49-F238E27FC236}">
                <a16:creationId xmlns:a16="http://schemas.microsoft.com/office/drawing/2014/main" id="{8B3D7EFC-4155-43BD-8D15-0268E01C1E2F}"/>
              </a:ext>
            </a:extLst>
          </p:cNvPr>
          <p:cNvSpPr>
            <a:spLocks noGrp="1"/>
          </p:cNvSpPr>
          <p:nvPr>
            <p:ph type="title"/>
          </p:nvPr>
        </p:nvSpPr>
        <p:spPr/>
        <p:txBody>
          <a:bodyPr/>
          <a:lstStyle/>
          <a:p>
            <a:endParaRPr lang="en-PK"/>
          </a:p>
        </p:txBody>
      </p:sp>
      <p:sp>
        <p:nvSpPr>
          <p:cNvPr id="3" name="Content Placeholder 2">
            <a:extLst>
              <a:ext uri="{FF2B5EF4-FFF2-40B4-BE49-F238E27FC236}">
                <a16:creationId xmlns:a16="http://schemas.microsoft.com/office/drawing/2014/main" id="{13D07028-84E6-4A42-9E89-8A4AB7046A1C}"/>
              </a:ext>
            </a:extLst>
          </p:cNvPr>
          <p:cNvSpPr>
            <a:spLocks noGrp="1"/>
          </p:cNvSpPr>
          <p:nvPr>
            <p:ph idx="1"/>
          </p:nvPr>
        </p:nvSpPr>
        <p:spPr/>
        <p:txBody>
          <a:bodyPr/>
          <a:lstStyle/>
          <a:p>
            <a:r>
              <a:rPr lang="en-US"/>
              <a:t>Pakistan's 60% exports constitute of textiles.</a:t>
            </a:r>
          </a:p>
          <a:p>
            <a:r>
              <a:rPr lang="en-US"/>
              <a:t>Jan 1995, WTO agreement on textiles and clothing (ATC) came into force.</a:t>
            </a:r>
          </a:p>
          <a:p>
            <a:r>
              <a:rPr lang="en-US"/>
              <a:t>The essence of ATC principal was to remove all quantitative restrictions by industrial countries on imports of textiles and clothing from all countries.</a:t>
            </a:r>
          </a:p>
          <a:p>
            <a:r>
              <a:rPr lang="en-US"/>
              <a:t>It allows for greater access to exports from developing countries, bringing and era of global competition. </a:t>
            </a:r>
            <a:endParaRPr lang="en-PK"/>
          </a:p>
        </p:txBody>
      </p:sp>
    </p:spTree>
    <p:extLst>
      <p:ext uri="{BB962C8B-B14F-4D97-AF65-F5344CB8AC3E}">
        <p14:creationId xmlns:p14="http://schemas.microsoft.com/office/powerpoint/2010/main" val="3719459372"/>
      </p:ext>
    </p:extLst>
  </p:cSld>
  <p:clrMapOvr>
    <a:masterClrMapping/>
  </p:clrMapOvr>
  <p:transition/>
  <p:timing/>
</p:sld>
</file>

<file path=ppt/slides/slide18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a:extLst>
              <a:ext uri="{FF2B5EF4-FFF2-40B4-BE49-F238E27FC236}">
                <a16:creationId xmlns:a16="http://schemas.microsoft.com/office/drawing/2014/main" id="{4CD6FD2A-431C-4D6D-8596-B2F6B20DD94E}"/>
              </a:ext>
            </a:extLst>
          </p:cNvPr>
          <p:cNvSpPr>
            <a:spLocks noGrp="1"/>
          </p:cNvSpPr>
          <p:nvPr>
            <p:ph type="title"/>
          </p:nvPr>
        </p:nvSpPr>
        <p:spPr/>
        <p:txBody>
          <a:bodyPr/>
          <a:lstStyle/>
          <a:p>
            <a:endParaRPr lang="en-PK"/>
          </a:p>
        </p:txBody>
      </p:sp>
      <p:sp>
        <p:nvSpPr>
          <p:cNvPr id="3" name="Content Placeholder 2">
            <a:extLst>
              <a:ext uri="{FF2B5EF4-FFF2-40B4-BE49-F238E27FC236}">
                <a16:creationId xmlns:a16="http://schemas.microsoft.com/office/drawing/2014/main" id="{F6A949A1-052B-4F2E-85E0-5BBD1A550A6A}"/>
              </a:ext>
            </a:extLst>
          </p:cNvPr>
          <p:cNvSpPr>
            <a:spLocks noGrp="1"/>
          </p:cNvSpPr>
          <p:nvPr>
            <p:ph idx="1"/>
          </p:nvPr>
        </p:nvSpPr>
        <p:spPr/>
        <p:txBody>
          <a:bodyPr/>
          <a:lstStyle/>
          <a:p>
            <a:r>
              <a:rPr lang="en-US"/>
              <a:t>According to WTO rules, government can not intervene to discourage exports of cotton, yarn, or fabrics or provide subsidies to garments and made-up exports.</a:t>
            </a:r>
          </a:p>
          <a:p>
            <a:r>
              <a:rPr lang="en-US"/>
              <a:t>All Pakistan textile manufacturers association (APTMA) argued that unrestricted cotton export would deprive spinning industry and increase production cost. </a:t>
            </a:r>
            <a:endParaRPr lang="en-PK"/>
          </a:p>
        </p:txBody>
      </p:sp>
    </p:spTree>
    <p:extLst>
      <p:ext uri="{BB962C8B-B14F-4D97-AF65-F5344CB8AC3E}">
        <p14:creationId xmlns:p14="http://schemas.microsoft.com/office/powerpoint/2010/main" val="2331085751"/>
      </p:ext>
    </p:extLst>
  </p:cSld>
  <p:clrMapOvr>
    <a:masterClrMapping/>
  </p:clrMapOvr>
  <p:transition/>
  <p:timing/>
</p:sld>
</file>

<file path=ppt/slides/slide18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a:extLst>
              <a:ext uri="{FF2B5EF4-FFF2-40B4-BE49-F238E27FC236}">
                <a16:creationId xmlns:a16="http://schemas.microsoft.com/office/drawing/2014/main" id="{F1FBC502-BE1C-4C75-9F8D-A066F58C6D56}"/>
              </a:ext>
            </a:extLst>
          </p:cNvPr>
          <p:cNvSpPr>
            <a:spLocks noGrp="1"/>
          </p:cNvSpPr>
          <p:nvPr>
            <p:ph type="title"/>
          </p:nvPr>
        </p:nvSpPr>
        <p:spPr/>
        <p:txBody>
          <a:bodyPr/>
          <a:lstStyle/>
          <a:p>
            <a:endParaRPr lang="en-PK"/>
          </a:p>
        </p:txBody>
      </p:sp>
      <p:sp>
        <p:nvSpPr>
          <p:cNvPr id="3" name="Content Placeholder 2">
            <a:extLst>
              <a:ext uri="{FF2B5EF4-FFF2-40B4-BE49-F238E27FC236}">
                <a16:creationId xmlns:a16="http://schemas.microsoft.com/office/drawing/2014/main" id="{66616BB0-F297-4A66-B7C5-2A7FC8880BE0}"/>
              </a:ext>
            </a:extLst>
          </p:cNvPr>
          <p:cNvSpPr>
            <a:spLocks noGrp="1"/>
          </p:cNvSpPr>
          <p:nvPr>
            <p:ph idx="1"/>
          </p:nvPr>
        </p:nvSpPr>
        <p:spPr/>
        <p:txBody>
          <a:bodyPr/>
          <a:lstStyle/>
          <a:p>
            <a:pPr marL="6160" indent="0">
              <a:buNone/>
            </a:pPr>
            <a:r>
              <a:rPr lang="en-US" b="1"/>
              <a:t>Two arguments after quota free world of WTO (2005)</a:t>
            </a:r>
          </a:p>
          <a:p>
            <a:r>
              <a:rPr lang="en-US"/>
              <a:t>Pakistan's main exports, textiles would get huge boost.</a:t>
            </a:r>
          </a:p>
          <a:p>
            <a:r>
              <a:rPr lang="en-US"/>
              <a:t>Pakistan will loose as quota free regime meant increased competition. </a:t>
            </a:r>
            <a:endParaRPr lang="en-PK"/>
          </a:p>
        </p:txBody>
      </p:sp>
    </p:spTree>
    <p:extLst>
      <p:ext uri="{BB962C8B-B14F-4D97-AF65-F5344CB8AC3E}">
        <p14:creationId xmlns:p14="http://schemas.microsoft.com/office/powerpoint/2010/main" val="2673850960"/>
      </p:ext>
    </p:extLst>
  </p:cSld>
  <p:clrMapOvr>
    <a:masterClrMapping/>
  </p:clrMapOvr>
  <p:transition/>
  <p:timing/>
</p:sld>
</file>

<file path=ppt/slides/slide18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a:extLst>
              <a:ext uri="{FF2B5EF4-FFF2-40B4-BE49-F238E27FC236}">
                <a16:creationId xmlns:a16="http://schemas.microsoft.com/office/drawing/2014/main" id="{AE9CA7D6-E642-4F06-ABA6-66B394763E41}"/>
              </a:ext>
            </a:extLst>
          </p:cNvPr>
          <p:cNvSpPr>
            <a:spLocks noGrp="1"/>
          </p:cNvSpPr>
          <p:nvPr>
            <p:ph type="title"/>
          </p:nvPr>
        </p:nvSpPr>
        <p:spPr/>
        <p:txBody>
          <a:bodyPr/>
          <a:lstStyle/>
          <a:p>
            <a:endParaRPr lang="en-PK"/>
          </a:p>
        </p:txBody>
      </p:sp>
      <p:sp>
        <p:nvSpPr>
          <p:cNvPr id="3" name="Content Placeholder 2">
            <a:extLst>
              <a:ext uri="{FF2B5EF4-FFF2-40B4-BE49-F238E27FC236}">
                <a16:creationId xmlns:a16="http://schemas.microsoft.com/office/drawing/2014/main" id="{B483592C-DFD5-49D4-87A9-757F5E2C5368}"/>
              </a:ext>
            </a:extLst>
          </p:cNvPr>
          <p:cNvSpPr>
            <a:spLocks noGrp="1"/>
          </p:cNvSpPr>
          <p:nvPr>
            <p:ph idx="1"/>
          </p:nvPr>
        </p:nvSpPr>
        <p:spPr/>
        <p:txBody>
          <a:bodyPr/>
          <a:lstStyle/>
          <a:p>
            <a:r>
              <a:rPr lang="en-US"/>
              <a:t>Policy makers warned that globalization and further expansion of WTO rules would have negative impacts over Pakistani exports.</a:t>
            </a:r>
          </a:p>
          <a:p>
            <a:r>
              <a:rPr lang="en-US"/>
              <a:t>There has not been much research on the impacts of WTO rules after 2005.</a:t>
            </a:r>
          </a:p>
          <a:p>
            <a:r>
              <a:rPr lang="en-US"/>
              <a:t>But impressions suggests that impacts may not have been as disturbing as expected.</a:t>
            </a:r>
          </a:p>
          <a:p>
            <a:r>
              <a:rPr lang="en-US"/>
              <a:t>Pakistan’s textile exports have expanded.</a:t>
            </a:r>
          </a:p>
          <a:p>
            <a:r>
              <a:rPr lang="en-US"/>
              <a:t>Imports have certainly increased including consumer goods, Industrial raw material and petroleum products.</a:t>
            </a:r>
          </a:p>
        </p:txBody>
      </p:sp>
    </p:spTree>
    <p:extLst>
      <p:ext uri="{BB962C8B-B14F-4D97-AF65-F5344CB8AC3E}">
        <p14:creationId xmlns:p14="http://schemas.microsoft.com/office/powerpoint/2010/main" val="4210474587"/>
      </p:ext>
    </p:extLst>
  </p:cSld>
  <p:clrMapOvr>
    <a:masterClrMapping/>
  </p:clrMapOvr>
  <p:transition/>
  <p:timing/>
</p:sld>
</file>

<file path=ppt/slides/slide19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a:extLst>
              <a:ext uri="{FF2B5EF4-FFF2-40B4-BE49-F238E27FC236}">
                <a16:creationId xmlns:a16="http://schemas.microsoft.com/office/drawing/2014/main" id="{14B868E2-5F20-4689-8D72-75B7717DD0E2}"/>
              </a:ext>
            </a:extLst>
          </p:cNvPr>
          <p:cNvSpPr>
            <a:spLocks noGrp="1"/>
          </p:cNvSpPr>
          <p:nvPr>
            <p:ph type="title"/>
          </p:nvPr>
        </p:nvSpPr>
        <p:spPr/>
        <p:txBody>
          <a:bodyPr/>
          <a:lstStyle/>
          <a:p>
            <a:endParaRPr lang="en-PK"/>
          </a:p>
        </p:txBody>
      </p:sp>
      <p:sp>
        <p:nvSpPr>
          <p:cNvPr id="3" name="Content Placeholder 2">
            <a:extLst>
              <a:ext uri="{FF2B5EF4-FFF2-40B4-BE49-F238E27FC236}">
                <a16:creationId xmlns:a16="http://schemas.microsoft.com/office/drawing/2014/main" id="{4C944388-172B-43E0-8A29-70CC8A478689}"/>
              </a:ext>
            </a:extLst>
          </p:cNvPr>
          <p:cNvSpPr>
            <a:spLocks noGrp="1"/>
          </p:cNvSpPr>
          <p:nvPr>
            <p:ph idx="1"/>
          </p:nvPr>
        </p:nvSpPr>
        <p:spPr/>
        <p:txBody>
          <a:bodyPr/>
          <a:lstStyle/>
          <a:p>
            <a:pPr marL="6160" indent="0">
              <a:buNone/>
            </a:pPr>
            <a:r>
              <a:rPr lang="en-US"/>
              <a:t>Tariff and quantitative restrictions have been eliminated under WTO regime.</a:t>
            </a:r>
          </a:p>
          <a:p>
            <a:pPr marL="6160" indent="0">
              <a:buNone/>
            </a:pPr>
            <a:r>
              <a:rPr lang="en-US"/>
              <a:t>New forms of non-tariff barriers have been imposed. Including;</a:t>
            </a:r>
          </a:p>
          <a:p>
            <a:pPr marL="6160" indent="0">
              <a:buNone/>
            </a:pPr>
            <a:r>
              <a:rPr lang="en-US"/>
              <a:t>	sanitary and environmental standards</a:t>
            </a:r>
          </a:p>
          <a:p>
            <a:pPr marL="6160" indent="0">
              <a:buNone/>
            </a:pPr>
            <a:r>
              <a:rPr lang="en-US"/>
              <a:t>	social barriers such as child labor</a:t>
            </a:r>
          </a:p>
          <a:p>
            <a:pPr marL="6160" indent="0">
              <a:buNone/>
            </a:pPr>
            <a:r>
              <a:rPr lang="en-US"/>
              <a:t>Pakistan’s exports fails to diversify while other countries have shifted to higher value added products. </a:t>
            </a:r>
            <a:endParaRPr lang="en-PK"/>
          </a:p>
        </p:txBody>
      </p:sp>
    </p:spTree>
    <p:extLst>
      <p:ext uri="{BB962C8B-B14F-4D97-AF65-F5344CB8AC3E}">
        <p14:creationId xmlns:p14="http://schemas.microsoft.com/office/powerpoint/2010/main" val="3190271628"/>
      </p:ext>
    </p:extLst>
  </p:cSld>
  <p:clrMapOvr>
    <a:masterClrMapping/>
  </p:clrMapOvr>
  <p:transition/>
  <p:timing/>
</p:sld>
</file>

<file path=ppt/slides/slide19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a:extLst>
              <a:ext uri="{FF2B5EF4-FFF2-40B4-BE49-F238E27FC236}">
                <a16:creationId xmlns:a16="http://schemas.microsoft.com/office/drawing/2014/main" id="{F7EDB733-1969-4CAF-9545-C79AE74D83C4}"/>
              </a:ext>
            </a:extLst>
          </p:cNvPr>
          <p:cNvSpPr>
            <a:spLocks noGrp="1"/>
          </p:cNvSpPr>
          <p:nvPr>
            <p:ph type="title"/>
          </p:nvPr>
        </p:nvSpPr>
        <p:spPr/>
        <p:txBody>
          <a:bodyPr/>
          <a:lstStyle/>
          <a:p>
            <a:endParaRPr lang="en-PK"/>
          </a:p>
        </p:txBody>
      </p:sp>
      <p:sp>
        <p:nvSpPr>
          <p:cNvPr id="3" name="Content Placeholder 2">
            <a:extLst>
              <a:ext uri="{FF2B5EF4-FFF2-40B4-BE49-F238E27FC236}">
                <a16:creationId xmlns:a16="http://schemas.microsoft.com/office/drawing/2014/main" id="{A38A0589-07DE-4F5B-82E0-F4609472A0EC}"/>
              </a:ext>
            </a:extLst>
          </p:cNvPr>
          <p:cNvSpPr>
            <a:spLocks noGrp="1"/>
          </p:cNvSpPr>
          <p:nvPr>
            <p:ph idx="1"/>
          </p:nvPr>
        </p:nvSpPr>
        <p:spPr/>
        <p:txBody>
          <a:bodyPr/>
          <a:lstStyle/>
          <a:p>
            <a:pPr marL="6160" indent="0">
              <a:buNone/>
            </a:pPr>
            <a:r>
              <a:rPr lang="en-US"/>
              <a:t>SUMMARY</a:t>
            </a:r>
          </a:p>
          <a:p>
            <a:r>
              <a:rPr lang="en-US"/>
              <a:t>Pakistan’s trade regime have been moving towards less and less controls, tariffs and hence openness. </a:t>
            </a:r>
          </a:p>
          <a:p>
            <a:pPr marL="6160" indent="0">
              <a:buNone/>
            </a:pPr>
            <a:r>
              <a:rPr lang="en-US"/>
              <a:t>However,</a:t>
            </a:r>
          </a:p>
          <a:p>
            <a:r>
              <a:rPr lang="en-US"/>
              <a:t>Policy makers have overlooked that while removing of structural weaknesses would help boosting exports.</a:t>
            </a:r>
          </a:p>
          <a:p>
            <a:r>
              <a:rPr lang="en-US"/>
              <a:t>More than the supply side incentives.</a:t>
            </a:r>
          </a:p>
          <a:p>
            <a:pPr marL="6160" indent="0">
              <a:buNone/>
            </a:pPr>
            <a:endParaRPr lang="en-PK"/>
          </a:p>
        </p:txBody>
      </p:sp>
    </p:spTree>
    <p:extLst>
      <p:ext uri="{BB962C8B-B14F-4D97-AF65-F5344CB8AC3E}">
        <p14:creationId xmlns:p14="http://schemas.microsoft.com/office/powerpoint/2010/main" val="620060898"/>
      </p:ext>
    </p:extLst>
  </p:cSld>
  <p:clrMapOvr>
    <a:masterClrMapping/>
  </p:clrMapOvr>
  <p:transition/>
  <p:timing/>
</p:sld>
</file>

<file path=ppt/slides/slide19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4" name="Title 3"/>
          <p:cNvSpPr>
            <a:spLocks noGrp="1"/>
          </p:cNvSpPr>
          <p:nvPr>
            <p:ph type="ctrTitle"/>
          </p:nvPr>
        </p:nvSpPr>
        <p:spPr/>
        <p:txBody>
          <a:bodyPr/>
          <a:lstStyle/>
          <a:p>
            <a:r>
              <a:rPr lang="en-US"/>
              <a:t>STRUCTURAL ADJUSTMENT PROGRAMMES (SAP)</a:t>
            </a:r>
            <a:endParaRPr lang="en-US"/>
          </a:p>
        </p:txBody>
      </p:sp>
      <p:sp>
        <p:nvSpPr>
          <p:cNvPr id="3" name="Content Placeholder 2"/>
          <p:cNvSpPr>
            <a:spLocks noGrp="1"/>
          </p:cNvSpPr>
          <p:nvPr>
            <p:ph type="subTitle" idx="1"/>
          </p:nvPr>
        </p:nvSpPr>
        <p:spPr>
          <a:xfrm>
            <a:off x="1064895" y="3403600"/>
            <a:ext cx="6905625" cy="1799590"/>
          </a:xfrm>
        </p:spPr>
        <p:txBody>
          <a:bodyPr>
            <a:normAutofit fontScale="90000" lnSpcReduction="20000"/>
          </a:bodyPr>
          <a:lstStyle/>
          <a:p>
            <a:pPr algn="l"/>
            <a:r>
              <a:rPr lang="en-US" b="1"/>
              <a:t>Module 7</a:t>
            </a:r>
            <a:endParaRPr lang="en-US" b="1"/>
          </a:p>
          <a:p>
            <a:pPr algn="l"/>
            <a:endParaRPr lang="en-US"/>
          </a:p>
          <a:p>
            <a:pPr algn="l"/>
            <a:r>
              <a:rPr lang="en-US"/>
              <a:t>Chapter 16 (Issues in Pakistan’s </a:t>
            </a:r>
            <a:endParaRPr lang="en-US"/>
          </a:p>
          <a:p>
            <a:pPr algn="l"/>
            <a:r>
              <a:rPr lang="en-US"/>
              <a:t>Economy 3rd edition  by S. Akbar </a:t>
            </a:r>
            <a:endParaRPr lang="en-US"/>
          </a:p>
          <a:p>
            <a:pPr algn="l"/>
            <a:r>
              <a:rPr lang="en-US"/>
              <a:t>Zaidi)</a:t>
            </a:r>
            <a:endParaRPr lang="en-US"/>
          </a:p>
          <a:p>
            <a:pPr algn="l"/>
            <a:endParaRPr lang="en-US"/>
          </a:p>
        </p:txBody>
      </p:sp>
    </p:spTree>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19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rPr lang="en-US">
                <a:sym typeface="+mn-ea"/>
              </a:rPr>
              <a:t>STRUCTURAL ADJUSTMENT PROGRAMMES (SAPs) </a:t>
            </a:r>
            <a:endParaRPr lang="en-US"/>
          </a:p>
        </p:txBody>
      </p:sp>
      <p:sp>
        <p:nvSpPr>
          <p:cNvPr id="3" name="Content Placeholder 2"/>
          <p:cNvSpPr>
            <a:spLocks noGrp="1"/>
          </p:cNvSpPr>
          <p:nvPr>
            <p:ph idx="1"/>
          </p:nvPr>
        </p:nvSpPr>
        <p:spPr/>
        <p:txBody>
          <a:bodyPr/>
          <a:lstStyle/>
          <a:p>
            <a:pPr marL="45720" indent="0" algn="ctr">
              <a:buNone/>
            </a:pPr>
            <a:endParaRPr lang="en-US"/>
          </a:p>
          <a:p>
            <a:pPr marL="45720" indent="0" algn="ctr">
              <a:buNone/>
            </a:pPr>
            <a:r>
              <a:rPr lang="en-US"/>
              <a:t>Structural adjustment programs (SAPs) consist of loans (structural </a:t>
            </a:r>
            <a:endParaRPr lang="en-US"/>
          </a:p>
          <a:p>
            <a:pPr marL="45720" indent="0" algn="ctr">
              <a:buNone/>
            </a:pPr>
            <a:r>
              <a:rPr lang="en-US"/>
              <a:t>adjustment loans; SALs) provided by the International Monetary </a:t>
            </a:r>
            <a:endParaRPr lang="en-US"/>
          </a:p>
          <a:p>
            <a:pPr marL="45720" indent="0" algn="ctr">
              <a:buNone/>
            </a:pPr>
            <a:r>
              <a:rPr lang="en-US"/>
              <a:t>Fund (IMF) and the World Bank (WB) to countries that experience </a:t>
            </a:r>
            <a:endParaRPr lang="en-US"/>
          </a:p>
          <a:p>
            <a:pPr marL="45720" indent="0" algn="ctr">
              <a:buNone/>
            </a:pPr>
            <a:r>
              <a:rPr lang="en-US"/>
              <a:t>economic crises.</a:t>
            </a:r>
            <a:endParaRPr lang="en-US"/>
          </a:p>
        </p:txBody>
      </p:sp>
    </p:spTree>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19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rPr lang="en-US">
                <a:sym typeface="+mn-ea"/>
              </a:rPr>
              <a:t>STRUCTURAL ADJUSTMENT PROGRAMMES (SAPs) </a:t>
            </a:r>
            <a:endParaRPr lang="en-US"/>
          </a:p>
        </p:txBody>
      </p:sp>
      <p:sp>
        <p:nvSpPr>
          <p:cNvPr id="3" name="Content Placeholder 2"/>
          <p:cNvSpPr>
            <a:spLocks noGrp="1"/>
          </p:cNvSpPr>
          <p:nvPr>
            <p:ph idx="1"/>
          </p:nvPr>
        </p:nvSpPr>
        <p:spPr/>
        <p:txBody>
          <a:bodyPr/>
          <a:lstStyle/>
          <a:p>
            <a:pPr marL="45720" indent="0" algn="ctr">
              <a:buNone/>
            </a:pPr>
            <a:endParaRPr lang="en-US"/>
          </a:p>
          <a:p>
            <a:pPr marL="45720" indent="0" algn="ctr">
              <a:buNone/>
            </a:pPr>
            <a:r>
              <a:rPr lang="en-US"/>
              <a:t>Recipient country must follow a series of economic reforms known as a    </a:t>
            </a:r>
            <a:endParaRPr lang="en-US"/>
          </a:p>
          <a:p>
            <a:pPr marL="45720" indent="0" algn="ctr">
              <a:buNone/>
            </a:pPr>
            <a:r>
              <a:rPr lang="en-US"/>
              <a:t>structural  adjustment programme in order to obtain a loan from the World  </a:t>
            </a:r>
            <a:endParaRPr lang="en-US"/>
          </a:p>
          <a:p>
            <a:pPr marL="45720" indent="0" algn="ctr">
              <a:buNone/>
            </a:pPr>
            <a:r>
              <a:rPr lang="en-US"/>
              <a:t>Bank or the International Monetary Fund. Generally, structural changes </a:t>
            </a:r>
            <a:endParaRPr lang="en-US"/>
          </a:p>
          <a:p>
            <a:pPr marL="45720" indent="0" algn="ctr">
              <a:buNone/>
            </a:pPr>
            <a:r>
              <a:rPr lang="en-US"/>
              <a:t>involve a  package of economic measures, such as cutting government  </a:t>
            </a:r>
            <a:endParaRPr lang="en-US"/>
          </a:p>
          <a:p>
            <a:pPr marL="45720" indent="0" algn="ctr">
              <a:buNone/>
            </a:pPr>
            <a:r>
              <a:rPr lang="en-US"/>
              <a:t>spending and promoting free trade etc.</a:t>
            </a:r>
            <a:endParaRPr lang="en-US"/>
          </a:p>
        </p:txBody>
      </p:sp>
    </p:spTree>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19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a:xfrm>
            <a:off x="1065212" y="838200"/>
            <a:ext cx="8686801" cy="1066800"/>
          </a:xfrm>
        </p:spPr>
        <p:txBody>
          <a:bodyPr>
            <a:normAutofit fontScale="90000"/>
          </a:bodyPr>
          <a:lstStyle/>
          <a:p>
            <a:br>
              <a:rPr lang="en-US">
                <a:sym typeface="+mn-ea"/>
              </a:rPr>
            </a:br>
            <a:br>
              <a:rPr lang="en-US">
                <a:sym typeface="+mn-ea"/>
              </a:rPr>
            </a:br>
            <a:br>
              <a:rPr lang="en-US">
                <a:sym typeface="+mn-ea"/>
              </a:rPr>
            </a:br>
            <a:br>
              <a:rPr lang="en-US">
                <a:sym typeface="+mn-ea"/>
              </a:rPr>
            </a:br>
            <a:br>
              <a:rPr lang="en-US">
                <a:sym typeface="+mn-ea"/>
              </a:rPr>
            </a:br>
            <a:r>
              <a:rPr lang="en-US">
                <a:sym typeface="+mn-ea"/>
              </a:rPr>
              <a:t>STRUCTURAL ADJUSTMENT PROGRAMMES (SAPs) </a:t>
            </a:r>
            <a:br>
              <a:rPr lang="en-US"/>
            </a:br>
            <a:endParaRPr lang="en-US"/>
          </a:p>
        </p:txBody>
      </p:sp>
      <p:sp>
        <p:nvSpPr>
          <p:cNvPr id="3" name="Content Placeholder 2"/>
          <p:cNvSpPr>
            <a:spLocks noGrp="1"/>
          </p:cNvSpPr>
          <p:nvPr>
            <p:ph idx="1"/>
          </p:nvPr>
        </p:nvSpPr>
        <p:spPr/>
        <p:txBody>
          <a:bodyPr/>
          <a:lstStyle/>
          <a:p>
            <a:pPr marL="45720" indent="0" algn="ctr">
              <a:buNone/>
            </a:pPr>
            <a:endParaRPr lang="en-US"/>
          </a:p>
          <a:p>
            <a:pPr marL="45720" indent="0" algn="ctr">
              <a:buNone/>
            </a:pPr>
            <a:r>
              <a:rPr lang="en-US"/>
              <a:t>There is a widespread perception in developing nations that the </a:t>
            </a:r>
            <a:endParaRPr lang="en-US"/>
          </a:p>
          <a:p>
            <a:pPr marL="45720" indent="0" algn="ctr">
              <a:buNone/>
            </a:pPr>
            <a:r>
              <a:rPr lang="en-US"/>
              <a:t>International Monetary Fund and the World Bank control global economic </a:t>
            </a:r>
            <a:endParaRPr lang="en-US"/>
          </a:p>
          <a:p>
            <a:pPr marL="45720" indent="0" algn="ctr">
              <a:buNone/>
            </a:pPr>
            <a:r>
              <a:rPr lang="en-US"/>
              <a:t>policy, particularly in developing nations, and shape it to serve their own </a:t>
            </a:r>
            <a:endParaRPr lang="en-US"/>
          </a:p>
          <a:p>
            <a:pPr marL="45720" indent="0" algn="ctr">
              <a:buNone/>
            </a:pPr>
            <a:r>
              <a:rPr lang="en-US"/>
              <a:t>interests.</a:t>
            </a:r>
            <a:endParaRPr lang="en-US"/>
          </a:p>
        </p:txBody>
      </p:sp>
    </p:spTree>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19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rPr lang="en-US"/>
              <a:t>Structural Adjustment Loans </a:t>
            </a:r>
            <a:endParaRPr lang="en-US"/>
          </a:p>
        </p:txBody>
      </p:sp>
      <p:sp>
        <p:nvSpPr>
          <p:cNvPr id="3" name="Content Placeholder 2"/>
          <p:cNvSpPr>
            <a:spLocks noGrp="1"/>
          </p:cNvSpPr>
          <p:nvPr>
            <p:ph idx="1"/>
          </p:nvPr>
        </p:nvSpPr>
        <p:spPr/>
        <p:txBody>
          <a:bodyPr/>
          <a:lstStyle/>
          <a:p>
            <a:pPr marL="45720" indent="0">
              <a:buNone/>
            </a:pPr>
            <a:r>
              <a:rPr lang="en-US" sz="2400" b="1"/>
              <a:t>In 1970’s</a:t>
            </a:r>
            <a:r>
              <a:rPr lang="en-US" sz="2400"/>
              <a:t>,</a:t>
            </a:r>
            <a:endParaRPr lang="en-US" sz="2400"/>
          </a:p>
          <a:p>
            <a:pPr marL="45720" indent="0">
              <a:buNone/>
            </a:pPr>
            <a:r>
              <a:rPr lang="en-US"/>
              <a:t>IMF &amp; </a:t>
            </a:r>
            <a:r>
              <a:rPr lang="en-US">
                <a:solidFill>
                  <a:srgbClr val="FF0000"/>
                </a:solidFill>
              </a:rPr>
              <a:t>W</a:t>
            </a:r>
            <a:r>
              <a:rPr lang="en-US"/>
              <a:t>orld bank used to play smalle</a:t>
            </a:r>
            <a:r>
              <a:rPr lang="en-US">
                <a:solidFill>
                  <a:srgbClr val="FF0000"/>
                </a:solidFill>
              </a:rPr>
              <a:t>s</a:t>
            </a:r>
            <a:r>
              <a:rPr lang="en-US"/>
              <a:t>t role in economic development of </a:t>
            </a:r>
            <a:endParaRPr lang="en-US"/>
          </a:p>
          <a:p>
            <a:pPr marL="45720" indent="0">
              <a:buNone/>
            </a:pPr>
            <a:r>
              <a:rPr lang="en-US"/>
              <a:t>many devel</a:t>
            </a:r>
            <a:r>
              <a:rPr lang="en-US">
                <a:solidFill>
                  <a:srgbClr val="FF0000"/>
                </a:solidFill>
              </a:rPr>
              <a:t>o</a:t>
            </a:r>
            <a:r>
              <a:rPr lang="en-US"/>
              <a:t>ing countries. They used to provide loans on;</a:t>
            </a:r>
            <a:endParaRPr lang="en-US"/>
          </a:p>
          <a:p>
            <a:pPr>
              <a:buFont typeface="Wingdings" panose="05000000000000000000" charset="0"/>
              <a:buChar char="ü"/>
            </a:pPr>
            <a:r>
              <a:rPr lang="en-US"/>
              <a:t>Careful co</a:t>
            </a:r>
            <a:r>
              <a:rPr lang="en-US">
                <a:solidFill>
                  <a:srgbClr val="FF0000"/>
                </a:solidFill>
              </a:rPr>
              <a:t>u</a:t>
            </a:r>
            <a:r>
              <a:rPr lang="en-US"/>
              <a:t>ntry analysis</a:t>
            </a:r>
            <a:endParaRPr lang="en-US"/>
          </a:p>
          <a:p>
            <a:pPr>
              <a:buFont typeface="Wingdings" panose="05000000000000000000" charset="0"/>
              <a:buChar char="ü"/>
            </a:pPr>
            <a:r>
              <a:rPr lang="en-US"/>
              <a:t>Str</a:t>
            </a:r>
            <a:r>
              <a:rPr lang="en-US">
                <a:solidFill>
                  <a:srgbClr val="FF0000"/>
                </a:solidFill>
              </a:rPr>
              <a:t>i</a:t>
            </a:r>
            <a:r>
              <a:rPr lang="en-US"/>
              <a:t>ngent conditions</a:t>
            </a:r>
            <a:endParaRPr lang="en-US"/>
          </a:p>
        </p:txBody>
      </p:sp>
    </p:spTree>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19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normAutofit fontScale="90000"/>
          </a:bodyPr>
          <a:lstStyle/>
          <a:p>
            <a:br>
              <a:rPr lang="en-US">
                <a:sym typeface="+mn-ea"/>
              </a:rPr>
            </a:br>
            <a:br>
              <a:rPr lang="en-US">
                <a:sym typeface="+mn-ea"/>
              </a:rPr>
            </a:br>
            <a:br>
              <a:rPr lang="en-US">
                <a:sym typeface="+mn-ea"/>
              </a:rPr>
            </a:br>
            <a:br>
              <a:rPr lang="en-US">
                <a:sym typeface="+mn-ea"/>
              </a:rPr>
            </a:br>
            <a:r>
              <a:rPr lang="en-US">
                <a:sym typeface="+mn-ea"/>
              </a:rPr>
              <a:t>Structural Adjustment Loans </a:t>
            </a:r>
            <a:br>
              <a:rPr lang="en-US"/>
            </a:br>
            <a:endParaRPr lang="en-US"/>
          </a:p>
        </p:txBody>
      </p:sp>
      <p:sp>
        <p:nvSpPr>
          <p:cNvPr id="3" name="Content Placeholder 2"/>
          <p:cNvSpPr>
            <a:spLocks noGrp="1"/>
          </p:cNvSpPr>
          <p:nvPr>
            <p:ph idx="1"/>
          </p:nvPr>
        </p:nvSpPr>
        <p:spPr/>
        <p:txBody>
          <a:bodyPr/>
          <a:lstStyle/>
          <a:p>
            <a:pPr marL="45720" indent="0">
              <a:buNone/>
            </a:pPr>
            <a:r>
              <a:rPr lang="en-US" sz="2400" b="1"/>
              <a:t>IMF Loans;</a:t>
            </a:r>
            <a:endParaRPr lang="en-US" sz="2400" b="1"/>
          </a:p>
          <a:p>
            <a:pPr>
              <a:buFont typeface="Wingdings" panose="05000000000000000000" charset="0"/>
              <a:buChar char="ü"/>
            </a:pPr>
            <a:r>
              <a:rPr lang="en-US" sz="1800" b="1"/>
              <a:t>Improving the balance of Payment</a:t>
            </a:r>
            <a:endParaRPr lang="en-US" sz="1800" b="1"/>
          </a:p>
          <a:p>
            <a:pPr marL="45720" indent="0">
              <a:buFont typeface="Wingdings" panose="05000000000000000000" charset="0"/>
              <a:buNone/>
            </a:pPr>
            <a:endParaRPr lang="en-US" sz="1800" b="1"/>
          </a:p>
          <a:p>
            <a:pPr marL="45720" indent="0">
              <a:buFont typeface="Wingdings" panose="05000000000000000000" charset="0"/>
              <a:buNone/>
            </a:pPr>
            <a:r>
              <a:rPr lang="en-US" sz="2400" b="1"/>
              <a:t>World Bank Loans;</a:t>
            </a:r>
            <a:endParaRPr lang="en-US" sz="2400" b="1"/>
          </a:p>
          <a:p>
            <a:pPr>
              <a:buFont typeface="Wingdings" panose="05000000000000000000" charset="0"/>
              <a:buChar char="ü"/>
            </a:pPr>
            <a:r>
              <a:rPr lang="en-US" sz="1800" b="1"/>
              <a:t>Specific projects and sectors</a:t>
            </a:r>
            <a:endParaRPr lang="en-US" sz="1800" b="1"/>
          </a:p>
        </p:txBody>
      </p:sp>
    </p:spTree>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19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rPr lang="en-US"/>
              <a:t>Structural Adjustment Loans to Structural Adjustment Programmes </a:t>
            </a:r>
            <a:endParaRPr lang="en-US"/>
          </a:p>
        </p:txBody>
      </p:sp>
      <p:sp>
        <p:nvSpPr>
          <p:cNvPr id="3" name="Content Placeholder 2"/>
          <p:cNvSpPr>
            <a:spLocks noGrp="1"/>
          </p:cNvSpPr>
          <p:nvPr>
            <p:ph idx="1"/>
          </p:nvPr>
        </p:nvSpPr>
        <p:spPr/>
        <p:txBody>
          <a:bodyPr/>
          <a:lstStyle/>
          <a:p>
            <a:pPr marL="45720" indent="0">
              <a:buNone/>
            </a:pPr>
            <a:r>
              <a:rPr lang="en-US"/>
              <a:t>See the word document for this section;</a:t>
            </a:r>
            <a:endParaRPr lang="en-US"/>
          </a:p>
          <a:p>
            <a:pPr marL="45720" indent="0">
              <a:buNone/>
            </a:pPr>
            <a:endParaRPr lang="en-US"/>
          </a:p>
          <a:p>
            <a:pPr marL="45720" indent="0">
              <a:buNone/>
            </a:pPr>
            <a:r>
              <a:rPr lang="en-US">
                <a:solidFill>
                  <a:srgbClr val="FF0000"/>
                </a:solidFill>
              </a:rPr>
              <a:t>some points should be added here from word document as if some students just see PPTs</a:t>
            </a:r>
            <a:endParaRPr lang="en-US">
              <a:solidFill>
                <a:srgbClr val="FF0000"/>
              </a:solidFill>
            </a:endParaRPr>
          </a:p>
          <a:p>
            <a:pPr marL="45720" indent="0">
              <a:buNone/>
            </a:pPr>
            <a:endParaRPr lang="en-US">
              <a:solidFill>
                <a:srgbClr val="FF0000"/>
              </a:solidFill>
            </a:endParaRPr>
          </a:p>
        </p:txBody>
      </p:sp>
    </p:spTree>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19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rPr lang="en-US"/>
              <a:t>Structural Adjustment Programmes: Composition </a:t>
            </a:r>
            <a:endParaRPr lang="en-US"/>
          </a:p>
        </p:txBody>
      </p:sp>
      <p:sp>
        <p:nvSpPr>
          <p:cNvPr id="3" name="Content Placeholder 2"/>
          <p:cNvSpPr>
            <a:spLocks noGrp="1"/>
          </p:cNvSpPr>
          <p:nvPr>
            <p:ph idx="1"/>
          </p:nvPr>
        </p:nvSpPr>
        <p:spPr/>
        <p:txBody>
          <a:bodyPr/>
          <a:lstStyle/>
          <a:p>
            <a:pPr marL="45720" indent="0">
              <a:buNone/>
            </a:pPr>
            <a:endParaRPr lang="en-US"/>
          </a:p>
          <a:p>
            <a:pPr marL="45720" indent="0">
              <a:buNone/>
            </a:pPr>
            <a:r>
              <a:rPr lang="en-US"/>
              <a:t>Following are the main Directions of the Structural Adjustment Programmes (SAPs);</a:t>
            </a:r>
            <a:endParaRPr lang="en-US"/>
          </a:p>
          <a:p>
            <a:pPr>
              <a:buFont typeface="Wingdings" panose="05000000000000000000" charset="0"/>
              <a:buChar char="ü"/>
            </a:pPr>
            <a:r>
              <a:rPr lang="en-US"/>
              <a:t>Improving balance of payment position</a:t>
            </a:r>
            <a:endParaRPr lang="en-US"/>
          </a:p>
          <a:p>
            <a:pPr>
              <a:buFont typeface="Wingdings" panose="05000000000000000000" charset="0"/>
              <a:buChar char="ü"/>
            </a:pPr>
            <a:r>
              <a:rPr lang="en-US"/>
              <a:t>Cutting the fiscal deficit</a:t>
            </a:r>
            <a:endParaRPr lang="en-US"/>
          </a:p>
          <a:p>
            <a:pPr>
              <a:buFont typeface="Wingdings" panose="05000000000000000000" charset="0"/>
              <a:buChar char="ü"/>
            </a:pPr>
            <a:r>
              <a:rPr lang="en-US"/>
              <a:t>Loweing Inflation</a:t>
            </a:r>
            <a:endParaRPr lang="en-US"/>
          </a:p>
          <a:p>
            <a:pPr>
              <a:buFont typeface="Wingdings" panose="05000000000000000000" charset="0"/>
              <a:buChar char="ü"/>
            </a:pPr>
            <a:r>
              <a:rPr lang="en-US"/>
              <a:t>Increasing growth</a:t>
            </a:r>
            <a:endParaRPr lang="en-US"/>
          </a:p>
          <a:p>
            <a:pPr>
              <a:buNone/>
            </a:pPr>
            <a:endParaRPr lang="en-US"/>
          </a:p>
        </p:txBody>
      </p:sp>
    </p:spTree>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20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rPr lang="en-US">
                <a:sym typeface="+mn-ea"/>
              </a:rPr>
              <a:t>Structural Adjustment Programmes: Composition </a:t>
            </a:r>
            <a:endParaRPr lang="en-US"/>
          </a:p>
        </p:txBody>
      </p:sp>
      <p:sp>
        <p:nvSpPr>
          <p:cNvPr id="3" name="Content Placeholder 2"/>
          <p:cNvSpPr>
            <a:spLocks noGrp="1"/>
          </p:cNvSpPr>
          <p:nvPr>
            <p:ph idx="1"/>
          </p:nvPr>
        </p:nvSpPr>
        <p:spPr/>
        <p:txBody>
          <a:bodyPr/>
          <a:lstStyle/>
          <a:p>
            <a:pPr marL="45720" indent="0">
              <a:buNone/>
            </a:pPr>
            <a:r>
              <a:rPr lang="en-US"/>
              <a:t>6 main areas of Structural Adju</a:t>
            </a:r>
            <a:r>
              <a:rPr lang="en-US">
                <a:solidFill>
                  <a:srgbClr val="FF0000"/>
                </a:solidFill>
              </a:rPr>
              <a:t>s</a:t>
            </a:r>
            <a:r>
              <a:rPr lang="en-US"/>
              <a:t>tment Programme policies;</a:t>
            </a:r>
            <a:endParaRPr lang="en-US"/>
          </a:p>
          <a:p>
            <a:pPr marL="502920" indent="-457200">
              <a:buFont typeface="+mj-lt"/>
              <a:buAutoNum type="arabicPeriod"/>
            </a:pPr>
            <a:r>
              <a:rPr lang="en-US"/>
              <a:t>Trade Policy</a:t>
            </a:r>
            <a:endParaRPr lang="en-US"/>
          </a:p>
          <a:p>
            <a:pPr marL="502920" indent="-457200">
              <a:buFont typeface="+mj-lt"/>
              <a:buAutoNum type="arabicPeriod"/>
            </a:pPr>
            <a:r>
              <a:rPr lang="en-US"/>
              <a:t>Fiscal Policy</a:t>
            </a:r>
            <a:endParaRPr lang="en-US"/>
          </a:p>
          <a:p>
            <a:pPr marL="502920" indent="-457200">
              <a:buFont typeface="+mj-lt"/>
              <a:buAutoNum type="arabicPeriod"/>
            </a:pPr>
            <a:r>
              <a:rPr lang="en-US"/>
              <a:t>Public Enterprise Policy</a:t>
            </a:r>
            <a:endParaRPr lang="en-US"/>
          </a:p>
          <a:p>
            <a:pPr marL="502920" indent="-457200">
              <a:buFont typeface="+mj-lt"/>
              <a:buAutoNum type="arabicPeriod"/>
            </a:pPr>
            <a:r>
              <a:rPr lang="en-US"/>
              <a:t>Financial Sector Policy</a:t>
            </a:r>
            <a:endParaRPr lang="en-US"/>
          </a:p>
          <a:p>
            <a:pPr marL="502920" indent="-457200">
              <a:buFont typeface="+mj-lt"/>
              <a:buAutoNum type="arabicPeriod"/>
            </a:pPr>
            <a:r>
              <a:rPr lang="en-US"/>
              <a:t>Industrial Policy</a:t>
            </a:r>
            <a:endParaRPr lang="en-US"/>
          </a:p>
          <a:p>
            <a:pPr marL="502920" indent="-457200">
              <a:buFont typeface="+mj-lt"/>
              <a:buAutoNum type="arabicPeriod"/>
            </a:pPr>
            <a:r>
              <a:rPr lang="en-US"/>
              <a:t>Agriculture Policy</a:t>
            </a:r>
            <a:endParaRPr lang="en-US"/>
          </a:p>
        </p:txBody>
      </p:sp>
    </p:spTree>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20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rPr lang="en-US"/>
              <a:t>1. Trade Policy</a:t>
            </a:r>
            <a:endParaRPr lang="en-US"/>
          </a:p>
        </p:txBody>
      </p:sp>
      <p:sp>
        <p:nvSpPr>
          <p:cNvPr id="3" name="Content Placeholder 2"/>
          <p:cNvSpPr>
            <a:spLocks noGrp="1"/>
          </p:cNvSpPr>
          <p:nvPr>
            <p:ph idx="1"/>
          </p:nvPr>
        </p:nvSpPr>
        <p:spPr/>
        <p:txBody>
          <a:bodyPr/>
          <a:lstStyle/>
          <a:p>
            <a:pPr marL="45720" indent="0">
              <a:buNone/>
            </a:pPr>
            <a:r>
              <a:rPr lang="en-US"/>
              <a:t>Countries are advised to adopt following measures;</a:t>
            </a:r>
            <a:endParaRPr lang="en-US"/>
          </a:p>
          <a:p>
            <a:pPr>
              <a:buFont typeface="Wingdings" panose="05000000000000000000" charset="0"/>
              <a:buChar char="ü"/>
            </a:pPr>
            <a:r>
              <a:rPr lang="en-US"/>
              <a:t>Consistent depreciation of the currency to keep real exchange rate </a:t>
            </a:r>
            <a:r>
              <a:rPr lang="en-US">
                <a:sym typeface="+mn-ea"/>
              </a:rPr>
              <a:t>competitive.</a:t>
            </a:r>
            <a:endParaRPr lang="en-US">
              <a:sym typeface="+mn-ea"/>
            </a:endParaRPr>
          </a:p>
          <a:p>
            <a:pPr>
              <a:buFont typeface="Wingdings" panose="05000000000000000000" charset="0"/>
              <a:buChar char="ü"/>
            </a:pPr>
            <a:r>
              <a:rPr lang="en-US"/>
              <a:t>Lifting of restrictions on exports</a:t>
            </a:r>
            <a:endParaRPr lang="en-US"/>
          </a:p>
          <a:p>
            <a:pPr>
              <a:buFont typeface="Wingdings" panose="05000000000000000000" charset="0"/>
              <a:buChar char="ü"/>
            </a:pPr>
            <a:r>
              <a:rPr lang="en-US"/>
              <a:t>Decrease in quantitative restrictions on imports</a:t>
            </a:r>
            <a:endParaRPr lang="en-US"/>
          </a:p>
          <a:p>
            <a:pPr>
              <a:buFont typeface="Wingdings" panose="05000000000000000000" charset="0"/>
              <a:buChar char="ü"/>
            </a:pPr>
            <a:r>
              <a:rPr lang="en-US"/>
              <a:t>Reduction in tariffs</a:t>
            </a:r>
            <a:endParaRPr lang="en-US"/>
          </a:p>
          <a:p>
            <a:pPr marL="45720" indent="0">
              <a:buFont typeface="Wingdings" panose="05000000000000000000" charset="0"/>
              <a:buNone/>
            </a:pPr>
            <a:r>
              <a:rPr lang="en-US"/>
              <a:t>Summing up, the economy should follow an outward oriented export-led path and domestic and international prices should be brought in line with each other. </a:t>
            </a:r>
            <a:endParaRPr lang="en-US"/>
          </a:p>
        </p:txBody>
      </p:sp>
    </p:spTree>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20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rPr lang="en-US"/>
              <a:t>2. Fiscal Policy</a:t>
            </a:r>
            <a:endParaRPr lang="en-US"/>
          </a:p>
        </p:txBody>
      </p:sp>
      <p:sp>
        <p:nvSpPr>
          <p:cNvPr id="3" name="Content Placeholder 2"/>
          <p:cNvSpPr>
            <a:spLocks noGrp="1"/>
          </p:cNvSpPr>
          <p:nvPr>
            <p:ph idx="1"/>
          </p:nvPr>
        </p:nvSpPr>
        <p:spPr/>
        <p:txBody>
          <a:bodyPr/>
          <a:lstStyle/>
          <a:p>
            <a:pPr marL="45720" indent="0">
              <a:buNone/>
            </a:pPr>
            <a:endParaRPr lang="en-US"/>
          </a:p>
          <a:p>
            <a:pPr marL="45720" indent="0">
              <a:buNone/>
            </a:pPr>
            <a:r>
              <a:rPr lang="en-US"/>
              <a:t>A- Reduction and elimination of fiscal deficits;</a:t>
            </a:r>
            <a:endParaRPr lang="en-US"/>
          </a:p>
          <a:p>
            <a:pPr>
              <a:buFont typeface="Wingdings" panose="05000000000000000000" charset="0"/>
              <a:buChar char="ü"/>
            </a:pPr>
            <a:r>
              <a:rPr lang="en-US">
                <a:solidFill>
                  <a:srgbClr val="FF0000"/>
                </a:solidFill>
              </a:rPr>
              <a:t>C</a:t>
            </a:r>
            <a:r>
              <a:rPr lang="en-US"/>
              <a:t>urtailing public expenditure</a:t>
            </a:r>
            <a:endParaRPr lang="en-US"/>
          </a:p>
          <a:p>
            <a:pPr>
              <a:buFont typeface="Wingdings" panose="05000000000000000000" charset="0"/>
              <a:buChar char="ü"/>
            </a:pPr>
            <a:r>
              <a:rPr lang="en-US"/>
              <a:t>Increasing prices in public sector</a:t>
            </a:r>
            <a:endParaRPr lang="en-US"/>
          </a:p>
          <a:p>
            <a:pPr>
              <a:buNone/>
            </a:pPr>
            <a:r>
              <a:rPr lang="en-US"/>
              <a:t>B- Tax system to be reformed</a:t>
            </a:r>
            <a:endParaRPr lang="en-US"/>
          </a:p>
          <a:p>
            <a:pPr>
              <a:buNone/>
            </a:pPr>
            <a:r>
              <a:rPr lang="en-US"/>
              <a:t>C- Energy and agriculture subsidies to be sabtantially cut or eliminated</a:t>
            </a:r>
            <a:endParaRPr lang="en-US"/>
          </a:p>
          <a:p>
            <a:pPr marL="45720" indent="0">
              <a:buNone/>
            </a:pPr>
            <a:endParaRPr lang="en-US"/>
          </a:p>
        </p:txBody>
      </p:sp>
    </p:spTree>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20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rPr lang="en-US"/>
              <a:t>3. Public Enterprise Policy</a:t>
            </a:r>
            <a:endParaRPr lang="en-US"/>
          </a:p>
        </p:txBody>
      </p:sp>
      <p:sp>
        <p:nvSpPr>
          <p:cNvPr id="3" name="Content Placeholder 2"/>
          <p:cNvSpPr>
            <a:spLocks noGrp="1"/>
          </p:cNvSpPr>
          <p:nvPr>
            <p:ph idx="1"/>
          </p:nvPr>
        </p:nvSpPr>
        <p:spPr/>
        <p:txBody>
          <a:bodyPr/>
          <a:lstStyle/>
          <a:p>
            <a:pPr marL="45720" indent="0">
              <a:buNone/>
            </a:pPr>
            <a:endParaRPr lang="en-US"/>
          </a:p>
          <a:p>
            <a:pPr marL="45720" indent="0">
              <a:buNone/>
            </a:pPr>
            <a:r>
              <a:rPr lang="en-US"/>
              <a:t>Public enterprises are to be reformed to improve efficieny and profitability. </a:t>
            </a:r>
            <a:endParaRPr lang="en-US"/>
          </a:p>
          <a:p>
            <a:pPr marL="45720" indent="0">
              <a:buNone/>
            </a:pPr>
            <a:r>
              <a:rPr lang="en-US"/>
              <a:t>(Performance of public enterprises should be brouht in line with private enterprises)</a:t>
            </a:r>
            <a:endParaRPr lang="en-US"/>
          </a:p>
        </p:txBody>
      </p:sp>
    </p:spTree>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20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rPr lang="en-US"/>
              <a:t>4. Financial Sector Policy</a:t>
            </a:r>
            <a:endParaRPr lang="en-US"/>
          </a:p>
        </p:txBody>
      </p:sp>
      <p:sp>
        <p:nvSpPr>
          <p:cNvPr id="3" name="Content Placeholder 2"/>
          <p:cNvSpPr>
            <a:spLocks noGrp="1"/>
          </p:cNvSpPr>
          <p:nvPr>
            <p:ph idx="1"/>
          </p:nvPr>
        </p:nvSpPr>
        <p:spPr/>
        <p:txBody>
          <a:bodyPr/>
          <a:lstStyle/>
          <a:p>
            <a:pPr>
              <a:buFont typeface="Wingdings" panose="05000000000000000000" charset="0"/>
              <a:buChar char="ü"/>
            </a:pPr>
            <a:r>
              <a:rPr lang="en-US"/>
              <a:t>Institutions are to be restructured to facilitate resource mobilization and to reflect costs.</a:t>
            </a:r>
            <a:endParaRPr lang="en-US"/>
          </a:p>
          <a:p>
            <a:pPr>
              <a:buFont typeface="Wingdings" panose="05000000000000000000" charset="0"/>
              <a:buChar char="ü"/>
            </a:pPr>
            <a:r>
              <a:rPr lang="en-US"/>
              <a:t>Interest rate ceilings are to be relaxed.</a:t>
            </a:r>
            <a:endParaRPr lang="en-US"/>
          </a:p>
          <a:p>
            <a:pPr>
              <a:buFont typeface="Wingdings" panose="05000000000000000000" charset="0"/>
              <a:buChar char="ü"/>
            </a:pPr>
            <a:r>
              <a:rPr lang="en-US"/>
              <a:t>Time deposit &amp; lending rates are to be liberalized</a:t>
            </a:r>
            <a:endParaRPr lang="en-US"/>
          </a:p>
          <a:p>
            <a:pPr>
              <a:buNone/>
            </a:pPr>
            <a:endParaRPr lang="en-US"/>
          </a:p>
        </p:txBody>
      </p:sp>
    </p:spTree>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20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rPr lang="en-US"/>
              <a:t>5. Industrial Policy</a:t>
            </a:r>
            <a:endParaRPr lang="en-US"/>
          </a:p>
        </p:txBody>
      </p:sp>
      <p:sp>
        <p:nvSpPr>
          <p:cNvPr id="3" name="Content Placeholder 2"/>
          <p:cNvSpPr>
            <a:spLocks noGrp="1"/>
          </p:cNvSpPr>
          <p:nvPr>
            <p:ph idx="1"/>
          </p:nvPr>
        </p:nvSpPr>
        <p:spPr/>
        <p:txBody>
          <a:bodyPr/>
          <a:lstStyle/>
          <a:p>
            <a:pPr marL="45720" indent="0">
              <a:buNone/>
            </a:pPr>
            <a:endParaRPr lang="en-US"/>
          </a:p>
          <a:p>
            <a:pPr>
              <a:buFont typeface="Wingdings" panose="05000000000000000000" charset="0"/>
              <a:buChar char="ü"/>
            </a:pPr>
            <a:r>
              <a:rPr lang="en-US"/>
              <a:t>To remove protection to make it competitive internationally </a:t>
            </a:r>
            <a:endParaRPr lang="en-US"/>
          </a:p>
          <a:p>
            <a:pPr>
              <a:buFont typeface="Wingdings" panose="05000000000000000000" charset="0"/>
              <a:buChar char="ü"/>
            </a:pPr>
            <a:r>
              <a:rPr lang="en-US"/>
              <a:t>Price controls over goods to be removed</a:t>
            </a:r>
            <a:endParaRPr lang="en-US"/>
          </a:p>
          <a:p>
            <a:pPr>
              <a:buFont typeface="Wingdings" panose="05000000000000000000" charset="0"/>
              <a:buChar char="ü"/>
            </a:pPr>
            <a:r>
              <a:rPr lang="en-US"/>
              <a:t>Export oriented industries to be promoted and encouraged </a:t>
            </a:r>
            <a:endParaRPr lang="en-US"/>
          </a:p>
          <a:p>
            <a:pPr>
              <a:buNone/>
            </a:pPr>
            <a:endParaRPr lang="en-US"/>
          </a:p>
        </p:txBody>
      </p:sp>
    </p:spTree>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20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rPr lang="en-US"/>
              <a:t>6. Agriculture Policy</a:t>
            </a:r>
            <a:endParaRPr lang="en-US"/>
          </a:p>
        </p:txBody>
      </p:sp>
      <p:sp>
        <p:nvSpPr>
          <p:cNvPr id="3" name="Content Placeholder 2"/>
          <p:cNvSpPr>
            <a:spLocks noGrp="1"/>
          </p:cNvSpPr>
          <p:nvPr>
            <p:ph idx="1"/>
          </p:nvPr>
        </p:nvSpPr>
        <p:spPr/>
        <p:txBody>
          <a:bodyPr/>
          <a:lstStyle/>
          <a:p>
            <a:pPr>
              <a:buFont typeface="Wingdings" panose="05000000000000000000" charset="0"/>
              <a:buChar char="ü"/>
            </a:pPr>
            <a:endParaRPr lang="en-US"/>
          </a:p>
          <a:p>
            <a:pPr>
              <a:buFont typeface="Wingdings" panose="05000000000000000000" charset="0"/>
              <a:buChar char="ü"/>
            </a:pPr>
            <a:r>
              <a:rPr lang="en-US"/>
              <a:t>Agriculture prices to be liberalized</a:t>
            </a:r>
            <a:endParaRPr lang="en-US"/>
          </a:p>
          <a:p>
            <a:pPr>
              <a:buFont typeface="Wingdings" panose="05000000000000000000" charset="0"/>
              <a:buChar char="ü"/>
            </a:pPr>
            <a:r>
              <a:rPr lang="en-US"/>
              <a:t>Agriculture subsidies to be discontinued</a:t>
            </a:r>
            <a:endParaRPr lang="en-US"/>
          </a:p>
        </p:txBody>
      </p:sp>
    </p:spTree>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20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rPr lang="en-US"/>
              <a:t>SAP: Composition Summary</a:t>
            </a:r>
            <a:endParaRPr lang="en-US"/>
          </a:p>
        </p:txBody>
      </p:sp>
      <p:sp>
        <p:nvSpPr>
          <p:cNvPr id="3" name="Content Placeholder 2"/>
          <p:cNvSpPr>
            <a:spLocks noGrp="1"/>
          </p:cNvSpPr>
          <p:nvPr>
            <p:ph idx="1"/>
          </p:nvPr>
        </p:nvSpPr>
        <p:spPr/>
        <p:txBody>
          <a:bodyPr/>
          <a:lstStyle/>
          <a:p>
            <a:pPr marL="45720" indent="0" algn="ctr">
              <a:buNone/>
            </a:pPr>
            <a:endParaRPr lang="en-US"/>
          </a:p>
          <a:p>
            <a:pPr marL="45720" indent="0" algn="ctr">
              <a:buNone/>
            </a:pPr>
            <a:r>
              <a:rPr lang="en-US"/>
              <a:t>The purpose of the structural adjustment programme is to reduce the </a:t>
            </a:r>
            <a:endParaRPr lang="en-US"/>
          </a:p>
          <a:p>
            <a:pPr marL="45720" indent="0" algn="ctr">
              <a:buNone/>
            </a:pPr>
            <a:r>
              <a:rPr lang="en-US"/>
              <a:t>budget deficit by raising some prices and eliminating subsidies, decreasing </a:t>
            </a:r>
            <a:endParaRPr lang="en-US"/>
          </a:p>
          <a:p>
            <a:pPr marL="45720" indent="0" algn="ctr">
              <a:buNone/>
            </a:pPr>
            <a:r>
              <a:rPr lang="en-US"/>
              <a:t>government spending, and devaluing the currency, which is intended to </a:t>
            </a:r>
            <a:endParaRPr lang="en-US"/>
          </a:p>
          <a:p>
            <a:pPr marL="45720" indent="0" algn="ctr">
              <a:buNone/>
            </a:pPr>
            <a:r>
              <a:rPr lang="en-US"/>
              <a:t>boost exports and improve the balance of payments.</a:t>
            </a:r>
            <a:endParaRPr lang="en-US"/>
          </a:p>
        </p:txBody>
      </p:sp>
    </p:spTree>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20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rPr lang="en-US"/>
              <a:t>SAPs: Implementation and Effects</a:t>
            </a:r>
            <a:endParaRPr lang="en-US"/>
          </a:p>
        </p:txBody>
      </p:sp>
      <p:sp>
        <p:nvSpPr>
          <p:cNvPr id="3" name="Content Placeholder 2"/>
          <p:cNvSpPr>
            <a:spLocks noGrp="1"/>
          </p:cNvSpPr>
          <p:nvPr>
            <p:ph idx="1"/>
          </p:nvPr>
        </p:nvSpPr>
        <p:spPr/>
        <p:txBody>
          <a:bodyPr/>
          <a:lstStyle/>
          <a:p>
            <a:pPr marL="45720" indent="0">
              <a:buNone/>
            </a:pPr>
            <a:r>
              <a:rPr lang="en-US"/>
              <a:t>A large number of studies look at the </a:t>
            </a:r>
            <a:r>
              <a:rPr lang="en-US">
                <a:solidFill>
                  <a:srgbClr val="FF0000"/>
                </a:solidFill>
              </a:rPr>
              <a:t>macroeconomic effects </a:t>
            </a:r>
            <a:r>
              <a:rPr lang="en-US"/>
              <a:t>of Fund </a:t>
            </a:r>
            <a:endParaRPr lang="en-US"/>
          </a:p>
          <a:p>
            <a:pPr marL="45720" indent="0">
              <a:buNone/>
            </a:pPr>
            <a:r>
              <a:rPr lang="en-US"/>
              <a:t>supported adjustment programmes.</a:t>
            </a:r>
            <a:endParaRPr lang="en-US"/>
          </a:p>
          <a:p>
            <a:pPr marL="45720" indent="0">
              <a:buNone/>
            </a:pPr>
            <a:endParaRPr lang="en-US"/>
          </a:p>
          <a:p>
            <a:pPr marL="45720" indent="0">
              <a:buNone/>
            </a:pPr>
            <a:r>
              <a:rPr lang="en-US"/>
              <a:t>Mohsin Khan of the IMF concludes as follows;</a:t>
            </a:r>
            <a:endParaRPr lang="en-US"/>
          </a:p>
          <a:p>
            <a:pPr>
              <a:buFont typeface="Wingdings" panose="05000000000000000000" charset="0"/>
              <a:buChar char="Ø"/>
            </a:pPr>
            <a:r>
              <a:rPr lang="en-US"/>
              <a:t>In some cases Balance of Payment improves</a:t>
            </a:r>
            <a:endParaRPr lang="en-US"/>
          </a:p>
          <a:p>
            <a:pPr>
              <a:buFont typeface="Wingdings" panose="05000000000000000000" charset="0"/>
              <a:buChar char="Ø"/>
            </a:pPr>
            <a:r>
              <a:rPr lang="en-US"/>
              <a:t>Inflation is usually not brought down</a:t>
            </a:r>
            <a:endParaRPr lang="en-US"/>
          </a:p>
          <a:p>
            <a:pPr>
              <a:buFont typeface="Wingdings" panose="05000000000000000000" charset="0"/>
              <a:buChar char="Ø"/>
            </a:pPr>
            <a:r>
              <a:rPr lang="en-US"/>
              <a:t>Generally a fall in the growth rate </a:t>
            </a:r>
            <a:endParaRPr lang="en-US"/>
          </a:p>
        </p:txBody>
      </p:sp>
    </p:spTree>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20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rPr lang="en-US">
                <a:sym typeface="+mn-ea"/>
              </a:rPr>
              <a:t>SAPs: Implementation and Effects</a:t>
            </a:r>
            <a:endParaRPr lang="en-US"/>
          </a:p>
        </p:txBody>
      </p:sp>
      <p:sp>
        <p:nvSpPr>
          <p:cNvPr id="3" name="Content Placeholder 2"/>
          <p:cNvSpPr>
            <a:spLocks noGrp="1"/>
          </p:cNvSpPr>
          <p:nvPr>
            <p:ph idx="1"/>
          </p:nvPr>
        </p:nvSpPr>
        <p:spPr/>
        <p:txBody>
          <a:bodyPr/>
          <a:lstStyle/>
          <a:p>
            <a:pPr marL="45720" indent="0">
              <a:buNone/>
            </a:pPr>
            <a:r>
              <a:rPr lang="en-US"/>
              <a:t>World bank studies argues that the countries which carried out major adjustments have performed better on average. World Bank concludes that stringent fiscal adjustment of Structural Adjustment Programme has following impact;</a:t>
            </a:r>
            <a:endParaRPr lang="en-US"/>
          </a:p>
          <a:p>
            <a:pPr>
              <a:buFont typeface="Wingdings" panose="05000000000000000000" charset="0"/>
              <a:buChar char="Ø"/>
            </a:pPr>
            <a:r>
              <a:rPr lang="en-US"/>
              <a:t>Decline in public investment which leads to serious infrastructure bottlenecks</a:t>
            </a:r>
            <a:endParaRPr lang="en-US"/>
          </a:p>
          <a:p>
            <a:pPr>
              <a:buFont typeface="Wingdings" panose="05000000000000000000" charset="0"/>
              <a:buChar char="Ø"/>
            </a:pPr>
            <a:r>
              <a:rPr lang="en-US"/>
              <a:t>Fall in investment an</a:t>
            </a:r>
            <a:r>
              <a:rPr lang="en-US">
                <a:solidFill>
                  <a:srgbClr val="FF0000"/>
                </a:solidFill>
              </a:rPr>
              <a:t>d</a:t>
            </a:r>
            <a:r>
              <a:rPr lang="en-US"/>
              <a:t> growth</a:t>
            </a:r>
            <a:endParaRPr lang="en-US"/>
          </a:p>
          <a:p>
            <a:pPr>
              <a:buFont typeface="Wingdings" panose="05000000000000000000" charset="0"/>
              <a:buChar char="Ø"/>
            </a:pPr>
            <a:r>
              <a:rPr lang="en-US"/>
              <a:t>To cut the budget deficit </a:t>
            </a:r>
            <a:r>
              <a:rPr lang="en-US">
                <a:solidFill>
                  <a:srgbClr val="FF0000"/>
                </a:solidFill>
              </a:rPr>
              <a:t>is to reduce in</a:t>
            </a:r>
            <a:r>
              <a:rPr lang="en-US"/>
              <a:t> </a:t>
            </a:r>
            <a:r>
              <a:rPr lang="en-US">
                <a:gradFill>
                  <a:gsLst>
                    <a:gs pos="0">
                      <a:srgbClr val="007BD3"/>
                    </a:gs>
                    <a:gs pos="100000">
                      <a:srgbClr val="034373"/>
                    </a:gs>
                  </a:gsLst>
                  <a:lin scaled="0"/>
                </a:gradFill>
              </a:rPr>
              <a:t>results in cut in</a:t>
            </a:r>
            <a:r>
              <a:rPr lang="en-US"/>
              <a:t> government expenditure</a:t>
            </a:r>
            <a:endParaRPr lang="en-US"/>
          </a:p>
          <a:p>
            <a:pPr>
              <a:buFont typeface="Wingdings" panose="05000000000000000000" charset="0"/>
              <a:buChar char="Ø"/>
            </a:pPr>
            <a:r>
              <a:rPr lang="en-US">
                <a:solidFill>
                  <a:srgbClr val="FF0000"/>
                </a:solidFill>
              </a:rPr>
              <a:t>D</a:t>
            </a:r>
            <a:r>
              <a:rPr lang="en-US"/>
              <a:t>ebt serv</a:t>
            </a:r>
            <a:r>
              <a:rPr lang="en-US">
                <a:solidFill>
                  <a:srgbClr val="FF0000"/>
                </a:solidFill>
              </a:rPr>
              <a:t>i</a:t>
            </a:r>
            <a:r>
              <a:rPr lang="en-US"/>
              <a:t>ce payments rose sharply (due to increase in interest rate and devaluation of the domestic currency)</a:t>
            </a:r>
            <a:endParaRPr lang="en-US"/>
          </a:p>
          <a:p>
            <a:pPr>
              <a:buNone/>
            </a:pPr>
            <a:endParaRPr lang="en-US"/>
          </a:p>
          <a:p>
            <a:pPr marL="45720" indent="0">
              <a:buNone/>
            </a:pPr>
            <a:endParaRPr lang="en-US"/>
          </a:p>
        </p:txBody>
      </p:sp>
    </p:spTree>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2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rPr lang="en-US">
                <a:sym typeface="+mn-ea"/>
              </a:rPr>
              <a:t>SAPs: Implementation and Effects</a:t>
            </a:r>
            <a:endParaRPr lang="en-US"/>
          </a:p>
        </p:txBody>
      </p:sp>
      <p:sp>
        <p:nvSpPr>
          <p:cNvPr id="3" name="Content Placeholder 2"/>
          <p:cNvSpPr>
            <a:spLocks noGrp="1"/>
          </p:cNvSpPr>
          <p:nvPr>
            <p:ph idx="1"/>
          </p:nvPr>
        </p:nvSpPr>
        <p:spPr/>
        <p:txBody>
          <a:bodyPr/>
          <a:lstStyle/>
          <a:p>
            <a:pPr marL="45720" indent="0" algn="just">
              <a:buNone/>
            </a:pPr>
            <a:r>
              <a:rPr lang="en-US"/>
              <a:t>Reduction in </a:t>
            </a:r>
            <a:r>
              <a:rPr lang="en-US">
                <a:solidFill>
                  <a:srgbClr val="FF0000"/>
                </a:solidFill>
              </a:rPr>
              <a:t>import tariffs</a:t>
            </a:r>
            <a:r>
              <a:rPr lang="en-US"/>
              <a:t> and </a:t>
            </a:r>
            <a:r>
              <a:rPr lang="en-US">
                <a:solidFill>
                  <a:srgbClr val="FF0000"/>
                </a:solidFill>
              </a:rPr>
              <a:t>trade liberalization</a:t>
            </a:r>
            <a:r>
              <a:rPr lang="en-US"/>
              <a:t> results in </a:t>
            </a:r>
            <a:endParaRPr lang="en-US"/>
          </a:p>
          <a:p>
            <a:pPr marL="45720" indent="0" algn="just">
              <a:buNone/>
            </a:pPr>
            <a:r>
              <a:rPr lang="en-US">
                <a:solidFill>
                  <a:schemeClr val="tx2">
                    <a:lumMod val="60000"/>
                    <a:lumOff val="40000"/>
                  </a:schemeClr>
                </a:solidFill>
              </a:rPr>
              <a:t>deindustrialization</a:t>
            </a:r>
            <a:r>
              <a:rPr lang="en-US"/>
              <a:t> because usually in low income countries the industrial </a:t>
            </a:r>
            <a:endParaRPr lang="en-US"/>
          </a:p>
          <a:p>
            <a:pPr marL="45720" indent="0" algn="just">
              <a:buNone/>
            </a:pPr>
            <a:r>
              <a:rPr lang="en-US"/>
              <a:t>firms do not have </a:t>
            </a:r>
            <a:r>
              <a:rPr lang="en-US">
                <a:solidFill>
                  <a:srgbClr val="00B050"/>
                </a:solidFill>
              </a:rPr>
              <a:t>managerial</a:t>
            </a:r>
            <a:r>
              <a:rPr lang="en-US"/>
              <a:t> and </a:t>
            </a:r>
            <a:r>
              <a:rPr lang="en-US">
                <a:solidFill>
                  <a:srgbClr val="00B050"/>
                </a:solidFill>
              </a:rPr>
              <a:t>technical</a:t>
            </a:r>
            <a:r>
              <a:rPr lang="en-US"/>
              <a:t> capacity to be able to stand up </a:t>
            </a:r>
            <a:endParaRPr lang="en-US"/>
          </a:p>
          <a:p>
            <a:pPr marL="45720" indent="0" algn="just">
              <a:buNone/>
            </a:pPr>
            <a:r>
              <a:rPr lang="en-US"/>
              <a:t>to </a:t>
            </a:r>
            <a:r>
              <a:rPr lang="en-US">
                <a:solidFill>
                  <a:srgbClr val="7030A0"/>
                </a:solidFill>
              </a:rPr>
              <a:t>increase imports</a:t>
            </a:r>
            <a:r>
              <a:rPr lang="en-US"/>
              <a:t> and </a:t>
            </a:r>
            <a:r>
              <a:rPr lang="en-US">
                <a:solidFill>
                  <a:srgbClr val="7030A0"/>
                </a:solidFill>
              </a:rPr>
              <a:t>greater openness </a:t>
            </a:r>
            <a:r>
              <a:rPr lang="en-US"/>
              <a:t>(due to international </a:t>
            </a:r>
            <a:endParaRPr lang="en-US"/>
          </a:p>
          <a:p>
            <a:pPr marL="45720" indent="0" algn="just">
              <a:buNone/>
            </a:pPr>
            <a:r>
              <a:rPr lang="en-US"/>
              <a:t>competitiveness). </a:t>
            </a:r>
            <a:endParaRPr lang="en-US"/>
          </a:p>
          <a:p>
            <a:pPr marL="45720" indent="0" algn="just">
              <a:buNone/>
            </a:pPr>
            <a:endParaRPr lang="en-US"/>
          </a:p>
        </p:txBody>
      </p:sp>
    </p:spTree>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2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rPr lang="en-US">
                <a:sym typeface="+mn-ea"/>
              </a:rPr>
              <a:t>SAPs: Implementation and Effects</a:t>
            </a:r>
            <a:endParaRPr lang="en-US"/>
          </a:p>
        </p:txBody>
      </p:sp>
      <p:sp>
        <p:nvSpPr>
          <p:cNvPr id="3" name="Content Placeholder 2"/>
          <p:cNvSpPr>
            <a:spLocks noGrp="1"/>
          </p:cNvSpPr>
          <p:nvPr>
            <p:ph idx="1"/>
          </p:nvPr>
        </p:nvSpPr>
        <p:spPr>
          <a:ln>
            <a:solidFill>
              <a:schemeClr val="accent1"/>
            </a:solidFill>
          </a:ln>
        </p:spPr>
        <p:txBody>
          <a:bodyPr/>
          <a:lstStyle/>
          <a:p>
            <a:pPr marL="45720" indent="0" algn="ctr">
              <a:buNone/>
            </a:pPr>
            <a:r>
              <a:rPr lang="en-US"/>
              <a:t>Devaluation results in widening the gap between</a:t>
            </a:r>
            <a:endParaRPr lang="en-US"/>
          </a:p>
          <a:p>
            <a:pPr marL="45720" indent="0" algn="ctr">
              <a:buNone/>
            </a:pPr>
            <a:r>
              <a:rPr lang="en-US"/>
              <a:t> </a:t>
            </a:r>
            <a:r>
              <a:rPr lang="en-US">
                <a:solidFill>
                  <a:srgbClr val="FF0000"/>
                </a:solidFill>
              </a:rPr>
              <a:t>fiscal deficit</a:t>
            </a:r>
            <a:r>
              <a:rPr lang="en-US"/>
              <a:t> and </a:t>
            </a:r>
            <a:r>
              <a:rPr lang="en-US">
                <a:solidFill>
                  <a:srgbClr val="FF0000"/>
                </a:solidFill>
              </a:rPr>
              <a:t>current account deficit</a:t>
            </a:r>
            <a:endParaRPr lang="en-US">
              <a:solidFill>
                <a:srgbClr val="FF0000"/>
              </a:solidFill>
            </a:endParaRPr>
          </a:p>
          <a:p>
            <a:pPr marL="45720" indent="0" algn="ctr">
              <a:buNone/>
            </a:pPr>
            <a:endParaRPr lang="en-US">
              <a:solidFill>
                <a:srgbClr val="FF0000"/>
              </a:solidFill>
            </a:endParaRPr>
          </a:p>
          <a:p>
            <a:pPr marL="45720" indent="0" algn="ctr">
              <a:buNone/>
            </a:pPr>
            <a:r>
              <a:rPr lang="en-US">
                <a:solidFill>
                  <a:schemeClr val="tx1"/>
                </a:solidFill>
              </a:rPr>
              <a:t>This led to cut in private investment and growth</a:t>
            </a:r>
            <a:endParaRPr lang="en-US">
              <a:solidFill>
                <a:schemeClr val="tx1"/>
              </a:solidFill>
            </a:endParaRPr>
          </a:p>
          <a:p>
            <a:pPr marL="45720" indent="0" algn="ctr">
              <a:buNone/>
            </a:pPr>
            <a:endParaRPr lang="en-US">
              <a:solidFill>
                <a:schemeClr val="tx1"/>
              </a:solidFill>
            </a:endParaRPr>
          </a:p>
          <a:p>
            <a:pPr marL="45720" indent="0" algn="ctr">
              <a:buNone/>
            </a:pPr>
            <a:r>
              <a:rPr lang="en-US">
                <a:solidFill>
                  <a:schemeClr val="tx1"/>
                </a:solidFill>
              </a:rPr>
              <a:t>Often accompanied by higher inflation</a:t>
            </a:r>
            <a:endParaRPr lang="en-US">
              <a:solidFill>
                <a:schemeClr val="tx1"/>
              </a:solidFill>
            </a:endParaRPr>
          </a:p>
          <a:p>
            <a:pPr marL="45720" indent="0" algn="ctr">
              <a:buNone/>
            </a:pPr>
            <a:r>
              <a:rPr lang="en-US">
                <a:solidFill>
                  <a:schemeClr val="tx1"/>
                </a:solidFill>
                <a:highlight>
                  <a:srgbClr val="C0C0C0"/>
                </a:highlight>
              </a:rPr>
              <a:t>The influence of structural adjustment programmes on aggregate </a:t>
            </a:r>
            <a:endParaRPr lang="en-US">
              <a:solidFill>
                <a:schemeClr val="tx1"/>
              </a:solidFill>
              <a:highlight>
                <a:srgbClr val="C0C0C0"/>
              </a:highlight>
            </a:endParaRPr>
          </a:p>
          <a:p>
            <a:pPr marL="45720" indent="0" algn="ctr">
              <a:buNone/>
            </a:pPr>
            <a:r>
              <a:rPr lang="en-US">
                <a:solidFill>
                  <a:schemeClr val="tx1"/>
                </a:solidFill>
                <a:highlight>
                  <a:srgbClr val="C0C0C0"/>
                </a:highlight>
              </a:rPr>
              <a:t>investment is almost everywhere negative. </a:t>
            </a:r>
            <a:endParaRPr lang="en-US">
              <a:solidFill>
                <a:schemeClr val="tx1"/>
              </a:solidFill>
              <a:highlight>
                <a:srgbClr val="C0C0C0"/>
              </a:highlight>
            </a:endParaRPr>
          </a:p>
        </p:txBody>
      </p:sp>
      <p:sp>
        <p:nvSpPr>
          <p:cNvPr id="4" name="Down Arrow 3"/>
          <p:cNvSpPr/>
          <p:nvPr/>
        </p:nvSpPr>
        <p:spPr>
          <a:xfrm>
            <a:off x="5255895" y="2743200"/>
            <a:ext cx="228600" cy="381000"/>
          </a:xfrm>
          <a:prstGeom prst="downArrow">
            <a:avLst/>
          </a:prstGeom>
          <a:solidFill>
            <a:schemeClr val="accent5">
              <a:lumMod val="50000"/>
            </a:schemeClr>
          </a:solidFill>
          <a:ln>
            <a:noFill/>
          </a:ln>
        </p:spPr>
        <p:style>
          <a:lnRef idx="1">
            <a:schemeClr val="accent2"/>
          </a:lnRef>
          <a:fillRef idx="2">
            <a:schemeClr val="accent2"/>
          </a:fillRef>
          <a:effectRef idx="1">
            <a:schemeClr val="accent2"/>
          </a:effectRef>
          <a:fontRef idx="minor">
            <a:schemeClr val="dk1"/>
          </a:fontRef>
        </p:style>
        <p:txBody>
          <a:bodyPr rtlCol="0" anchor="ctr"/>
          <a:lstStyle>
            <a:defPPr>
              <a:defRPr lang="en-US"/>
            </a:defPPr>
            <a:lvl1pPr marL="0" algn="l" defTabSz="914400" rtl="0" eaLnBrk="1" latinLnBrk="0" hangingPunct="1">
              <a:defRPr sz="1800" kern="1200">
                <a:solidFill>
                  <a:srgbClr val="000000"/>
                </a:solidFill>
                <a:latin typeface="Palatino Linotype"/>
                <a:ea typeface="+mn-ea"/>
                <a:cs typeface="+mn-cs"/>
              </a:defRPr>
            </a:lvl1pPr>
            <a:lvl2pPr marL="457200" algn="l" defTabSz="914400" rtl="0" eaLnBrk="1" latinLnBrk="0" hangingPunct="1">
              <a:defRPr sz="1800" kern="1200">
                <a:solidFill>
                  <a:srgbClr val="000000"/>
                </a:solidFill>
                <a:latin typeface="Palatino Linotype"/>
                <a:ea typeface="+mn-ea"/>
                <a:cs typeface="+mn-cs"/>
              </a:defRPr>
            </a:lvl2pPr>
            <a:lvl3pPr marL="914400" algn="l" defTabSz="914400" rtl="0" eaLnBrk="1" latinLnBrk="0" hangingPunct="1">
              <a:defRPr sz="1800" kern="1200">
                <a:solidFill>
                  <a:srgbClr val="000000"/>
                </a:solidFill>
                <a:latin typeface="Palatino Linotype"/>
                <a:ea typeface="+mn-ea"/>
                <a:cs typeface="+mn-cs"/>
              </a:defRPr>
            </a:lvl3pPr>
            <a:lvl4pPr marL="1371600" algn="l" defTabSz="914400" rtl="0" eaLnBrk="1" latinLnBrk="0" hangingPunct="1">
              <a:defRPr sz="1800" kern="1200">
                <a:solidFill>
                  <a:srgbClr val="000000"/>
                </a:solidFill>
                <a:latin typeface="Palatino Linotype"/>
                <a:ea typeface="+mn-ea"/>
                <a:cs typeface="+mn-cs"/>
              </a:defRPr>
            </a:lvl4pPr>
            <a:lvl5pPr marL="1828800" algn="l" defTabSz="914400" rtl="0" eaLnBrk="1" latinLnBrk="0" hangingPunct="1">
              <a:defRPr sz="1800" kern="1200">
                <a:solidFill>
                  <a:srgbClr val="000000"/>
                </a:solidFill>
                <a:latin typeface="Palatino Linotype"/>
                <a:ea typeface="+mn-ea"/>
                <a:cs typeface="+mn-cs"/>
              </a:defRPr>
            </a:lvl5pPr>
            <a:lvl6pPr marL="2286000" algn="l" defTabSz="914400" rtl="0" eaLnBrk="1" latinLnBrk="0" hangingPunct="1">
              <a:defRPr sz="1800" kern="1200">
                <a:solidFill>
                  <a:srgbClr val="000000"/>
                </a:solidFill>
                <a:latin typeface="Palatino Linotype"/>
                <a:ea typeface="+mn-ea"/>
                <a:cs typeface="+mn-cs"/>
              </a:defRPr>
            </a:lvl6pPr>
            <a:lvl7pPr marL="2743200" algn="l" defTabSz="914400" rtl="0" eaLnBrk="1" latinLnBrk="0" hangingPunct="1">
              <a:defRPr sz="1800" kern="1200">
                <a:solidFill>
                  <a:srgbClr val="000000"/>
                </a:solidFill>
                <a:latin typeface="Palatino Linotype"/>
                <a:ea typeface="+mn-ea"/>
                <a:cs typeface="+mn-cs"/>
              </a:defRPr>
            </a:lvl7pPr>
            <a:lvl8pPr marL="3200400" algn="l" defTabSz="914400" rtl="0" eaLnBrk="1" latinLnBrk="0" hangingPunct="1">
              <a:defRPr sz="1800" kern="1200">
                <a:solidFill>
                  <a:srgbClr val="000000"/>
                </a:solidFill>
                <a:latin typeface="Palatino Linotype"/>
                <a:ea typeface="+mn-ea"/>
                <a:cs typeface="+mn-cs"/>
              </a:defRPr>
            </a:lvl8pPr>
            <a:lvl9pPr marL="3657600" algn="l" defTabSz="914400" rtl="0" eaLnBrk="1" latinLnBrk="0" hangingPunct="1">
              <a:defRPr sz="1800" kern="1200">
                <a:solidFill>
                  <a:srgbClr val="000000"/>
                </a:solidFill>
                <a:latin typeface="Palatino Linotype"/>
                <a:ea typeface="+mn-ea"/>
                <a:cs typeface="+mn-cs"/>
              </a:defRPr>
            </a:lvl9pPr>
          </a:lstStyle>
          <a:p>
            <a:pPr algn="ctr"/>
            <a:endParaRPr lang="en-US">
              <a:highlight>
                <a:srgbClr val="FF00FF"/>
              </a:highlight>
            </a:endParaRPr>
          </a:p>
        </p:txBody>
      </p:sp>
      <p:sp>
        <p:nvSpPr>
          <p:cNvPr id="5" name="Down Arrow 4"/>
          <p:cNvSpPr/>
          <p:nvPr/>
        </p:nvSpPr>
        <p:spPr>
          <a:xfrm>
            <a:off x="5255895" y="3810000"/>
            <a:ext cx="228600" cy="381000"/>
          </a:xfrm>
          <a:prstGeom prst="downArrow">
            <a:avLst/>
          </a:prstGeom>
          <a:solidFill>
            <a:schemeClr val="accent5">
              <a:lumMod val="50000"/>
            </a:schemeClr>
          </a:solidFill>
          <a:ln>
            <a:noFill/>
          </a:ln>
        </p:spPr>
        <p:style>
          <a:lnRef idx="1">
            <a:schemeClr val="accent2"/>
          </a:lnRef>
          <a:fillRef idx="2">
            <a:schemeClr val="accent2"/>
          </a:fillRef>
          <a:effectRef idx="1">
            <a:schemeClr val="accent2"/>
          </a:effectRef>
          <a:fontRef idx="minor">
            <a:schemeClr val="dk1"/>
          </a:fontRef>
        </p:style>
        <p:txBody>
          <a:bodyPr rtlCol="0" anchor="ctr"/>
          <a:lstStyle>
            <a:defPPr>
              <a:defRPr lang="en-US"/>
            </a:defPPr>
            <a:lvl1pPr marL="0" algn="l" defTabSz="914400" rtl="0" eaLnBrk="1" latinLnBrk="0" hangingPunct="1">
              <a:defRPr sz="1800" kern="1200">
                <a:solidFill>
                  <a:srgbClr val="000000"/>
                </a:solidFill>
                <a:latin typeface="Palatino Linotype"/>
                <a:ea typeface="+mn-ea"/>
                <a:cs typeface="+mn-cs"/>
              </a:defRPr>
            </a:lvl1pPr>
            <a:lvl2pPr marL="457200" algn="l" defTabSz="914400" rtl="0" eaLnBrk="1" latinLnBrk="0" hangingPunct="1">
              <a:defRPr sz="1800" kern="1200">
                <a:solidFill>
                  <a:srgbClr val="000000"/>
                </a:solidFill>
                <a:latin typeface="Palatino Linotype"/>
                <a:ea typeface="+mn-ea"/>
                <a:cs typeface="+mn-cs"/>
              </a:defRPr>
            </a:lvl2pPr>
            <a:lvl3pPr marL="914400" algn="l" defTabSz="914400" rtl="0" eaLnBrk="1" latinLnBrk="0" hangingPunct="1">
              <a:defRPr sz="1800" kern="1200">
                <a:solidFill>
                  <a:srgbClr val="000000"/>
                </a:solidFill>
                <a:latin typeface="Palatino Linotype"/>
                <a:ea typeface="+mn-ea"/>
                <a:cs typeface="+mn-cs"/>
              </a:defRPr>
            </a:lvl3pPr>
            <a:lvl4pPr marL="1371600" algn="l" defTabSz="914400" rtl="0" eaLnBrk="1" latinLnBrk="0" hangingPunct="1">
              <a:defRPr sz="1800" kern="1200">
                <a:solidFill>
                  <a:srgbClr val="000000"/>
                </a:solidFill>
                <a:latin typeface="Palatino Linotype"/>
                <a:ea typeface="+mn-ea"/>
                <a:cs typeface="+mn-cs"/>
              </a:defRPr>
            </a:lvl4pPr>
            <a:lvl5pPr marL="1828800" algn="l" defTabSz="914400" rtl="0" eaLnBrk="1" latinLnBrk="0" hangingPunct="1">
              <a:defRPr sz="1800" kern="1200">
                <a:solidFill>
                  <a:srgbClr val="000000"/>
                </a:solidFill>
                <a:latin typeface="Palatino Linotype"/>
                <a:ea typeface="+mn-ea"/>
                <a:cs typeface="+mn-cs"/>
              </a:defRPr>
            </a:lvl5pPr>
            <a:lvl6pPr marL="2286000" algn="l" defTabSz="914400" rtl="0" eaLnBrk="1" latinLnBrk="0" hangingPunct="1">
              <a:defRPr sz="1800" kern="1200">
                <a:solidFill>
                  <a:srgbClr val="000000"/>
                </a:solidFill>
                <a:latin typeface="Palatino Linotype"/>
                <a:ea typeface="+mn-ea"/>
                <a:cs typeface="+mn-cs"/>
              </a:defRPr>
            </a:lvl6pPr>
            <a:lvl7pPr marL="2743200" algn="l" defTabSz="914400" rtl="0" eaLnBrk="1" latinLnBrk="0" hangingPunct="1">
              <a:defRPr sz="1800" kern="1200">
                <a:solidFill>
                  <a:srgbClr val="000000"/>
                </a:solidFill>
                <a:latin typeface="Palatino Linotype"/>
                <a:ea typeface="+mn-ea"/>
                <a:cs typeface="+mn-cs"/>
              </a:defRPr>
            </a:lvl7pPr>
            <a:lvl8pPr marL="3200400" algn="l" defTabSz="914400" rtl="0" eaLnBrk="1" latinLnBrk="0" hangingPunct="1">
              <a:defRPr sz="1800" kern="1200">
                <a:solidFill>
                  <a:srgbClr val="000000"/>
                </a:solidFill>
                <a:latin typeface="Palatino Linotype"/>
                <a:ea typeface="+mn-ea"/>
                <a:cs typeface="+mn-cs"/>
              </a:defRPr>
            </a:lvl8pPr>
            <a:lvl9pPr marL="3657600" algn="l" defTabSz="914400" rtl="0" eaLnBrk="1" latinLnBrk="0" hangingPunct="1">
              <a:defRPr sz="1800" kern="1200">
                <a:solidFill>
                  <a:srgbClr val="000000"/>
                </a:solidFill>
                <a:latin typeface="Palatino Linotype"/>
                <a:ea typeface="+mn-ea"/>
                <a:cs typeface="+mn-cs"/>
              </a:defRPr>
            </a:lvl9pPr>
          </a:lstStyle>
          <a:p>
            <a:pPr algn="ctr"/>
            <a:endParaRPr lang="en-US">
              <a:highlight>
                <a:srgbClr val="FF00FF"/>
              </a:highlight>
            </a:endParaRPr>
          </a:p>
        </p:txBody>
      </p:sp>
    </p:spTree>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2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rPr lang="en-US">
                <a:sym typeface="+mn-ea"/>
              </a:rPr>
              <a:t>SAPs: Implementation and Effects</a:t>
            </a:r>
            <a:endParaRPr lang="en-US"/>
          </a:p>
        </p:txBody>
      </p:sp>
      <p:sp>
        <p:nvSpPr>
          <p:cNvPr id="3" name="Content Placeholder 2"/>
          <p:cNvSpPr>
            <a:spLocks noGrp="1"/>
          </p:cNvSpPr>
          <p:nvPr>
            <p:ph idx="1"/>
          </p:nvPr>
        </p:nvSpPr>
        <p:spPr/>
        <p:txBody>
          <a:bodyPr/>
          <a:lstStyle/>
          <a:p>
            <a:pPr marL="45720" indent="0">
              <a:buNone/>
            </a:pPr>
            <a:r>
              <a:rPr lang="en-US"/>
              <a:t>Severe criticism of the structural adjustment programmes of IMF / World </a:t>
            </a:r>
            <a:endParaRPr lang="en-US"/>
          </a:p>
          <a:p>
            <a:pPr marL="45720" indent="0">
              <a:buNone/>
            </a:pPr>
            <a:r>
              <a:rPr lang="en-US"/>
              <a:t>Bank has been directed at their </a:t>
            </a:r>
            <a:r>
              <a:rPr lang="en-US">
                <a:solidFill>
                  <a:srgbClr val="7030A0"/>
                </a:solidFill>
              </a:rPr>
              <a:t>welfare consequences.</a:t>
            </a:r>
            <a:endParaRPr lang="en-US"/>
          </a:p>
          <a:p>
            <a:pPr marL="45720" indent="0">
              <a:buNone/>
            </a:pPr>
            <a:r>
              <a:rPr lang="en-US"/>
              <a:t>Severe </a:t>
            </a:r>
            <a:r>
              <a:rPr lang="en-US">
                <a:gradFill>
                  <a:gsLst>
                    <a:gs pos="0">
                      <a:srgbClr val="14CD68"/>
                    </a:gs>
                    <a:gs pos="100000">
                      <a:srgbClr val="035C7D"/>
                    </a:gs>
                  </a:gsLst>
                  <a:lin scaled="0"/>
                </a:gradFill>
              </a:rPr>
              <a:t>economic austerity</a:t>
            </a:r>
            <a:r>
              <a:rPr lang="en-US"/>
              <a:t> measures particularly </a:t>
            </a:r>
            <a:r>
              <a:rPr lang="en-US">
                <a:solidFill>
                  <a:srgbClr val="FF0000"/>
                </a:solidFill>
              </a:rPr>
              <a:t>reduction/ removal of </a:t>
            </a:r>
            <a:endParaRPr lang="en-US">
              <a:solidFill>
                <a:srgbClr val="FF0000"/>
              </a:solidFill>
            </a:endParaRPr>
          </a:p>
          <a:p>
            <a:pPr marL="45720" indent="0">
              <a:buNone/>
            </a:pPr>
            <a:r>
              <a:rPr lang="en-US">
                <a:solidFill>
                  <a:srgbClr val="FF0000"/>
                </a:solidFill>
              </a:rPr>
              <a:t>subsidies </a:t>
            </a:r>
            <a:r>
              <a:rPr lang="en-US">
                <a:solidFill>
                  <a:srgbClr val="7030A0"/>
                </a:solidFill>
              </a:rPr>
              <a:t>(on food, public transport, energy, water etc.)</a:t>
            </a:r>
            <a:endParaRPr lang="en-US">
              <a:solidFill>
                <a:srgbClr val="FF0000"/>
              </a:solidFill>
            </a:endParaRPr>
          </a:p>
          <a:p>
            <a:pPr marL="45720" indent="0">
              <a:buNone/>
            </a:pPr>
            <a:r>
              <a:rPr lang="en-US"/>
              <a:t>leaves negative effects on the poor (</a:t>
            </a:r>
            <a:r>
              <a:rPr lang="en-US">
                <a:gradFill>
                  <a:gsLst>
                    <a:gs pos="0">
                      <a:srgbClr val="7B32B2"/>
                    </a:gs>
                    <a:gs pos="100000">
                      <a:srgbClr val="401A5D"/>
                    </a:gs>
                  </a:gsLst>
                  <a:lin scaled="0"/>
                </a:gradFill>
              </a:rPr>
              <a:t>curtailing the purchasing power</a:t>
            </a:r>
            <a:r>
              <a:rPr lang="en-US"/>
              <a:t>) and </a:t>
            </a:r>
            <a:endParaRPr lang="en-US"/>
          </a:p>
          <a:p>
            <a:pPr marL="45720" indent="0">
              <a:buNone/>
            </a:pPr>
            <a:r>
              <a:rPr lang="en-US"/>
              <a:t>results in</a:t>
            </a:r>
            <a:r>
              <a:rPr lang="en-US">
                <a:solidFill>
                  <a:srgbClr val="00B050"/>
                </a:solidFill>
              </a:rPr>
              <a:t> social unrest. </a:t>
            </a:r>
            <a:endParaRPr lang="en-US"/>
          </a:p>
          <a:p>
            <a:pPr marL="45720" indent="0">
              <a:buNone/>
            </a:pPr>
            <a:endParaRPr lang="en-US"/>
          </a:p>
        </p:txBody>
      </p:sp>
    </p:spTree>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2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rPr lang="en-US">
                <a:sym typeface="+mn-ea"/>
              </a:rPr>
              <a:t>SAPs: Implementation and Effects</a:t>
            </a:r>
            <a:endParaRPr lang="en-US"/>
          </a:p>
        </p:txBody>
      </p:sp>
      <p:sp>
        <p:nvSpPr>
          <p:cNvPr id="3" name="Content Placeholder 2"/>
          <p:cNvSpPr>
            <a:spLocks noGrp="1"/>
          </p:cNvSpPr>
          <p:nvPr>
            <p:ph idx="1"/>
          </p:nvPr>
        </p:nvSpPr>
        <p:spPr/>
        <p:txBody>
          <a:bodyPr/>
          <a:lstStyle/>
          <a:p>
            <a:pPr marL="45720" indent="0">
              <a:buNone/>
            </a:pPr>
            <a:endParaRPr lang="en-US"/>
          </a:p>
          <a:p>
            <a:pPr marL="45720" indent="0">
              <a:buNone/>
            </a:pPr>
            <a:r>
              <a:rPr lang="en-US"/>
              <a:t>The World Bank and International Monetary Fund (IMF) began to realise </a:t>
            </a:r>
            <a:endParaRPr lang="en-US"/>
          </a:p>
          <a:p>
            <a:pPr marL="45720" indent="0">
              <a:buNone/>
            </a:pPr>
            <a:r>
              <a:rPr lang="en-US"/>
              <a:t>that the rise in the poverty has been on account of stringent conditionality </a:t>
            </a:r>
            <a:endParaRPr lang="en-US"/>
          </a:p>
          <a:p>
            <a:pPr marL="45720" indent="0">
              <a:buNone/>
            </a:pPr>
            <a:r>
              <a:rPr lang="en-US"/>
              <a:t>imposed on borrowing countries.</a:t>
            </a:r>
            <a:endParaRPr lang="en-US"/>
          </a:p>
          <a:p>
            <a:pPr marL="45720" indent="0">
              <a:buNone/>
            </a:pPr>
            <a:endParaRPr lang="en-US"/>
          </a:p>
        </p:txBody>
      </p:sp>
    </p:spTree>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2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rPr lang="en-US">
                <a:sym typeface="+mn-ea"/>
              </a:rPr>
              <a:t>Implementation of SAP in Pakistan</a:t>
            </a:r>
            <a:endParaRPr lang="en-US"/>
          </a:p>
        </p:txBody>
      </p:sp>
      <p:sp>
        <p:nvSpPr>
          <p:cNvPr id="3" name="Content Placeholder 2"/>
          <p:cNvSpPr>
            <a:spLocks noGrp="1"/>
          </p:cNvSpPr>
          <p:nvPr>
            <p:ph idx="1"/>
          </p:nvPr>
        </p:nvSpPr>
        <p:spPr>
          <a:xfrm>
            <a:off x="1065212" y="1828800"/>
            <a:ext cx="8686801" cy="4191000"/>
          </a:xfrm>
        </p:spPr>
        <p:txBody>
          <a:bodyPr/>
          <a:lstStyle/>
          <a:p>
            <a:pPr marL="45720" indent="0">
              <a:buNone/>
            </a:pPr>
            <a:endParaRPr lang="en-US"/>
          </a:p>
          <a:p>
            <a:pPr marL="45720" indent="0">
              <a:buNone/>
            </a:pPr>
            <a:r>
              <a:rPr lang="en-US">
                <a:solidFill>
                  <a:srgbClr val="FF0000"/>
                </a:solidFill>
              </a:rPr>
              <a:t>Since 1988</a:t>
            </a:r>
            <a:r>
              <a:rPr lang="en-US"/>
              <a:t>, Pakistan's adherence to the structural adjustment initiatives </a:t>
            </a:r>
            <a:endParaRPr lang="en-US"/>
          </a:p>
          <a:p>
            <a:pPr marL="45720" indent="0">
              <a:buNone/>
            </a:pPr>
            <a:r>
              <a:rPr lang="en-US"/>
              <a:t>funded by the IMF and World Bank has had a significant impact on the </a:t>
            </a:r>
            <a:endParaRPr lang="en-US"/>
          </a:p>
          <a:p>
            <a:pPr marL="45720" indent="0">
              <a:buNone/>
            </a:pPr>
            <a:r>
              <a:rPr lang="en-US"/>
              <a:t>country's economic policies, management, and performance.</a:t>
            </a:r>
            <a:endParaRPr lang="en-US"/>
          </a:p>
        </p:txBody>
      </p:sp>
    </p:spTree>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2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rPr lang="en-US">
                <a:sym typeface="+mn-ea"/>
              </a:rPr>
              <a:t>Implementation of SAP in Pakistan</a:t>
            </a:r>
            <a:endParaRPr lang="en-US"/>
          </a:p>
        </p:txBody>
      </p:sp>
      <p:sp>
        <p:nvSpPr>
          <p:cNvPr id="3" name="Content Placeholder 2"/>
          <p:cNvSpPr>
            <a:spLocks noGrp="1"/>
          </p:cNvSpPr>
          <p:nvPr>
            <p:ph idx="1"/>
          </p:nvPr>
        </p:nvSpPr>
        <p:spPr/>
        <p:txBody>
          <a:bodyPr>
            <a:normAutofit lnSpcReduction="10000"/>
          </a:bodyPr>
          <a:lstStyle/>
          <a:p>
            <a:pPr marL="45720" indent="0">
              <a:buNone/>
            </a:pPr>
            <a:endParaRPr lang="en-US"/>
          </a:p>
          <a:p>
            <a:pPr marL="45720" indent="0" algn="just">
              <a:buNone/>
            </a:pPr>
            <a:r>
              <a:rPr lang="en-US"/>
              <a:t>The policy actions taken by the various governments in power since the </a:t>
            </a:r>
            <a:endParaRPr lang="en-US"/>
          </a:p>
          <a:p>
            <a:pPr marL="45720" indent="0" algn="just">
              <a:buNone/>
            </a:pPr>
            <a:r>
              <a:rPr lang="en-US"/>
              <a:t>implementation of the </a:t>
            </a:r>
            <a:r>
              <a:rPr lang="en-US">
                <a:gradFill>
                  <a:gsLst>
                    <a:gs pos="0">
                      <a:srgbClr val="14CD68"/>
                    </a:gs>
                    <a:gs pos="100000">
                      <a:srgbClr val="035C7D"/>
                    </a:gs>
                  </a:gsLst>
                  <a:lin scaled="0"/>
                </a:gradFill>
              </a:rPr>
              <a:t>1988 programme</a:t>
            </a:r>
            <a:r>
              <a:rPr lang="en-US"/>
              <a:t>, closely follows the details in the </a:t>
            </a:r>
            <a:endParaRPr lang="en-US"/>
          </a:p>
          <a:p>
            <a:pPr marL="45720" indent="0" algn="just">
              <a:buNone/>
            </a:pPr>
            <a:r>
              <a:rPr lang="en-US"/>
              <a:t>policy framework papers, which specify the actions a government must </a:t>
            </a:r>
            <a:endParaRPr lang="en-US"/>
          </a:p>
          <a:p>
            <a:pPr marL="45720" indent="0" algn="just">
              <a:buNone/>
            </a:pPr>
            <a:r>
              <a:rPr lang="en-US"/>
              <a:t>take after signing a programme for structural adjustment or, more recently, </a:t>
            </a:r>
            <a:endParaRPr lang="en-US"/>
          </a:p>
          <a:p>
            <a:pPr marL="45720" indent="0" algn="just">
              <a:buNone/>
            </a:pPr>
            <a:r>
              <a:rPr lang="en-US"/>
              <a:t>in 2008, a document outlining a stand-by arrangement.</a:t>
            </a:r>
            <a:endParaRPr lang="en-US"/>
          </a:p>
          <a:p>
            <a:pPr marL="45720" indent="0" algn="just">
              <a:buNone/>
            </a:pPr>
            <a:r>
              <a:rPr lang="en-US"/>
              <a:t>Such agreements and programmes are only terminated when the </a:t>
            </a:r>
            <a:endParaRPr lang="en-US"/>
          </a:p>
          <a:p>
            <a:pPr marL="45720" indent="0" algn="just">
              <a:buNone/>
            </a:pPr>
            <a:r>
              <a:rPr lang="en-US"/>
              <a:t>government in Pakistan is unable to fulfill its </a:t>
            </a:r>
            <a:r>
              <a:rPr lang="en-US">
                <a:solidFill>
                  <a:srgbClr val="FF0000"/>
                </a:solidFill>
              </a:rPr>
              <a:t>obligations and commitment</a:t>
            </a:r>
            <a:r>
              <a:rPr lang="en-US"/>
              <a:t> </a:t>
            </a:r>
            <a:endParaRPr lang="en-US"/>
          </a:p>
          <a:p>
            <a:pPr marL="45720" indent="0" algn="just">
              <a:buNone/>
            </a:pPr>
            <a:r>
              <a:rPr lang="en-US"/>
              <a:t>to the fund.</a:t>
            </a:r>
            <a:endParaRPr lang="en-US"/>
          </a:p>
        </p:txBody>
      </p:sp>
    </p:spTree>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2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a:xfrm>
            <a:off x="1064895" y="533400"/>
            <a:ext cx="9664700" cy="1066800"/>
          </a:xfrm>
        </p:spPr>
        <p:txBody>
          <a:bodyPr/>
          <a:lstStyle/>
          <a:p>
            <a:r>
              <a:rPr lang="en-US">
                <a:solidFill>
                  <a:schemeClr val="tx1"/>
                </a:solidFill>
                <a:sym typeface="+mn-ea"/>
              </a:rPr>
              <a:t>1988 Structural Adjustment Programme</a:t>
            </a:r>
            <a:endParaRPr lang="en-US">
              <a:solidFill>
                <a:schemeClr val="tx1"/>
              </a:solidFill>
              <a:sym typeface="+mn-ea"/>
            </a:endParaRPr>
          </a:p>
        </p:txBody>
      </p:sp>
      <p:sp>
        <p:nvSpPr>
          <p:cNvPr id="3" name="Content Placeholder 2"/>
          <p:cNvSpPr>
            <a:spLocks noGrp="1"/>
          </p:cNvSpPr>
          <p:nvPr>
            <p:ph idx="1"/>
          </p:nvPr>
        </p:nvSpPr>
        <p:spPr/>
        <p:txBody>
          <a:bodyPr/>
          <a:lstStyle/>
          <a:p>
            <a:pPr marL="45720" indent="0">
              <a:buNone/>
            </a:pPr>
            <a:r>
              <a:rPr lang="en-US"/>
              <a:t>Structural Adjustment program document (1988) goes to minute details on </a:t>
            </a:r>
            <a:endParaRPr lang="en-US"/>
          </a:p>
          <a:p>
            <a:pPr marL="45720" indent="0">
              <a:buNone/>
            </a:pPr>
            <a:r>
              <a:rPr lang="en-US"/>
              <a:t>almost every account for </a:t>
            </a:r>
            <a:r>
              <a:rPr lang="en-US">
                <a:solidFill>
                  <a:srgbClr val="FF0000"/>
                </a:solidFill>
              </a:rPr>
              <a:t>stringent conditionalities</a:t>
            </a:r>
            <a:r>
              <a:rPr lang="en-US"/>
              <a:t>. For example, it requires </a:t>
            </a:r>
            <a:endParaRPr lang="en-US"/>
          </a:p>
          <a:p>
            <a:pPr marL="45720" indent="0">
              <a:buNone/>
            </a:pPr>
            <a:r>
              <a:rPr lang="en-US"/>
              <a:t>the </a:t>
            </a:r>
            <a:r>
              <a:rPr lang="en-US" u="sng"/>
              <a:t>deregulation of bus fares</a:t>
            </a:r>
            <a:r>
              <a:rPr lang="en-US"/>
              <a:t>, adjustment of</a:t>
            </a:r>
            <a:r>
              <a:rPr lang="en-US" u="sng"/>
              <a:t> power tariffs</a:t>
            </a:r>
            <a:r>
              <a:rPr lang="en-US"/>
              <a:t>, </a:t>
            </a:r>
            <a:r>
              <a:rPr lang="en-US" u="sng"/>
              <a:t>gas prices</a:t>
            </a:r>
            <a:r>
              <a:rPr lang="en-US"/>
              <a:t> </a:t>
            </a:r>
            <a:endParaRPr lang="en-US"/>
          </a:p>
          <a:p>
            <a:pPr marL="45720" indent="0">
              <a:buNone/>
            </a:pPr>
            <a:r>
              <a:rPr lang="en-US"/>
              <a:t>charged  to domestic household consumers, </a:t>
            </a:r>
            <a:r>
              <a:rPr lang="en-US" u="sng"/>
              <a:t>water and sewerage tariffs</a:t>
            </a:r>
            <a:r>
              <a:rPr lang="en-US"/>
              <a:t>, </a:t>
            </a:r>
            <a:endParaRPr lang="en-US"/>
          </a:p>
          <a:p>
            <a:pPr marL="45720" indent="0">
              <a:buNone/>
            </a:pPr>
            <a:r>
              <a:rPr lang="en-US" u="sng"/>
              <a:t>taxes, fees, and user charges</a:t>
            </a:r>
            <a:r>
              <a:rPr lang="en-US"/>
              <a:t> </a:t>
            </a:r>
            <a:r>
              <a:rPr lang="en-US">
                <a:solidFill>
                  <a:srgbClr val="00B050"/>
                </a:solidFill>
              </a:rPr>
              <a:t>roads, rail, ports and aviation.</a:t>
            </a:r>
            <a:endParaRPr lang="en-US">
              <a:solidFill>
                <a:srgbClr val="00B050"/>
              </a:solidFill>
            </a:endParaRPr>
          </a:p>
        </p:txBody>
      </p:sp>
    </p:spTree>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2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a:xfrm>
            <a:off x="1064895" y="533400"/>
            <a:ext cx="10140950" cy="1007110"/>
          </a:xfrm>
        </p:spPr>
        <p:txBody>
          <a:bodyPr/>
          <a:lstStyle/>
          <a:p>
            <a:r>
              <a:rPr lang="en-US">
                <a:solidFill>
                  <a:schemeClr val="tx1"/>
                </a:solidFill>
                <a:sym typeface="+mn-ea"/>
              </a:rPr>
              <a:t>1988 Structural Adjustment Programme</a:t>
            </a:r>
            <a:endParaRPr lang="en-US"/>
          </a:p>
        </p:txBody>
      </p:sp>
      <p:sp>
        <p:nvSpPr>
          <p:cNvPr id="3" name="Content Placeholder 2"/>
          <p:cNvSpPr>
            <a:spLocks noGrp="1"/>
          </p:cNvSpPr>
          <p:nvPr>
            <p:ph idx="1"/>
          </p:nvPr>
        </p:nvSpPr>
        <p:spPr/>
        <p:txBody>
          <a:bodyPr/>
          <a:lstStyle/>
          <a:p>
            <a:pPr marL="45720" indent="0">
              <a:buNone/>
            </a:pPr>
            <a:r>
              <a:rPr lang="en-US"/>
              <a:t>Three main areas under which reforms were to take place (Structural </a:t>
            </a:r>
            <a:endParaRPr lang="en-US"/>
          </a:p>
          <a:p>
            <a:pPr marL="45720" indent="0">
              <a:buNone/>
            </a:pPr>
            <a:r>
              <a:rPr lang="en-US"/>
              <a:t>Adjustment Program);</a:t>
            </a:r>
            <a:endParaRPr lang="en-US"/>
          </a:p>
          <a:p>
            <a:pPr marL="502920" indent="-457200">
              <a:buFont typeface="+mj-lt"/>
              <a:buAutoNum type="arabicPeriod"/>
            </a:pPr>
            <a:r>
              <a:rPr lang="en-US"/>
              <a:t>Fiscal Policy</a:t>
            </a:r>
            <a:endParaRPr lang="en-US"/>
          </a:p>
          <a:p>
            <a:pPr marL="502920" indent="-457200">
              <a:buFont typeface="+mj-lt"/>
              <a:buAutoNum type="arabicPeriod"/>
            </a:pPr>
            <a:r>
              <a:rPr lang="en-US"/>
              <a:t>Foriegn Trade Policy</a:t>
            </a:r>
            <a:endParaRPr lang="en-US"/>
          </a:p>
          <a:p>
            <a:pPr marL="502920" indent="-457200">
              <a:buFont typeface="+mj-lt"/>
              <a:buAutoNum type="arabicPeriod"/>
            </a:pPr>
            <a:r>
              <a:rPr lang="en-US"/>
              <a:t>Financial Sector</a:t>
            </a:r>
            <a:endParaRPr lang="en-US"/>
          </a:p>
        </p:txBody>
      </p:sp>
    </p:spTree>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2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rPr lang="en-US"/>
              <a:t>SAP: Achievements and Failure</a:t>
            </a:r>
            <a:endParaRPr lang="en-US"/>
          </a:p>
        </p:txBody>
      </p:sp>
      <p:sp>
        <p:nvSpPr>
          <p:cNvPr id="3" name="Content Placeholder 2"/>
          <p:cNvSpPr>
            <a:spLocks noGrp="1"/>
          </p:cNvSpPr>
          <p:nvPr>
            <p:ph idx="1"/>
          </p:nvPr>
        </p:nvSpPr>
        <p:spPr/>
        <p:txBody>
          <a:bodyPr/>
          <a:lstStyle/>
          <a:p>
            <a:pPr marL="45720" indent="0">
              <a:buNone/>
            </a:pPr>
            <a:r>
              <a:rPr lang="en-US"/>
              <a:t>IMF and World Bank determine the success or failure of a SAP by the extent and degree of the deviation from their given targets. </a:t>
            </a:r>
            <a:endParaRPr lang="en-US"/>
          </a:p>
          <a:p>
            <a:pPr marL="45720" indent="0">
              <a:buNone/>
            </a:pPr>
            <a:r>
              <a:rPr lang="en-US"/>
              <a:t>Following were the main targets of Structural Asjustment program (1988);</a:t>
            </a:r>
            <a:endParaRPr lang="en-US"/>
          </a:p>
          <a:p>
            <a:pPr>
              <a:buFont typeface="Wingdings" panose="05000000000000000000" charset="0"/>
              <a:buChar char="ü"/>
            </a:pPr>
            <a:r>
              <a:rPr lang="en-US"/>
              <a:t>A strong growth peformance (above 5.5 %)</a:t>
            </a:r>
            <a:endParaRPr lang="en-US"/>
          </a:p>
          <a:p>
            <a:pPr>
              <a:buFont typeface="Wingdings" panose="05000000000000000000" charset="0"/>
              <a:buChar char="ü"/>
            </a:pPr>
            <a:r>
              <a:rPr lang="en-US"/>
              <a:t>Increase in investment and efficiency in investment </a:t>
            </a:r>
            <a:endParaRPr lang="en-US"/>
          </a:p>
          <a:p>
            <a:pPr>
              <a:buFont typeface="Wingdings" panose="05000000000000000000" charset="0"/>
              <a:buChar char="ü"/>
            </a:pPr>
            <a:r>
              <a:rPr lang="en-US"/>
              <a:t>Import liberalization </a:t>
            </a:r>
            <a:endParaRPr lang="en-US"/>
          </a:p>
          <a:p>
            <a:pPr>
              <a:buNone/>
            </a:pPr>
            <a:endParaRPr lang="en-US"/>
          </a:p>
        </p:txBody>
      </p:sp>
    </p:spTree>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21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rPr lang="en-US"/>
              <a:t>SAP: Achievements and Failure</a:t>
            </a:r>
            <a:endParaRPr lang="en-US"/>
          </a:p>
        </p:txBody>
      </p:sp>
      <p:sp>
        <p:nvSpPr>
          <p:cNvPr id="3" name="Content Placeholder 2"/>
          <p:cNvSpPr>
            <a:spLocks noGrp="1"/>
          </p:cNvSpPr>
          <p:nvPr>
            <p:ph idx="1"/>
          </p:nvPr>
        </p:nvSpPr>
        <p:spPr/>
        <p:txBody>
          <a:bodyPr>
            <a:normAutofit lnSpcReduction="10000"/>
          </a:bodyPr>
          <a:lstStyle/>
          <a:p>
            <a:pPr>
              <a:buNone/>
            </a:pPr>
            <a:r>
              <a:rPr lang="en-US" b="1">
                <a:sym typeface="+mn-ea"/>
              </a:rPr>
              <a:t>A brief summary of the extent of reforms </a:t>
            </a:r>
            <a:endParaRPr lang="en-US" b="1"/>
          </a:p>
          <a:p>
            <a:pPr>
              <a:buNone/>
            </a:pPr>
            <a:r>
              <a:rPr lang="en-US" sz="2400" b="1">
                <a:solidFill>
                  <a:srgbClr val="00B050"/>
                </a:solidFill>
              </a:rPr>
              <a:t>1- Fiscal Policy</a:t>
            </a:r>
            <a:endParaRPr lang="en-US" sz="2400" b="1">
              <a:solidFill>
                <a:srgbClr val="00B050"/>
              </a:solidFill>
            </a:endParaRPr>
          </a:p>
          <a:p>
            <a:pPr algn="just">
              <a:buNone/>
            </a:pPr>
            <a:r>
              <a:rPr lang="en-US">
                <a:solidFill>
                  <a:schemeClr val="tx1"/>
                </a:solidFill>
              </a:rPr>
              <a:t>    According to IMF / World bank the SAP was weakest in the implementation of fiscal policy. Most quantitative targets were not met;</a:t>
            </a:r>
            <a:endParaRPr lang="en-US">
              <a:solidFill>
                <a:schemeClr val="tx1"/>
              </a:solidFill>
            </a:endParaRPr>
          </a:p>
          <a:p>
            <a:pPr>
              <a:buFont typeface="Wingdings" panose="05000000000000000000" charset="0"/>
              <a:buChar char="ü"/>
            </a:pPr>
            <a:r>
              <a:rPr lang="en-US">
                <a:solidFill>
                  <a:schemeClr val="tx1"/>
                </a:solidFill>
              </a:rPr>
              <a:t>Tax revenue (as %age of GDP) remained stagnant</a:t>
            </a:r>
            <a:endParaRPr lang="en-US">
              <a:solidFill>
                <a:schemeClr val="tx1"/>
              </a:solidFill>
            </a:endParaRPr>
          </a:p>
          <a:p>
            <a:pPr>
              <a:buFont typeface="Wingdings" panose="05000000000000000000" charset="0"/>
              <a:buChar char="ü"/>
            </a:pPr>
            <a:r>
              <a:rPr lang="en-US">
                <a:solidFill>
                  <a:schemeClr val="tx1"/>
                </a:solidFill>
              </a:rPr>
              <a:t>Reduction / exemptions in tax concessions was limited </a:t>
            </a:r>
            <a:endParaRPr lang="en-US">
              <a:solidFill>
                <a:schemeClr val="tx1"/>
              </a:solidFill>
            </a:endParaRPr>
          </a:p>
          <a:p>
            <a:pPr>
              <a:buFont typeface="Wingdings" panose="05000000000000000000" charset="0"/>
              <a:buChar char="ü"/>
            </a:pPr>
            <a:r>
              <a:rPr lang="en-US">
                <a:solidFill>
                  <a:schemeClr val="tx1"/>
                </a:solidFill>
              </a:rPr>
              <a:t>Debt to GDP ratio was failed to improve</a:t>
            </a:r>
            <a:endParaRPr lang="en-US">
              <a:solidFill>
                <a:schemeClr val="tx1"/>
              </a:solidFill>
            </a:endParaRPr>
          </a:p>
          <a:p>
            <a:pPr>
              <a:buFont typeface="Wingdings" panose="05000000000000000000" charset="0"/>
              <a:buChar char="ü"/>
            </a:pPr>
            <a:r>
              <a:rPr lang="en-US">
                <a:solidFill>
                  <a:schemeClr val="tx1"/>
                </a:solidFill>
              </a:rPr>
              <a:t>External debt increased </a:t>
            </a:r>
            <a:endParaRPr lang="en-US">
              <a:solidFill>
                <a:schemeClr val="tx1"/>
              </a:solidFill>
            </a:endParaRPr>
          </a:p>
        </p:txBody>
      </p:sp>
    </p:spTree>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22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rPr lang="en-US"/>
              <a:t>SAP: Achievements and Failure</a:t>
            </a:r>
            <a:endParaRPr lang="en-US"/>
          </a:p>
        </p:txBody>
      </p:sp>
      <p:sp>
        <p:nvSpPr>
          <p:cNvPr id="3" name="Content Placeholder 2"/>
          <p:cNvSpPr>
            <a:spLocks noGrp="1"/>
          </p:cNvSpPr>
          <p:nvPr>
            <p:ph idx="1"/>
          </p:nvPr>
        </p:nvSpPr>
        <p:spPr/>
        <p:txBody>
          <a:bodyPr>
            <a:normAutofit lnSpcReduction="10000"/>
          </a:bodyPr>
          <a:lstStyle/>
          <a:p>
            <a:pPr>
              <a:buNone/>
            </a:pPr>
            <a:r>
              <a:rPr lang="en-US" b="1">
                <a:sym typeface="+mn-ea"/>
              </a:rPr>
              <a:t>A brief summary of the extent of reforms </a:t>
            </a:r>
            <a:endParaRPr lang="en-US" b="1"/>
          </a:p>
          <a:p>
            <a:pPr>
              <a:buNone/>
            </a:pPr>
            <a:r>
              <a:rPr lang="en-US" sz="2400" b="1">
                <a:solidFill>
                  <a:srgbClr val="00B050"/>
                </a:solidFill>
              </a:rPr>
              <a:t>2- Trade and Balance of Payments</a:t>
            </a:r>
            <a:endParaRPr lang="en-US" sz="2400" b="1">
              <a:solidFill>
                <a:srgbClr val="00B050"/>
              </a:solidFill>
            </a:endParaRPr>
          </a:p>
          <a:p>
            <a:pPr>
              <a:buNone/>
            </a:pPr>
            <a:r>
              <a:rPr lang="en-US">
                <a:solidFill>
                  <a:schemeClr val="tx1"/>
                </a:solidFill>
              </a:rPr>
              <a:t>Following were stepwise measures;</a:t>
            </a:r>
            <a:endParaRPr lang="en-US">
              <a:solidFill>
                <a:schemeClr val="tx1"/>
              </a:solidFill>
            </a:endParaRPr>
          </a:p>
          <a:p>
            <a:pPr>
              <a:buFont typeface="Wingdings" panose="05000000000000000000" charset="0"/>
              <a:buChar char="ü"/>
            </a:pPr>
            <a:r>
              <a:rPr lang="en-US">
                <a:solidFill>
                  <a:schemeClr val="tx1"/>
                </a:solidFill>
              </a:rPr>
              <a:t>Reduction in maximum tariff rates</a:t>
            </a:r>
            <a:endParaRPr lang="en-US">
              <a:solidFill>
                <a:schemeClr val="tx1"/>
              </a:solidFill>
            </a:endParaRPr>
          </a:p>
          <a:p>
            <a:pPr>
              <a:buFont typeface="Wingdings" panose="05000000000000000000" charset="0"/>
              <a:buChar char="ü"/>
            </a:pPr>
            <a:r>
              <a:rPr lang="en-US">
                <a:solidFill>
                  <a:schemeClr val="tx1"/>
                </a:solidFill>
              </a:rPr>
              <a:t>Elimination of non-tariff barriers</a:t>
            </a:r>
            <a:endParaRPr lang="en-US">
              <a:solidFill>
                <a:schemeClr val="tx1"/>
              </a:solidFill>
            </a:endParaRPr>
          </a:p>
          <a:p>
            <a:pPr>
              <a:buFont typeface="Wingdings" panose="05000000000000000000" charset="0"/>
              <a:buChar char="ü"/>
            </a:pPr>
            <a:r>
              <a:rPr lang="en-US">
                <a:solidFill>
                  <a:schemeClr val="tx1"/>
                </a:solidFill>
              </a:rPr>
              <a:t>Abolition of import licences </a:t>
            </a:r>
            <a:endParaRPr lang="en-US">
              <a:solidFill>
                <a:schemeClr val="tx1"/>
              </a:solidFill>
            </a:endParaRPr>
          </a:p>
          <a:p>
            <a:pPr>
              <a:buNone/>
            </a:pPr>
            <a:endParaRPr lang="en-US">
              <a:solidFill>
                <a:schemeClr val="tx1"/>
              </a:solidFill>
            </a:endParaRPr>
          </a:p>
          <a:p>
            <a:pPr>
              <a:buNone/>
            </a:pPr>
            <a:r>
              <a:rPr lang="en-US">
                <a:solidFill>
                  <a:schemeClr val="tx1"/>
                </a:solidFill>
              </a:rPr>
              <a:t>Trade liberalization imports of goods &amp; services as well as exports.</a:t>
            </a:r>
            <a:endParaRPr lang="en-US">
              <a:solidFill>
                <a:schemeClr val="tx1"/>
              </a:solidFill>
            </a:endParaRPr>
          </a:p>
          <a:p>
            <a:pPr>
              <a:buNone/>
            </a:pPr>
            <a:endParaRPr lang="en-US">
              <a:solidFill>
                <a:schemeClr val="tx1"/>
              </a:solidFill>
            </a:endParaRPr>
          </a:p>
        </p:txBody>
      </p:sp>
    </p:spTree>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22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rPr lang="en-US"/>
              <a:t>SAP: Achievements and Failure</a:t>
            </a:r>
            <a:endParaRPr lang="en-US"/>
          </a:p>
        </p:txBody>
      </p:sp>
      <p:sp>
        <p:nvSpPr>
          <p:cNvPr id="3" name="Content Placeholder 2"/>
          <p:cNvSpPr>
            <a:spLocks noGrp="1"/>
          </p:cNvSpPr>
          <p:nvPr>
            <p:ph idx="1"/>
          </p:nvPr>
        </p:nvSpPr>
        <p:spPr/>
        <p:txBody>
          <a:bodyPr>
            <a:normAutofit lnSpcReduction="10000"/>
          </a:bodyPr>
          <a:lstStyle/>
          <a:p>
            <a:pPr>
              <a:buNone/>
            </a:pPr>
            <a:r>
              <a:rPr lang="en-US" b="1">
                <a:sym typeface="+mn-ea"/>
              </a:rPr>
              <a:t>A brief summary of the extent of reforms </a:t>
            </a:r>
            <a:endParaRPr lang="en-US" b="1"/>
          </a:p>
          <a:p>
            <a:pPr>
              <a:buNone/>
            </a:pPr>
            <a:r>
              <a:rPr lang="en-US" sz="2400" b="1">
                <a:solidFill>
                  <a:srgbClr val="00B050"/>
                </a:solidFill>
              </a:rPr>
              <a:t>3- Financial Sector</a:t>
            </a:r>
            <a:endParaRPr lang="en-US" sz="2400" b="1">
              <a:solidFill>
                <a:srgbClr val="00B050"/>
              </a:solidFill>
            </a:endParaRPr>
          </a:p>
          <a:p>
            <a:pPr>
              <a:buFont typeface="Wingdings" panose="05000000000000000000" charset="0"/>
              <a:buChar char="ü"/>
            </a:pPr>
            <a:r>
              <a:rPr lang="en-US">
                <a:gradFill>
                  <a:gsLst>
                    <a:gs pos="0">
                      <a:srgbClr val="007BD3"/>
                    </a:gs>
                    <a:gs pos="100000">
                      <a:srgbClr val="034373"/>
                    </a:gs>
                  </a:gsLst>
                  <a:lin scaled="0"/>
                </a:gradFill>
              </a:rPr>
              <a:t>Resident Pakistanis</a:t>
            </a:r>
            <a:r>
              <a:rPr lang="en-US">
                <a:solidFill>
                  <a:schemeClr val="tx1"/>
                </a:solidFill>
              </a:rPr>
              <a:t>  </a:t>
            </a:r>
            <a:r>
              <a:rPr lang="en-US">
                <a:solidFill>
                  <a:srgbClr val="FF0000"/>
                </a:solidFill>
              </a:rPr>
              <a:t>Pakistani residents</a:t>
            </a:r>
            <a:r>
              <a:rPr lang="en-US">
                <a:solidFill>
                  <a:schemeClr val="tx1"/>
                </a:solidFill>
              </a:rPr>
              <a:t> were allowed to open foriegn currency accounts.</a:t>
            </a:r>
            <a:endParaRPr lang="en-US">
              <a:solidFill>
                <a:schemeClr val="tx1"/>
              </a:solidFill>
            </a:endParaRPr>
          </a:p>
          <a:p>
            <a:pPr>
              <a:buFont typeface="Wingdings" panose="05000000000000000000" charset="0"/>
              <a:buChar char="ü"/>
            </a:pPr>
            <a:r>
              <a:rPr lang="en-US">
                <a:solidFill>
                  <a:schemeClr val="tx1"/>
                </a:solidFill>
              </a:rPr>
              <a:t>Two state owned banks (Muslim commercial Bank &amp; Alied Bank limited) were sold to private sector.</a:t>
            </a:r>
            <a:endParaRPr lang="en-US">
              <a:solidFill>
                <a:schemeClr val="tx1"/>
              </a:solidFill>
            </a:endParaRPr>
          </a:p>
          <a:p>
            <a:pPr>
              <a:buFont typeface="Wingdings" panose="05000000000000000000" charset="0"/>
              <a:buChar char="ü"/>
            </a:pPr>
            <a:r>
              <a:rPr lang="en-US">
                <a:solidFill>
                  <a:schemeClr val="tx1"/>
                </a:solidFill>
              </a:rPr>
              <a:t>Liberalization of regulations for domestic and foreign investment.</a:t>
            </a:r>
            <a:endParaRPr lang="en-US">
              <a:solidFill>
                <a:schemeClr val="tx1"/>
              </a:solidFill>
            </a:endParaRPr>
          </a:p>
          <a:p>
            <a:pPr>
              <a:buFont typeface="Wingdings" panose="05000000000000000000" charset="0"/>
              <a:buChar char="ü"/>
            </a:pPr>
            <a:r>
              <a:rPr lang="en-US">
                <a:solidFill>
                  <a:schemeClr val="tx1"/>
                </a:solidFill>
              </a:rPr>
              <a:t>Full fledged auction of government debt was initiated.</a:t>
            </a:r>
            <a:endParaRPr lang="en-US">
              <a:solidFill>
                <a:schemeClr val="tx1"/>
              </a:solidFill>
            </a:endParaRPr>
          </a:p>
          <a:p>
            <a:pPr>
              <a:buFont typeface="Wingdings" panose="05000000000000000000" charset="0"/>
              <a:buChar char="ü"/>
            </a:pPr>
            <a:r>
              <a:rPr lang="en-US">
                <a:solidFill>
                  <a:srgbClr val="FF0000"/>
                </a:solidFill>
              </a:rPr>
              <a:t>R</a:t>
            </a:r>
            <a:r>
              <a:rPr lang="en-US">
                <a:solidFill>
                  <a:schemeClr val="tx1"/>
                </a:solidFill>
              </a:rPr>
              <a:t>ate of return on six-month treasury bills rose from 6% to 13%.</a:t>
            </a:r>
            <a:endParaRPr lang="en-US">
              <a:solidFill>
                <a:schemeClr val="tx1"/>
              </a:solidFill>
            </a:endParaRPr>
          </a:p>
          <a:p>
            <a:pPr>
              <a:buNone/>
            </a:pPr>
            <a:endParaRPr lang="en-US">
              <a:solidFill>
                <a:schemeClr val="tx1"/>
              </a:solidFill>
            </a:endParaRPr>
          </a:p>
          <a:p>
            <a:pPr>
              <a:buNone/>
            </a:pPr>
            <a:endParaRPr lang="en-US">
              <a:solidFill>
                <a:schemeClr val="tx1"/>
              </a:solidFill>
            </a:endParaRPr>
          </a:p>
        </p:txBody>
      </p:sp>
    </p:spTree>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22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rPr lang="en-US"/>
              <a:t>SAP: Achievements and Failure</a:t>
            </a:r>
            <a:endParaRPr lang="en-US"/>
          </a:p>
        </p:txBody>
      </p:sp>
      <p:sp>
        <p:nvSpPr>
          <p:cNvPr id="3" name="Content Placeholder 2"/>
          <p:cNvSpPr>
            <a:spLocks noGrp="1"/>
          </p:cNvSpPr>
          <p:nvPr>
            <p:ph idx="1"/>
          </p:nvPr>
        </p:nvSpPr>
        <p:spPr/>
        <p:txBody>
          <a:bodyPr>
            <a:normAutofit lnSpcReduction="10000"/>
          </a:bodyPr>
          <a:lstStyle/>
          <a:p>
            <a:pPr>
              <a:buNone/>
            </a:pPr>
            <a:r>
              <a:rPr lang="en-US" b="1">
                <a:sym typeface="+mn-ea"/>
              </a:rPr>
              <a:t>A brief summary of the extent of reforms </a:t>
            </a:r>
            <a:endParaRPr lang="en-US" b="1"/>
          </a:p>
          <a:p>
            <a:pPr marL="45720" indent="0">
              <a:buFont typeface="Wingdings" panose="05000000000000000000" charset="0"/>
              <a:buNone/>
            </a:pPr>
            <a:r>
              <a:rPr lang="en-US" sz="2400" b="1">
                <a:solidFill>
                  <a:srgbClr val="00B050"/>
                </a:solidFill>
              </a:rPr>
              <a:t>4- Liberalization and Privatization </a:t>
            </a:r>
            <a:endParaRPr lang="en-US" sz="2400" b="1">
              <a:solidFill>
                <a:srgbClr val="00B050"/>
              </a:solidFill>
            </a:endParaRPr>
          </a:p>
          <a:p>
            <a:pPr>
              <a:buNone/>
            </a:pPr>
            <a:r>
              <a:rPr lang="en-US">
                <a:solidFill>
                  <a:schemeClr val="tx1"/>
                </a:solidFill>
              </a:rPr>
              <a:t>Following sectors were open</a:t>
            </a:r>
            <a:r>
              <a:rPr lang="en-US">
                <a:solidFill>
                  <a:srgbClr val="FF0000"/>
                </a:solidFill>
              </a:rPr>
              <a:t>ed</a:t>
            </a:r>
            <a:r>
              <a:rPr lang="en-US">
                <a:solidFill>
                  <a:schemeClr val="tx1"/>
                </a:solidFill>
              </a:rPr>
              <a:t> to private sector; </a:t>
            </a:r>
            <a:endParaRPr lang="en-US">
              <a:solidFill>
                <a:schemeClr val="tx1"/>
              </a:solidFill>
            </a:endParaRPr>
          </a:p>
          <a:p>
            <a:pPr>
              <a:buFont typeface="Wingdings" panose="05000000000000000000" charset="0"/>
              <a:buChar char="ü"/>
            </a:pPr>
            <a:r>
              <a:rPr lang="en-US">
                <a:solidFill>
                  <a:schemeClr val="tx1"/>
                </a:solidFill>
              </a:rPr>
              <a:t>Power generation</a:t>
            </a:r>
            <a:endParaRPr lang="en-US">
              <a:solidFill>
                <a:schemeClr val="tx1"/>
              </a:solidFill>
            </a:endParaRPr>
          </a:p>
          <a:p>
            <a:pPr>
              <a:buFont typeface="Wingdings" panose="05000000000000000000" charset="0"/>
              <a:buChar char="ü"/>
            </a:pPr>
            <a:r>
              <a:rPr lang="en-US">
                <a:solidFill>
                  <a:schemeClr val="tx1"/>
                </a:solidFill>
              </a:rPr>
              <a:t>Commercial &amp; Investment banking</a:t>
            </a:r>
            <a:endParaRPr lang="en-US">
              <a:solidFill>
                <a:schemeClr val="tx1"/>
              </a:solidFill>
            </a:endParaRPr>
          </a:p>
          <a:p>
            <a:pPr>
              <a:buFont typeface="Wingdings" panose="05000000000000000000" charset="0"/>
              <a:buChar char="ü"/>
            </a:pPr>
            <a:r>
              <a:rPr lang="en-US">
                <a:solidFill>
                  <a:schemeClr val="tx1"/>
                </a:solidFill>
              </a:rPr>
              <a:t>Air &amp;</a:t>
            </a:r>
            <a:r>
              <a:rPr lang="en-US">
                <a:solidFill>
                  <a:srgbClr val="FF0000"/>
                </a:solidFill>
              </a:rPr>
              <a:t> S</a:t>
            </a:r>
            <a:r>
              <a:rPr lang="en-US">
                <a:solidFill>
                  <a:schemeClr val="tx1"/>
                </a:solidFill>
              </a:rPr>
              <a:t>ea Transport </a:t>
            </a:r>
            <a:endParaRPr lang="en-US">
              <a:solidFill>
                <a:schemeClr val="tx1"/>
              </a:solidFill>
            </a:endParaRPr>
          </a:p>
          <a:p>
            <a:pPr>
              <a:buNone/>
            </a:pPr>
            <a:endParaRPr lang="en-US">
              <a:solidFill>
                <a:schemeClr val="tx1"/>
              </a:solidFill>
            </a:endParaRPr>
          </a:p>
          <a:p>
            <a:pPr>
              <a:buNone/>
            </a:pPr>
            <a:endParaRPr lang="en-US">
              <a:solidFill>
                <a:schemeClr val="tx1"/>
              </a:solidFill>
            </a:endParaRPr>
          </a:p>
        </p:txBody>
      </p:sp>
    </p:spTree>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22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rPr lang="en-US"/>
              <a:t>SAP: Achievements and Failure</a:t>
            </a:r>
            <a:endParaRPr lang="en-US"/>
          </a:p>
        </p:txBody>
      </p:sp>
      <p:sp>
        <p:nvSpPr>
          <p:cNvPr id="3" name="Content Placeholder 2"/>
          <p:cNvSpPr>
            <a:spLocks noGrp="1"/>
          </p:cNvSpPr>
          <p:nvPr>
            <p:ph idx="1"/>
          </p:nvPr>
        </p:nvSpPr>
        <p:spPr/>
        <p:txBody>
          <a:bodyPr>
            <a:normAutofit lnSpcReduction="10000"/>
          </a:bodyPr>
          <a:lstStyle/>
          <a:p>
            <a:pPr>
              <a:buNone/>
            </a:pPr>
            <a:r>
              <a:rPr lang="en-US" b="1">
                <a:sym typeface="+mn-ea"/>
              </a:rPr>
              <a:t>A brief summary of the extent of reforms </a:t>
            </a:r>
            <a:endParaRPr lang="en-US" b="1"/>
          </a:p>
          <a:p>
            <a:pPr>
              <a:buNone/>
            </a:pPr>
            <a:r>
              <a:rPr lang="en-US" sz="2400" b="1">
                <a:solidFill>
                  <a:srgbClr val="00B050"/>
                </a:solidFill>
              </a:rPr>
              <a:t>5- Other Areas</a:t>
            </a:r>
            <a:endParaRPr lang="en-US" sz="2400" b="1">
              <a:solidFill>
                <a:srgbClr val="00B050"/>
              </a:solidFill>
            </a:endParaRPr>
          </a:p>
          <a:p>
            <a:pPr>
              <a:buFont typeface="Wingdings" panose="05000000000000000000" charset="0"/>
              <a:buChar char="ü"/>
            </a:pPr>
            <a:r>
              <a:rPr lang="en-US">
                <a:solidFill>
                  <a:schemeClr val="tx1"/>
                </a:solidFill>
              </a:rPr>
              <a:t>Argriculture sector performance improved significantly (due to imroved technology &amp; attractive incentive)</a:t>
            </a:r>
            <a:endParaRPr lang="en-US">
              <a:solidFill>
                <a:schemeClr val="tx1"/>
              </a:solidFill>
            </a:endParaRPr>
          </a:p>
          <a:p>
            <a:pPr>
              <a:buFont typeface="Wingdings" panose="05000000000000000000" charset="0"/>
              <a:buChar char="ü"/>
            </a:pPr>
            <a:r>
              <a:rPr lang="en-US">
                <a:solidFill>
                  <a:schemeClr val="tx1"/>
                </a:solidFill>
              </a:rPr>
              <a:t>Subsidies on pesticides, seeds, and agriculture machinery were eliminated</a:t>
            </a:r>
            <a:endParaRPr lang="en-US">
              <a:solidFill>
                <a:schemeClr val="tx1"/>
              </a:solidFill>
            </a:endParaRPr>
          </a:p>
          <a:p>
            <a:pPr>
              <a:buFont typeface="Wingdings" panose="05000000000000000000" charset="0"/>
              <a:buChar char="ü"/>
            </a:pPr>
            <a:r>
              <a:rPr lang="en-US">
                <a:solidFill>
                  <a:schemeClr val="tx1"/>
                </a:solidFill>
              </a:rPr>
              <a:t>Industrial value added grew during SAP of 1988</a:t>
            </a:r>
            <a:endParaRPr lang="en-US">
              <a:solidFill>
                <a:schemeClr val="tx1"/>
              </a:solidFill>
            </a:endParaRPr>
          </a:p>
          <a:p>
            <a:pPr>
              <a:buFont typeface="Wingdings" panose="05000000000000000000" charset="0"/>
              <a:buChar char="ü"/>
            </a:pPr>
            <a:r>
              <a:rPr lang="en-US">
                <a:solidFill>
                  <a:schemeClr val="tx1"/>
                </a:solidFill>
              </a:rPr>
              <a:t>Private sector gross fixed capital formation expanded</a:t>
            </a:r>
            <a:endParaRPr lang="en-US">
              <a:solidFill>
                <a:schemeClr val="tx1"/>
              </a:solidFill>
            </a:endParaRPr>
          </a:p>
          <a:p>
            <a:pPr>
              <a:buNone/>
            </a:pPr>
            <a:endParaRPr lang="en-US">
              <a:solidFill>
                <a:schemeClr val="tx1"/>
              </a:solidFill>
            </a:endParaRPr>
          </a:p>
        </p:txBody>
      </p:sp>
    </p:spTree>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22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rPr lang="en-US"/>
              <a:t>Overall Evaluation of SAP</a:t>
            </a:r>
            <a:endParaRPr lang="en-US"/>
          </a:p>
        </p:txBody>
      </p:sp>
      <p:sp>
        <p:nvSpPr>
          <p:cNvPr id="3" name="Content Placeholder 2"/>
          <p:cNvSpPr>
            <a:spLocks noGrp="1"/>
          </p:cNvSpPr>
          <p:nvPr>
            <p:ph idx="1"/>
          </p:nvPr>
        </p:nvSpPr>
        <p:spPr/>
        <p:txBody>
          <a:bodyPr/>
          <a:lstStyle/>
          <a:p>
            <a:pPr marL="45720" indent="0">
              <a:buNone/>
            </a:pPr>
            <a:r>
              <a:rPr lang="en-US"/>
              <a:t>According to the World Bank;</a:t>
            </a:r>
            <a:endParaRPr lang="en-US"/>
          </a:p>
          <a:p>
            <a:pPr>
              <a:buFont typeface="Wingdings" panose="05000000000000000000" charset="0"/>
              <a:buChar char="ü"/>
            </a:pPr>
            <a:r>
              <a:rPr lang="en-US"/>
              <a:t>Performance during the adjustment period has been strong in GDP, export growth and in structural reforms to encourage private sector economic activity.</a:t>
            </a:r>
            <a:endParaRPr lang="en-US"/>
          </a:p>
          <a:p>
            <a:pPr>
              <a:buFont typeface="Wingdings" panose="05000000000000000000" charset="0"/>
              <a:buChar char="ü"/>
            </a:pPr>
            <a:r>
              <a:rPr lang="en-US"/>
              <a:t>It has been weaker in sustained reduction in fiscal deficit &amp; in improving external sector balances. </a:t>
            </a:r>
            <a:endParaRPr lang="en-US"/>
          </a:p>
        </p:txBody>
      </p:sp>
    </p:spTree>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22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rPr lang="en-US"/>
              <a:t>Overall Evaluation of SAP</a:t>
            </a:r>
            <a:endParaRPr lang="en-US"/>
          </a:p>
        </p:txBody>
      </p:sp>
      <p:sp>
        <p:nvSpPr>
          <p:cNvPr id="3" name="Content Placeholder 2"/>
          <p:cNvSpPr>
            <a:spLocks noGrp="1"/>
          </p:cNvSpPr>
          <p:nvPr>
            <p:ph idx="1"/>
          </p:nvPr>
        </p:nvSpPr>
        <p:spPr/>
        <p:txBody>
          <a:bodyPr/>
          <a:lstStyle/>
          <a:p>
            <a:pPr marL="45720" indent="0">
              <a:buNone/>
            </a:pPr>
            <a:r>
              <a:rPr lang="en-US"/>
              <a:t>Although extensive reforms have taken place in most sectors, including trade, liberalization &amp; the financial sector. Following four key economic indicators do not show a significant improvement.  </a:t>
            </a:r>
            <a:endParaRPr lang="en-US"/>
          </a:p>
          <a:p>
            <a:pPr marL="560070" indent="-514350">
              <a:buFont typeface="+mj-lt"/>
              <a:buAutoNum type="romanUcPeriod"/>
            </a:pPr>
            <a:r>
              <a:rPr lang="en-US"/>
              <a:t>GDP growth rate</a:t>
            </a:r>
            <a:endParaRPr lang="en-US"/>
          </a:p>
          <a:p>
            <a:pPr marL="560070" indent="-514350">
              <a:buFont typeface="+mj-lt"/>
              <a:buAutoNum type="romanUcPeriod"/>
            </a:pPr>
            <a:r>
              <a:rPr lang="en-US"/>
              <a:t>Budget deficit as a percenatge of GDP</a:t>
            </a:r>
            <a:endParaRPr lang="en-US"/>
          </a:p>
          <a:p>
            <a:pPr marL="560070" indent="-514350">
              <a:buFont typeface="+mj-lt"/>
              <a:buAutoNum type="romanUcPeriod"/>
            </a:pPr>
            <a:r>
              <a:rPr lang="en-US"/>
              <a:t>Current account deficit as a percentage of GDP</a:t>
            </a:r>
            <a:endParaRPr lang="en-US"/>
          </a:p>
          <a:p>
            <a:pPr marL="560070" indent="-514350">
              <a:buFont typeface="+mj-lt"/>
              <a:buAutoNum type="romanUcPeriod"/>
            </a:pPr>
            <a:r>
              <a:rPr lang="en-US"/>
              <a:t>Inflation rate</a:t>
            </a:r>
            <a:endParaRPr lang="en-US"/>
          </a:p>
          <a:p>
            <a:pPr marL="45720" indent="0">
              <a:buFont typeface="+mj-lt"/>
              <a:buNone/>
            </a:pPr>
            <a:r>
              <a:rPr lang="en-US"/>
              <a:t>So, it would be difficult to conclude that programme has been a success. </a:t>
            </a:r>
            <a:endParaRPr lang="en-US"/>
          </a:p>
        </p:txBody>
      </p:sp>
    </p:spTree>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22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rPr lang="en-US"/>
              <a:t>Political Economy of SAP</a:t>
            </a:r>
            <a:endParaRPr lang="en-US"/>
          </a:p>
        </p:txBody>
      </p:sp>
      <p:sp>
        <p:nvSpPr>
          <p:cNvPr id="3" name="Content Placeholder 2"/>
          <p:cNvSpPr>
            <a:spLocks noGrp="1"/>
          </p:cNvSpPr>
          <p:nvPr>
            <p:ph idx="1"/>
          </p:nvPr>
        </p:nvSpPr>
        <p:spPr/>
        <p:txBody>
          <a:bodyPr/>
          <a:lstStyle/>
          <a:p>
            <a:pPr marL="45720" indent="0">
              <a:buNone/>
            </a:pPr>
            <a:r>
              <a:rPr lang="en-US"/>
              <a:t>The general preposition as a reason for structural adjustment loan by the </a:t>
            </a:r>
            <a:endParaRPr lang="en-US"/>
          </a:p>
          <a:p>
            <a:pPr marL="45720" indent="0">
              <a:buNone/>
            </a:pPr>
            <a:r>
              <a:rPr lang="en-US"/>
              <a:t>countries is, that their countries are in a bad economic state. They are told </a:t>
            </a:r>
            <a:endParaRPr lang="en-US"/>
          </a:p>
          <a:p>
            <a:pPr marL="45720" indent="0">
              <a:buNone/>
            </a:pPr>
            <a:r>
              <a:rPr lang="en-US"/>
              <a:t>their structural problems, such as;</a:t>
            </a:r>
            <a:endParaRPr lang="en-US"/>
          </a:p>
          <a:p>
            <a:pPr>
              <a:buFont typeface="Wingdings" panose="05000000000000000000" charset="0"/>
              <a:buChar char="ü"/>
            </a:pPr>
            <a:r>
              <a:rPr lang="en-US"/>
              <a:t>Balance of payment in critical deficit</a:t>
            </a:r>
            <a:endParaRPr lang="en-US"/>
          </a:p>
          <a:p>
            <a:pPr>
              <a:buFont typeface="Wingdings" panose="05000000000000000000" charset="0"/>
              <a:buChar char="ü"/>
            </a:pPr>
            <a:r>
              <a:rPr lang="en-US">
                <a:solidFill>
                  <a:srgbClr val="FF0000"/>
                </a:solidFill>
              </a:rPr>
              <a:t>B</a:t>
            </a:r>
            <a:r>
              <a:rPr lang="en-US"/>
              <a:t>udget deficit is high</a:t>
            </a:r>
            <a:endParaRPr lang="en-US"/>
          </a:p>
          <a:p>
            <a:pPr>
              <a:buFont typeface="Wingdings" panose="05000000000000000000" charset="0"/>
              <a:buChar char="ü"/>
            </a:pPr>
            <a:r>
              <a:rPr lang="en-US"/>
              <a:t>Inflation is rampant</a:t>
            </a:r>
            <a:endParaRPr lang="en-US"/>
          </a:p>
          <a:p>
            <a:pPr>
              <a:buFont typeface="Wingdings" panose="05000000000000000000" charset="0"/>
              <a:buChar char="ü"/>
            </a:pPr>
            <a:r>
              <a:rPr lang="en-US">
                <a:solidFill>
                  <a:srgbClr val="FF0000"/>
                </a:solidFill>
              </a:rPr>
              <a:t>G</a:t>
            </a:r>
            <a:r>
              <a:rPr lang="en-US"/>
              <a:t>rowth rate of the economy is low</a:t>
            </a:r>
            <a:endParaRPr lang="en-US"/>
          </a:p>
          <a:p>
            <a:pPr>
              <a:buNone/>
            </a:pPr>
            <a:endParaRPr lang="en-US"/>
          </a:p>
        </p:txBody>
      </p:sp>
    </p:spTree>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22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rPr lang="en-US">
                <a:sym typeface="+mn-ea"/>
              </a:rPr>
              <a:t>Political Economy of SAP</a:t>
            </a:r>
            <a:endParaRPr lang="en-US"/>
          </a:p>
        </p:txBody>
      </p:sp>
      <p:sp>
        <p:nvSpPr>
          <p:cNvPr id="3" name="Content Placeholder 2"/>
          <p:cNvSpPr>
            <a:spLocks noGrp="1"/>
          </p:cNvSpPr>
          <p:nvPr>
            <p:ph idx="1"/>
          </p:nvPr>
        </p:nvSpPr>
        <p:spPr/>
        <p:txBody>
          <a:bodyPr/>
          <a:lstStyle/>
          <a:p>
            <a:pPr marL="45720" indent="0">
              <a:buNone/>
            </a:pPr>
            <a:r>
              <a:rPr lang="en-US"/>
              <a:t>Pakistan’s economy was in fairly good shape when structural adjustment </a:t>
            </a:r>
            <a:endParaRPr lang="en-US"/>
          </a:p>
          <a:p>
            <a:pPr marL="45720" indent="0">
              <a:buNone/>
            </a:pPr>
            <a:r>
              <a:rPr lang="en-US"/>
              <a:t>programme (</a:t>
            </a:r>
            <a:r>
              <a:rPr lang="en-US">
                <a:sym typeface="+mn-ea"/>
              </a:rPr>
              <a:t>SAP)</a:t>
            </a:r>
            <a:r>
              <a:rPr lang="en-US"/>
              <a:t> was initiated. Overall growth performance of Pakistan </a:t>
            </a:r>
            <a:endParaRPr lang="en-US"/>
          </a:p>
          <a:p>
            <a:pPr marL="45720" indent="0">
              <a:buNone/>
            </a:pPr>
            <a:r>
              <a:rPr lang="en-US"/>
              <a:t>has been good even when first SAP was started in early 1980’s, the main </a:t>
            </a:r>
            <a:endParaRPr lang="en-US"/>
          </a:p>
          <a:p>
            <a:pPr marL="45720" indent="0">
              <a:buNone/>
            </a:pPr>
            <a:r>
              <a:rPr lang="en-US"/>
              <a:t>economic indicators show very decent trend. </a:t>
            </a:r>
            <a:endParaRPr lang="en-US"/>
          </a:p>
          <a:p>
            <a:pPr marL="45720" indent="0">
              <a:buNone/>
            </a:pPr>
            <a:r>
              <a:rPr lang="en-US"/>
              <a:t>Pakistan had never been in such a critical condition though, ironically, may </a:t>
            </a:r>
            <a:endParaRPr lang="en-US"/>
          </a:p>
          <a:p>
            <a:pPr marL="45720" indent="0">
              <a:buNone/>
            </a:pPr>
            <a:r>
              <a:rPr lang="en-US"/>
              <a:t>have gotten there on account of following these programmes. </a:t>
            </a:r>
            <a:endParaRPr lang="en-US"/>
          </a:p>
        </p:txBody>
      </p:sp>
    </p:spTree>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22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rPr lang="en-US">
                <a:sym typeface="+mn-ea"/>
              </a:rPr>
              <a:t>Political Economy of SAP</a:t>
            </a:r>
            <a:endParaRPr lang="en-US"/>
          </a:p>
        </p:txBody>
      </p:sp>
      <p:sp>
        <p:nvSpPr>
          <p:cNvPr id="3" name="Content Placeholder 2"/>
          <p:cNvSpPr>
            <a:spLocks noGrp="1"/>
          </p:cNvSpPr>
          <p:nvPr>
            <p:ph idx="1"/>
          </p:nvPr>
        </p:nvSpPr>
        <p:spPr/>
        <p:txBody>
          <a:bodyPr/>
          <a:lstStyle/>
          <a:p>
            <a:pPr marL="45720" indent="0">
              <a:buNone/>
            </a:pPr>
            <a:r>
              <a:rPr lang="en-US"/>
              <a:t>The IMF &amp; World Bank argues that those countries that have done well on </a:t>
            </a:r>
            <a:endParaRPr lang="en-US"/>
          </a:p>
          <a:p>
            <a:pPr marL="45720" indent="0">
              <a:buNone/>
            </a:pPr>
            <a:r>
              <a:rPr lang="en-US"/>
              <a:t>their </a:t>
            </a:r>
            <a:r>
              <a:rPr lang="en-US">
                <a:solidFill>
                  <a:srgbClr val="00B050"/>
                </a:solidFill>
              </a:rPr>
              <a:t>economic agendas </a:t>
            </a:r>
            <a:r>
              <a:rPr lang="en-US"/>
              <a:t>have had their own programmes before IMF &amp; </a:t>
            </a:r>
            <a:endParaRPr lang="en-US"/>
          </a:p>
          <a:p>
            <a:pPr marL="45720" indent="0">
              <a:buNone/>
            </a:pPr>
            <a:r>
              <a:rPr lang="en-US"/>
              <a:t>World bank involvement. Two such examples are;</a:t>
            </a:r>
            <a:endParaRPr lang="en-US"/>
          </a:p>
          <a:p>
            <a:pPr marL="560070" indent="-514350">
              <a:buFont typeface="+mj-lt"/>
              <a:buAutoNum type="romanUcPeriod"/>
            </a:pPr>
            <a:r>
              <a:rPr lang="en-US"/>
              <a:t>Thailand </a:t>
            </a:r>
            <a:endParaRPr lang="en-US"/>
          </a:p>
          <a:p>
            <a:pPr marL="560070" indent="-514350">
              <a:buFont typeface="+mj-lt"/>
              <a:buAutoNum type="romanUcPeriod"/>
            </a:pPr>
            <a:r>
              <a:rPr lang="en-US"/>
              <a:t>South Korea</a:t>
            </a:r>
            <a:endParaRPr lang="en-US"/>
          </a:p>
          <a:p>
            <a:pPr marL="45720" indent="0">
              <a:buFont typeface="+mj-lt"/>
              <a:buNone/>
            </a:pPr>
            <a:r>
              <a:rPr lang="en-US"/>
              <a:t>IMF &amp; World bank accept the premise that their strcutural adjustment </a:t>
            </a:r>
            <a:endParaRPr lang="en-US"/>
          </a:p>
          <a:p>
            <a:pPr marL="45720" indent="0">
              <a:buFont typeface="+mj-lt"/>
              <a:buNone/>
            </a:pPr>
            <a:r>
              <a:rPr lang="en-US"/>
              <a:t>programmes re-structure a country’s </a:t>
            </a:r>
            <a:r>
              <a:rPr lang="en-US">
                <a:solidFill>
                  <a:srgbClr val="00B050"/>
                </a:solidFill>
              </a:rPr>
              <a:t>political economy.</a:t>
            </a:r>
            <a:endParaRPr lang="en-US">
              <a:solidFill>
                <a:srgbClr val="00B050"/>
              </a:solidFill>
            </a:endParaRPr>
          </a:p>
        </p:txBody>
      </p:sp>
    </p:spTree>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22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rPr lang="en-US">
                <a:sym typeface="+mn-ea"/>
              </a:rPr>
              <a:t>Political Economy of SAP</a:t>
            </a:r>
            <a:endParaRPr lang="en-US"/>
          </a:p>
        </p:txBody>
      </p:sp>
      <p:sp>
        <p:nvSpPr>
          <p:cNvPr id="3" name="Content Placeholder 2"/>
          <p:cNvSpPr>
            <a:spLocks noGrp="1"/>
          </p:cNvSpPr>
          <p:nvPr>
            <p:ph idx="1"/>
          </p:nvPr>
        </p:nvSpPr>
        <p:spPr/>
        <p:txBody>
          <a:bodyPr/>
          <a:lstStyle/>
          <a:p>
            <a:pPr marL="45720" indent="0">
              <a:buNone/>
            </a:pPr>
            <a:r>
              <a:rPr lang="en-US">
                <a:solidFill>
                  <a:schemeClr val="tx1"/>
                </a:solidFill>
              </a:rPr>
              <a:t>Critical qu</a:t>
            </a:r>
            <a:r>
              <a:rPr lang="en-US">
                <a:solidFill>
                  <a:srgbClr val="FF0000"/>
                </a:solidFill>
              </a:rPr>
              <a:t>es</a:t>
            </a:r>
            <a:r>
              <a:rPr lang="en-US">
                <a:solidFill>
                  <a:schemeClr val="tx1"/>
                </a:solidFill>
              </a:rPr>
              <a:t>tion is whether the government needs to run to the IMF every </a:t>
            </a:r>
            <a:endParaRPr lang="en-US">
              <a:solidFill>
                <a:schemeClr val="tx1"/>
              </a:solidFill>
            </a:endParaRPr>
          </a:p>
          <a:p>
            <a:pPr marL="45720" indent="0">
              <a:buNone/>
            </a:pPr>
            <a:r>
              <a:rPr lang="en-US">
                <a:solidFill>
                  <a:schemeClr val="tx1"/>
                </a:solidFill>
              </a:rPr>
              <a:t>three years and acc</a:t>
            </a:r>
            <a:r>
              <a:rPr lang="en-US">
                <a:solidFill>
                  <a:srgbClr val="FF0000"/>
                </a:solidFill>
              </a:rPr>
              <a:t>e</a:t>
            </a:r>
            <a:r>
              <a:rPr lang="en-US">
                <a:solidFill>
                  <a:schemeClr val="tx1"/>
                </a:solidFill>
              </a:rPr>
              <a:t>pt the consequences of conditionality?</a:t>
            </a:r>
            <a:endParaRPr lang="en-US">
              <a:solidFill>
                <a:schemeClr val="tx1"/>
              </a:solidFill>
            </a:endParaRPr>
          </a:p>
          <a:p>
            <a:pPr marL="45720" indent="0">
              <a:buNone/>
            </a:pPr>
            <a:endParaRPr lang="en-US">
              <a:solidFill>
                <a:schemeClr val="tx1"/>
              </a:solidFill>
            </a:endParaRPr>
          </a:p>
          <a:p>
            <a:pPr marL="45720" indent="0">
              <a:buNone/>
            </a:pPr>
            <a:r>
              <a:rPr lang="en-US">
                <a:solidFill>
                  <a:schemeClr val="tx1"/>
                </a:solidFill>
              </a:rPr>
              <a:t>If a government is forced to go to the IMF, the lender of last resort, it is </a:t>
            </a:r>
            <a:endParaRPr lang="en-US">
              <a:solidFill>
                <a:schemeClr val="tx1"/>
              </a:solidFill>
            </a:endParaRPr>
          </a:p>
          <a:p>
            <a:pPr marL="45720" indent="0">
              <a:buNone/>
            </a:pPr>
            <a:r>
              <a:rPr lang="en-US">
                <a:solidFill>
                  <a:schemeClr val="tx1"/>
                </a:solidFill>
              </a:rPr>
              <a:t>only because it has not been able or unwilling to take immediate and </a:t>
            </a:r>
            <a:endParaRPr lang="en-US">
              <a:solidFill>
                <a:schemeClr val="tx1"/>
              </a:solidFill>
            </a:endParaRPr>
          </a:p>
          <a:p>
            <a:pPr marL="45720" indent="0">
              <a:buNone/>
            </a:pPr>
            <a:r>
              <a:rPr lang="en-US">
                <a:solidFill>
                  <a:schemeClr val="tx1"/>
                </a:solidFill>
              </a:rPr>
              <a:t>important steps itself. </a:t>
            </a:r>
            <a:endParaRPr lang="en-US">
              <a:solidFill>
                <a:schemeClr val="tx1"/>
              </a:solidFill>
            </a:endParaRPr>
          </a:p>
          <a:p>
            <a:pPr marL="45720" indent="0">
              <a:buNone/>
            </a:pPr>
            <a:endParaRPr lang="en-US">
              <a:solidFill>
                <a:schemeClr val="tx1"/>
              </a:solidFill>
            </a:endParaRPr>
          </a:p>
          <a:p>
            <a:pPr marL="45720" indent="0">
              <a:buNone/>
            </a:pPr>
            <a:endParaRPr lang="en-US">
              <a:solidFill>
                <a:schemeClr val="tx1"/>
              </a:solidFill>
            </a:endParaRPr>
          </a:p>
        </p:txBody>
      </p:sp>
    </p:spTree>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23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p:txBody>
          <a:bodyPr/>
          <a:lstStyle/>
          <a:p>
            <a:r>
              <a:rPr lang="en-US">
                <a:sym typeface="+mn-ea"/>
              </a:rPr>
              <a:t>Political Economy of SAP</a:t>
            </a:r>
            <a:endParaRPr lang="en-US"/>
          </a:p>
        </p:txBody>
      </p:sp>
      <p:sp>
        <p:nvSpPr>
          <p:cNvPr id="3" name="Content Placeholder 2"/>
          <p:cNvSpPr>
            <a:spLocks noGrp="1"/>
          </p:cNvSpPr>
          <p:nvPr>
            <p:ph idx="1"/>
          </p:nvPr>
        </p:nvSpPr>
        <p:spPr/>
        <p:txBody>
          <a:bodyPr/>
          <a:lstStyle/>
          <a:p>
            <a:pPr marL="45720" indent="0">
              <a:buNone/>
            </a:pPr>
            <a:r>
              <a:rPr lang="en-US">
                <a:solidFill>
                  <a:schemeClr val="tx1"/>
                </a:solidFill>
              </a:rPr>
              <a:t>For instance, </a:t>
            </a:r>
            <a:r>
              <a:rPr lang="en-US">
                <a:solidFill>
                  <a:srgbClr val="00B050"/>
                </a:solidFill>
              </a:rPr>
              <a:t>two areas of critical concerns</a:t>
            </a:r>
            <a:r>
              <a:rPr lang="en-US">
                <a:solidFill>
                  <a:schemeClr val="tx1"/>
                </a:solidFill>
              </a:rPr>
              <a:t>;</a:t>
            </a:r>
            <a:endParaRPr lang="en-US">
              <a:solidFill>
                <a:schemeClr val="tx1"/>
              </a:solidFill>
            </a:endParaRPr>
          </a:p>
          <a:p>
            <a:pPr>
              <a:buFont typeface="Wingdings" panose="05000000000000000000" charset="0"/>
              <a:buChar char="v"/>
            </a:pPr>
            <a:r>
              <a:rPr lang="en-US">
                <a:solidFill>
                  <a:schemeClr val="tx1"/>
                </a:solidFill>
              </a:rPr>
              <a:t>Low resource mobilization</a:t>
            </a:r>
            <a:endParaRPr lang="en-US">
              <a:solidFill>
                <a:schemeClr val="tx1"/>
              </a:solidFill>
            </a:endParaRPr>
          </a:p>
          <a:p>
            <a:pPr>
              <a:buFont typeface="Wingdings" panose="05000000000000000000" charset="0"/>
              <a:buChar char="v"/>
            </a:pPr>
            <a:r>
              <a:rPr lang="en-US">
                <a:solidFill>
                  <a:schemeClr val="tx1"/>
                </a:solidFill>
              </a:rPr>
              <a:t>Excessively high expenditure </a:t>
            </a:r>
            <a:endParaRPr lang="en-US">
              <a:solidFill>
                <a:schemeClr val="tx1"/>
              </a:solidFill>
            </a:endParaRPr>
          </a:p>
          <a:p>
            <a:pPr marL="45720" indent="0">
              <a:buFont typeface="Wingdings" panose="05000000000000000000" charset="0"/>
              <a:buNone/>
            </a:pPr>
            <a:r>
              <a:rPr lang="en-US">
                <a:solidFill>
                  <a:schemeClr val="tx1"/>
                </a:solidFill>
              </a:rPr>
              <a:t>Clearly, it is not IMF that is responsible for either of these shortcomings, </a:t>
            </a:r>
            <a:endParaRPr lang="en-US">
              <a:solidFill>
                <a:schemeClr val="tx1"/>
              </a:solidFill>
            </a:endParaRPr>
          </a:p>
          <a:p>
            <a:pPr marL="45720" indent="0">
              <a:buFont typeface="Wingdings" panose="05000000000000000000" charset="0"/>
              <a:buNone/>
            </a:pPr>
            <a:r>
              <a:rPr lang="en-US">
                <a:solidFill>
                  <a:schemeClr val="tx1"/>
                </a:solidFill>
              </a:rPr>
              <a:t>but rather the </a:t>
            </a:r>
            <a:r>
              <a:rPr lang="en-US">
                <a:solidFill>
                  <a:srgbClr val="FF0000"/>
                </a:solidFill>
              </a:rPr>
              <a:t>inability</a:t>
            </a:r>
            <a:r>
              <a:rPr lang="en-US">
                <a:solidFill>
                  <a:schemeClr val="tx1"/>
                </a:solidFill>
              </a:rPr>
              <a:t> of various governments to tackle these structural </a:t>
            </a:r>
            <a:endParaRPr lang="en-US">
              <a:solidFill>
                <a:schemeClr val="tx1"/>
              </a:solidFill>
            </a:endParaRPr>
          </a:p>
          <a:p>
            <a:pPr marL="45720" indent="0">
              <a:buFont typeface="Wingdings" panose="05000000000000000000" charset="0"/>
              <a:buNone/>
            </a:pPr>
            <a:r>
              <a:rPr lang="en-US">
                <a:solidFill>
                  <a:schemeClr val="tx1"/>
                </a:solidFill>
              </a:rPr>
              <a:t>concerns. </a:t>
            </a:r>
            <a:endParaRPr lang="en-US">
              <a:solidFill>
                <a:schemeClr val="tx1"/>
              </a:solidFill>
            </a:endParaRPr>
          </a:p>
          <a:p>
            <a:pPr marL="45720" indent="0">
              <a:buFont typeface="Wingdings" panose="05000000000000000000" charset="0"/>
              <a:buNone/>
            </a:pPr>
            <a:r>
              <a:rPr lang="en-US">
                <a:solidFill>
                  <a:schemeClr val="tx1"/>
                </a:solidFill>
              </a:rPr>
              <a:t>Instead of better management &amp; governance, government rush to the IMF </a:t>
            </a:r>
            <a:endParaRPr lang="en-US">
              <a:solidFill>
                <a:schemeClr val="tx1"/>
              </a:solidFill>
            </a:endParaRPr>
          </a:p>
          <a:p>
            <a:pPr marL="45720" indent="0">
              <a:buFont typeface="Wingdings" panose="05000000000000000000" charset="0"/>
              <a:buNone/>
            </a:pPr>
            <a:r>
              <a:rPr lang="en-US">
                <a:solidFill>
                  <a:schemeClr val="tx1"/>
                </a:solidFill>
              </a:rPr>
              <a:t>for financial assistance.   </a:t>
            </a:r>
            <a:endParaRPr lang="en-US">
              <a:solidFill>
                <a:schemeClr val="tx1"/>
              </a:solidFill>
            </a:endParaRPr>
          </a:p>
          <a:p>
            <a:pPr>
              <a:buNone/>
            </a:pPr>
            <a:endParaRPr lang="en-US">
              <a:solidFill>
                <a:schemeClr val="tx1"/>
              </a:solidFill>
            </a:endParaRPr>
          </a:p>
        </p:txBody>
      </p:sp>
    </p:spTree>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tags/tag1.xml><?xml version="1.0" encoding="utf-8"?>
<p:tagLst xmlns:p="http://schemas.openxmlformats.org/presentationml/2006/main">
  <p:tag name="AS_NET" val="6.0.25"/>
  <p:tag name="AS_OS" val="Unix 6.2.0.1017"/>
  <p:tag name="AS_RELEASE_DATE" val="2023.01.14"/>
  <p:tag name="AS_TITLE" val="Aspose.Slides for .NET5"/>
  <p:tag name="AS_VERSION" val="23.1"/>
</p:tagLst>
</file>

<file path=ppt/theme/_rels/theme2.xml.rels>&#65279;<?xml version="1.0" encoding="utf-8" standalone="yes"?><Relationships xmlns="http://schemas.openxmlformats.org/package/2006/relationships"><Relationship Id="rId1" Type="http://schemas.openxmlformats.org/officeDocument/2006/relationships/image" Target="../media/image3.jpeg" /></Relationships>
</file>

<file path=ppt/theme/_rels/theme3.xml.rels>&#65279;<?xml version="1.0" encoding="utf-8" standalone="yes"?><Relationships xmlns="http://schemas.openxmlformats.org/package/2006/relationships"><Relationship Id="rId1" Type="http://schemas.openxmlformats.org/officeDocument/2006/relationships/image" Target="../media/image3.jpeg" /></Relationships>
</file>

<file path=ppt/theme/_rels/theme4.xml.rels>&#65279;<?xml version="1.0" encoding="utf-8" standalone="yes"?><Relationships xmlns="http://schemas.openxmlformats.org/package/2006/relationships"><Relationship Id="rId1" Type="http://schemas.openxmlformats.org/officeDocument/2006/relationships/image" Target="../media/image3.jpeg" /></Relationships>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Madison">
  <a:themeElements>
    <a:clrScheme name="Madison">
      <a:dk1>
        <a:sysClr val="windowText" lastClr="000000"/>
      </a:dk1>
      <a:lt1>
        <a:sysClr val="window" lastClr="FFFFFF"/>
      </a:lt1>
      <a:dk2>
        <a:srgbClr val="1F282E"/>
      </a:dk2>
      <a:lt2>
        <a:srgbClr val="C2F5FC"/>
      </a:lt2>
      <a:accent1>
        <a:srgbClr val="4091F3"/>
      </a:accent1>
      <a:accent2>
        <a:srgbClr val="8BBCF1"/>
      </a:accent2>
      <a:accent3>
        <a:srgbClr val="CB6A6A"/>
      </a:accent3>
      <a:accent4>
        <a:srgbClr val="C567AF"/>
      </a:accent4>
      <a:accent5>
        <a:srgbClr val="A684F9"/>
      </a:accent5>
      <a:accent6>
        <a:srgbClr val="A9ACEE"/>
      </a:accent6>
      <a:hlink>
        <a:srgbClr val="6D9CC5"/>
      </a:hlink>
      <a:folHlink>
        <a:srgbClr val="6D82A0"/>
      </a:folHlink>
    </a:clrScheme>
    <a:fontScheme name="Madison">
      <a:majorFont>
        <a:latin typeface="Arial"/>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adison">
      <a:fillStyleLst>
        <a:solidFill>
          <a:schemeClr val="phClr"/>
        </a:solidFill>
        <a:gradFill rotWithShape="1">
          <a:gsLst>
            <a:gs pos="0">
              <a:schemeClr val="phClr">
                <a:tint val="48000"/>
                <a:alpha val="88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4000"/>
                <a:satMod val="130000"/>
                <a:lumMod val="92000"/>
              </a:schemeClr>
            </a:gs>
            <a:gs pos="100000">
              <a:schemeClr val="phClr">
                <a:shade val="76000"/>
                <a:satMod val="130000"/>
                <a:lumMod val="88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blipFill rotWithShape="1">
          <a:blip r:embed="rId1"/>
          <a:stretch>
            <a:fillRect/>
          </a:stretch>
        </a:blipFill>
      </a:bgFillStyleLst>
    </a:fmtScheme>
  </a:themeElements>
  <a:objectDefaults/>
  <a:extLst>
    <a:ext uri="{05A4C25C-085E-4340-85A3-A5531E510DB2}">
      <thm15:themeFamily xmlns:thm15="http://schemas.microsoft.com/office/thememl/2012/main" name="Madison" id="{025CB5FB-2DD3-45EE-B6F0-CC461540EB19}" vid="{178B2DAB-5DDE-4060-A857-D2E1CDA9250F}"/>
    </a:ext>
  </a:extLst>
</a:theme>
</file>

<file path=ppt/theme/theme3.xml><?xml version="1.0" encoding="utf-8"?>
<a:theme xmlns:r="http://schemas.openxmlformats.org/officeDocument/2006/relationships" xmlns:a="http://schemas.openxmlformats.org/drawingml/2006/main" name="Madison">
  <a:themeElements>
    <a:clrScheme name="Madison">
      <a:dk1>
        <a:sysClr val="windowText" lastClr="000000"/>
      </a:dk1>
      <a:lt1>
        <a:sysClr val="window" lastClr="FFFFFF"/>
      </a:lt1>
      <a:dk2>
        <a:srgbClr val="1F282E"/>
      </a:dk2>
      <a:lt2>
        <a:srgbClr val="C2F5FC"/>
      </a:lt2>
      <a:accent1>
        <a:srgbClr val="4091F3"/>
      </a:accent1>
      <a:accent2>
        <a:srgbClr val="8BBCF1"/>
      </a:accent2>
      <a:accent3>
        <a:srgbClr val="CB6A6A"/>
      </a:accent3>
      <a:accent4>
        <a:srgbClr val="C567AF"/>
      </a:accent4>
      <a:accent5>
        <a:srgbClr val="A684F9"/>
      </a:accent5>
      <a:accent6>
        <a:srgbClr val="A9ACEE"/>
      </a:accent6>
      <a:hlink>
        <a:srgbClr val="6D9CC5"/>
      </a:hlink>
      <a:folHlink>
        <a:srgbClr val="6D82A0"/>
      </a:folHlink>
    </a:clrScheme>
    <a:fontScheme name="Madison">
      <a:majorFont>
        <a:latin typeface="Arial"/>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adison">
      <a:fillStyleLst>
        <a:solidFill>
          <a:schemeClr val="phClr"/>
        </a:solidFill>
        <a:gradFill rotWithShape="1">
          <a:gsLst>
            <a:gs pos="0">
              <a:schemeClr val="phClr">
                <a:tint val="48000"/>
                <a:alpha val="88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4000"/>
                <a:satMod val="130000"/>
                <a:lumMod val="92000"/>
              </a:schemeClr>
            </a:gs>
            <a:gs pos="100000">
              <a:schemeClr val="phClr">
                <a:shade val="76000"/>
                <a:satMod val="130000"/>
                <a:lumMod val="88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blipFill rotWithShape="1">
          <a:blip r:embed="rId1"/>
          <a:stretch>
            <a:fillRect/>
          </a:stretch>
        </a:blipFill>
      </a:bgFillStyleLst>
    </a:fmtScheme>
  </a:themeElements>
  <a:objectDefaults/>
  <a:extLst>
    <a:ext uri="{05A4C25C-085E-4340-85A3-A5531E510DB2}">
      <thm15:themeFamily xmlns:thm15="http://schemas.microsoft.com/office/thememl/2012/main" name="Madison" id="{025CB5FB-2DD3-45EE-B6F0-CC461540EB19}" vid="{178B2DAB-5DDE-4060-A857-D2E1CDA9250F}"/>
    </a:ext>
  </a:extLst>
</a:theme>
</file>

<file path=ppt/theme/theme4.xml><?xml version="1.0" encoding="utf-8"?>
<a:theme xmlns:r="http://schemas.openxmlformats.org/officeDocument/2006/relationships" xmlns:a="http://schemas.openxmlformats.org/drawingml/2006/main" name="Madison">
  <a:themeElements>
    <a:clrScheme name="Madison">
      <a:dk1>
        <a:sysClr val="windowText" lastClr="000000"/>
      </a:dk1>
      <a:lt1>
        <a:sysClr val="window" lastClr="FFFFFF"/>
      </a:lt1>
      <a:dk2>
        <a:srgbClr val="1F282E"/>
      </a:dk2>
      <a:lt2>
        <a:srgbClr val="C2F5FC"/>
      </a:lt2>
      <a:accent1>
        <a:srgbClr val="4091F3"/>
      </a:accent1>
      <a:accent2>
        <a:srgbClr val="8BBCF1"/>
      </a:accent2>
      <a:accent3>
        <a:srgbClr val="CB6A6A"/>
      </a:accent3>
      <a:accent4>
        <a:srgbClr val="C567AF"/>
      </a:accent4>
      <a:accent5>
        <a:srgbClr val="A684F9"/>
      </a:accent5>
      <a:accent6>
        <a:srgbClr val="A9ACEE"/>
      </a:accent6>
      <a:hlink>
        <a:srgbClr val="6D9CC5"/>
      </a:hlink>
      <a:folHlink>
        <a:srgbClr val="6D82A0"/>
      </a:folHlink>
    </a:clrScheme>
    <a:fontScheme name="Madison">
      <a:majorFont>
        <a:latin typeface="Arial"/>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adison">
      <a:fillStyleLst>
        <a:solidFill>
          <a:schemeClr val="phClr"/>
        </a:solidFill>
        <a:gradFill rotWithShape="1">
          <a:gsLst>
            <a:gs pos="0">
              <a:schemeClr val="phClr">
                <a:tint val="48000"/>
                <a:alpha val="88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4000"/>
                <a:satMod val="130000"/>
                <a:lumMod val="92000"/>
              </a:schemeClr>
            </a:gs>
            <a:gs pos="100000">
              <a:schemeClr val="phClr">
                <a:shade val="76000"/>
                <a:satMod val="130000"/>
                <a:lumMod val="88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blipFill rotWithShape="1">
          <a:blip r:embed="rId1"/>
          <a:stretch>
            <a:fillRect/>
          </a:stretch>
        </a:blipFill>
      </a:bgFillStyleLst>
    </a:fmtScheme>
  </a:themeElements>
  <a:objectDefaults/>
  <a:extLst>
    <a:ext uri="{05A4C25C-085E-4340-85A3-A5531E510DB2}">
      <thm15:themeFamily xmlns:thm15="http://schemas.microsoft.com/office/thememl/2012/main" name="Madison" id="{025CB5FB-2DD3-45EE-B6F0-CC461540EB19}" vid="{178B2DAB-5DDE-4060-A857-D2E1CDA9250F}"/>
    </a:ext>
  </a:extLst>
</a:theme>
</file>

<file path=ppt/theme/theme5.xml><?xml version="1.0" encoding="utf-8"?>
<a:theme xmlns:r="http://schemas.openxmlformats.org/officeDocument/2006/relationships" xmlns:a="http://schemas.openxmlformats.org/drawingml/2006/main" name="Business strategy presentation">
  <a:themeElements>
    <a:clrScheme name="Blue Red">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entury Gothic-Palatino Linotype">
      <a:majorFont>
        <a:latin typeface="Century Gothic"/>
        <a:ea typeface="Century Gothic"/>
        <a:cs typeface="Arial"/>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Palatino Linotype"/>
        <a:cs typeface="Arial"/>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dirty="0"/>
        </a:defPPr>
      </a:lstStyle>
      <a:style>
        <a:lnRef idx="1">
          <a:schemeClr val="accent2"/>
        </a:lnRef>
        <a:fillRef idx="2">
          <a:schemeClr val="accent2"/>
        </a:fillRef>
        <a:effectRef idx="1">
          <a:schemeClr val="accent2"/>
        </a:effectRef>
        <a:fontRef idx="minor">
          <a:schemeClr val="dk1"/>
        </a:fontRef>
      </a:style>
    </a:spDef>
    <a:lnDef>
      <a:spPr/>
      <a:bodyPr/>
      <a:lstStyle/>
      <a:style>
        <a:lnRef idx="1">
          <a:schemeClr val="accent1"/>
        </a:lnRef>
        <a:fillRef idx="0">
          <a:schemeClr val="accent1"/>
        </a:fillRef>
        <a:effectRef idx="0">
          <a:schemeClr val="accent1"/>
        </a:effectRef>
        <a:fontRef idx="minor">
          <a:schemeClr val="tx1"/>
        </a:fontRef>
      </a:style>
    </a:lnDef>
    <a:txDef>
      <a:spPr>
        <a:noFill/>
        <a:ln>
          <a:solidFill>
            <a:schemeClr val="bg2"/>
          </a:solidFill>
        </a:ln>
      </a:spPr>
      <a:bodyPr wrap="square" rtlCol="0" anchor="ctr" anchorCtr="1">
        <a:spAutoFit/>
      </a:bodyPr>
      <a:lstStyle>
        <a:defPPr>
          <a:defRPr dirty="0" smtClean="0"/>
        </a:defPPr>
      </a:lstStyle>
    </a:txDef>
  </a:objectDefaults>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r="http://schemas.openxmlformats.org/officeDocument/2006/relationships" xmlns:a="http://schemas.openxmlformats.org/drawingml/2006/main" name="Office Theme">
  <a:themeElements>
    <a:clrScheme name="Blue Red">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entury Gothic-Palatino Linotype">
      <a:majorFont>
        <a:latin typeface="Century Gothic"/>
        <a:ea typeface="Century Gothic"/>
        <a:cs typeface="Arial"/>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Palatino Linotype"/>
        <a:cs typeface="Arial"/>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1167</Paragraphs>
  <Slides>230</Slides>
  <Notes>1</Notes>
  <TotalTime>1</TotalTime>
  <HiddenSlides>0</HiddenSlides>
  <MMClips>0</MMClips>
  <ScaleCrop>0</ScaleCrop>
  <HeadingPairs>
    <vt:vector baseType="variant" size="6">
      <vt:variant>
        <vt:lpstr>Fonts used</vt:lpstr>
      </vt:variant>
      <vt:variant>
        <vt:i4>8</vt:i4>
      </vt:variant>
      <vt:variant>
        <vt:lpstr>Theme</vt:lpstr>
      </vt:variant>
      <vt:variant>
        <vt:i4>1</vt:i4>
      </vt:variant>
      <vt:variant>
        <vt:lpstr>Slide Titles</vt:lpstr>
      </vt:variant>
      <vt:variant>
        <vt:i4>230</vt:i4>
      </vt:variant>
    </vt:vector>
  </HeadingPairs>
  <TitlesOfParts>
    <vt:vector baseType="lpstr" size="239">
      <vt:lpstr>Arial</vt:lpstr>
      <vt:lpstr>Calibri</vt:lpstr>
      <vt:lpstr>Wingdings</vt:lpstr>
      <vt:lpstr>Wingdings 3</vt:lpstr>
      <vt:lpstr>MS Shell Dlg 2</vt:lpstr>
      <vt:lpstr>Courier New</vt:lpstr>
      <vt:lpstr>Century Gothic</vt:lpstr>
      <vt:lpstr>Palatino Linotype</vt:lpstr>
      <vt:lpstr>Office Theme</vt:lpstr>
      <vt:lpstr>PUBLIC FINANCE AND FISCAL POLICY</vt:lpstr>
      <vt:lpstr>STRUCTURE OF THE GOVERNMENT</vt:lpstr>
      <vt:lpstr>STRUCTURE OF THE GOVERNMENT</vt:lpstr>
      <vt:lpstr>STRUCTURE OF THE GOVERNMENT</vt:lpstr>
      <vt:lpstr>STRUCTURE OF THE GOVERNMENT</vt:lpstr>
      <vt:lpstr>STRUCTURE OF THE GOVERNMENT</vt:lpstr>
      <vt:lpstr>STRUCTURE OF THE GOVERNMENT</vt:lpstr>
      <vt:lpstr>STRUCTURE OF THE GOVERNMENT</vt:lpstr>
      <vt:lpstr>STRUCTURE OF THE GOVERNMENT</vt:lpstr>
      <vt:lpstr>STRUCTURE OF THE GOVERNMENT</vt:lpstr>
      <vt:lpstr>STRUCTURE OF THE GOVERNMENT</vt:lpstr>
      <vt:lpstr>STRUCTURE OF THE TAXATION</vt:lpstr>
      <vt:lpstr>Structure of the taxation</vt:lpstr>
      <vt:lpstr>Structure of the taxation</vt:lpstr>
      <vt:lpstr>Structure of the taxation</vt:lpstr>
      <vt:lpstr>Structure of the taxation</vt:lpstr>
      <vt:lpstr>Structure of the taxation</vt:lpstr>
      <vt:lpstr>Structure of the taxation</vt:lpstr>
      <vt:lpstr>Structure of the taxation</vt:lpstr>
      <vt:lpstr>Structure of the taxation</vt:lpstr>
      <vt:lpstr>Structure of the taxation</vt:lpstr>
      <vt:lpstr>Structure of the taxation</vt:lpstr>
      <vt:lpstr>Structure of the taxation</vt:lpstr>
      <vt:lpstr>Structure of the taxation</vt:lpstr>
      <vt:lpstr>Structure of the taxation</vt:lpstr>
      <vt:lpstr>Structure of the taxation</vt:lpstr>
      <vt:lpstr>Structure of the taxation</vt:lpstr>
      <vt:lpstr>Structure of the taxation</vt:lpstr>
      <vt:lpstr>Structure of the taxation</vt:lpstr>
      <vt:lpstr>Structure of the taxation</vt:lpstr>
      <vt:lpstr>Structure of the taxation</vt:lpstr>
      <vt:lpstr>Structure of the taxation</vt:lpstr>
      <vt:lpstr>Structure of the taxation</vt:lpstr>
      <vt:lpstr>Structure of the taxation</vt:lpstr>
      <vt:lpstr>PowerPoint Presentation</vt:lpstr>
      <vt:lpstr>Structure of the taxation</vt:lpstr>
      <vt:lpstr>Structure of the taxation</vt:lpstr>
      <vt:lpstr>DEBTS AND DEFICITS</vt:lpstr>
      <vt:lpstr>PowerPoint Presentation</vt:lpstr>
      <vt:lpstr>DEBTS AND DEFICITS</vt:lpstr>
      <vt:lpstr>DEBTS AND DEFICITS</vt:lpstr>
      <vt:lpstr>DEBTS AND DEFICITS</vt:lpstr>
      <vt:lpstr>DEBTS AND DEFICITS</vt:lpstr>
      <vt:lpstr>DEBTS AND DEFICITS</vt:lpstr>
      <vt:lpstr>DEBTS AND DEFICITS</vt:lpstr>
      <vt:lpstr>DEBTS AND DEFICITS</vt:lpstr>
      <vt:lpstr>DEBTS AND DEFICITS</vt:lpstr>
      <vt:lpstr>PAKISTAN’S FISCAL DEFICIT</vt:lpstr>
      <vt:lpstr>PAKISTAN’S FISCAL DEFICIT</vt:lpstr>
      <vt:lpstr>PAKISTAN’S FISCAL DEFICIT</vt:lpstr>
      <vt:lpstr>PAKISTAN’S FISCAL DEFICIT</vt:lpstr>
      <vt:lpstr>PAKISTAN’S FISCAL DEFICIT</vt:lpstr>
      <vt:lpstr>PAKISTAN’S FISCAL DEFICIT</vt:lpstr>
      <vt:lpstr>PAKISTAN’S FISCAL DEFICIT</vt:lpstr>
      <vt:lpstr>PAKISTAN’S FISCAL DEFICIT</vt:lpstr>
      <vt:lpstr>PAKISTAN’S FISCAL DEFICIT</vt:lpstr>
      <vt:lpstr>PAKISTAN’S FISCAL DEFICIT</vt:lpstr>
      <vt:lpstr>PAKISTAN’S FISCAL DEFICIT</vt:lpstr>
      <vt:lpstr>PAKISTAN’S FISCAL DEFICIT</vt:lpstr>
      <vt:lpstr>THE DOMESTIC AND FOREIGN DEBT CRISES </vt:lpstr>
      <vt:lpstr>THE DOMESTIC AND FOREIGN DEBT CRISES </vt:lpstr>
      <vt:lpstr> </vt:lpstr>
      <vt:lpstr>THE DOMESTIC AND FOREIGN DEBT CRISES </vt:lpstr>
      <vt:lpstr>THE DOMESTIC AND FOREIGN DEBT CRISES </vt:lpstr>
      <vt:lpstr>THE DOMESTIC AND FOREIGN DEBT CRISES </vt:lpstr>
      <vt:lpstr>THE DOMESTIC AND FOREIGN DEBT CRISES </vt:lpstr>
      <vt:lpstr>THE DOMESTIC AND FOREIGN DEBT CRISES </vt:lpstr>
      <vt:lpstr>THE DOMESTIC AND FOREIGN DEBT CRISES </vt:lpstr>
      <vt:lpstr>THE DOMESTIC AND FOREIGN DEBT CRISES </vt:lpstr>
      <vt:lpstr>THE DOMESTIC AND FOREIGN DEBT CRISES </vt:lpstr>
      <vt:lpstr>THE DOMESTIC AND FOREIGN DEBT CRISES </vt:lpstr>
      <vt:lpstr>THE DOMESTIC AND FOREIGN DEBT CRISES </vt:lpstr>
      <vt:lpstr>THE DOMESTIC AND FOREIGN DEBT CRISES </vt:lpstr>
      <vt:lpstr>THE DOMESTIC AND FOREIGN DEBT CRISES </vt:lpstr>
      <vt:lpstr>THE DOMESTIC AND FOREIGN DEBT CRISES </vt:lpstr>
      <vt:lpstr>THE DOMESTIC AND FOREIGN DEBT CRISES </vt:lpstr>
      <vt:lpstr>THE DOMESTIC AND FOREIGN DEBT CRISES </vt:lpstr>
      <vt:lpstr>THE DOMESTIC AND FOREIGN DEBT CRISES </vt:lpstr>
      <vt:lpstr>THE DOMESTIC AND FOREIGN DEBT CRISES </vt:lpstr>
      <vt:lpstr>MONETARY POLICY AND MONETARY MANAGEMENT </vt:lpstr>
      <vt:lpstr>FINANCIAL SECTOR</vt:lpstr>
      <vt:lpstr>FINANCIAL SECTOR</vt:lpstr>
      <vt:lpstr>FINANCIAL SECTOR</vt:lpstr>
      <vt:lpstr>FINANCIAL SECTOR</vt:lpstr>
      <vt:lpstr>FINANCIAL SECTOR</vt:lpstr>
      <vt:lpstr>FINANCIAL SECTOR</vt:lpstr>
      <vt:lpstr>FINANCIAL SECTOR</vt:lpstr>
      <vt:lpstr>FINANCIAL SECTOR</vt:lpstr>
      <vt:lpstr>FINANCIAL SECTOR</vt:lpstr>
      <vt:lpstr>FINANCIAL SECTOR</vt:lpstr>
      <vt:lpstr>FINANCIAL SECTOR</vt:lpstr>
      <vt:lpstr>MONETARY POLICY</vt:lpstr>
      <vt:lpstr>Monetary Policy</vt:lpstr>
      <vt:lpstr>PowerPoint Presentation</vt:lpstr>
      <vt:lpstr>FINANCIAL SECTOR</vt:lpstr>
      <vt:lpstr>FINANCIAL SECTOR</vt:lpstr>
      <vt:lpstr>Monetary Management </vt:lpstr>
      <vt:lpstr>FINANCIAL SECTOR</vt:lpstr>
      <vt:lpstr>FINANCIAL SECTOR</vt:lpstr>
      <vt:lpstr>PowerPoint Presentation</vt:lpstr>
      <vt:lpstr>FINANCIAL SECTOR</vt:lpstr>
      <vt:lpstr>FINANCIAL SECTOR</vt:lpstr>
      <vt:lpstr>PowerPoint Presentation</vt:lpstr>
      <vt:lpstr>PowerPoint Presentation</vt:lpstr>
      <vt:lpstr>PowerPoint Presentation</vt:lpstr>
      <vt:lpstr>MONETARY EXPANSION</vt:lpstr>
      <vt:lpstr>MONETARY EXPANSION</vt:lpstr>
      <vt:lpstr>MONETARY EXPANSION</vt:lpstr>
      <vt:lpstr>INFLATION TRENDS</vt:lpstr>
      <vt:lpstr>INFLATION TRENDS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LOW SAVINGS RATE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LOW SAVINGS RATE		</vt:lpstr>
      <vt:lpstr>LOW SAVINGS RATE		</vt:lpstr>
      <vt:lpstr>LOW SAVINGS RATE		</vt:lpstr>
      <vt:lpstr>LOW SAVINGS RATE		</vt:lpstr>
      <vt:lpstr>LOW SAVINGS RATE		</vt:lpstr>
      <vt:lpstr>LOW SAVINGS RATE</vt:lpstr>
      <vt:lpstr>BALANCE OF PAYMENT AND TRADE REGIMES</vt:lpstr>
      <vt:lpstr>PAKISTAN’S FOREIGN TRADE</vt:lpstr>
      <vt:lpstr>PAKISTAN’S FOREIGN TRADE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vt:lpstr>PowerPoint Presentation</vt:lpstr>
      <vt:lpstr>PowerPoint Presentation</vt:lpstr>
      <vt:lpstr>PowerPoint Presentation</vt:lpstr>
      <vt:lpstr>PowerPoint Presentation</vt:lpstr>
      <vt:lpstr>PowerPoint Presentation</vt:lpstr>
      <vt:lpstr>PowerPoint Presentation</vt:lpstr>
      <vt:lpstr>New Governments Trade Policy       1972-1977</vt:lpstr>
      <vt:lpstr>PowerPoint Presentation</vt:lpstr>
      <vt:lpstr>PowerPoint Presentation</vt:lpstr>
      <vt:lpstr>PowerPoint Presentation</vt:lpstr>
      <vt:lpstr>PowerPoint Presentation</vt:lpstr>
      <vt:lpstr>PowerPoint Presentation</vt:lpstr>
      <vt:lpstr>Trade Regimes Liberal Trade 1977-1988</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FOREIGN EXCHANGE RATE</vt:lpstr>
      <vt:lpstr>PowerPoint Presentation</vt:lpstr>
      <vt:lpstr>PowerPoint Presentation</vt:lpstr>
      <vt:lpstr>PowerPoint Presentation</vt:lpstr>
      <vt:lpstr>WTO AND GLOBALIZATION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STRUCTURAL ADJUSTMENT PROGRAMMES (SAP)</vt:lpstr>
      <vt:lpstr>STRUCTURAL ADJUSTMENT PROGRAMMES (SAPs) </vt:lpstr>
      <vt:lpstr>STRUCTURAL ADJUSTMENT PROGRAMMES (SAPs) </vt:lpstr>
      <vt:lpstr>STRUCTURAL ADJUSTMENT PROGRAMMES (SAPs) </vt:lpstr>
      <vt:lpstr>Structural Adjustment Loans </vt:lpstr>
      <vt:lpstr>Structural Adjustment Loans </vt:lpstr>
      <vt:lpstr>Structural Adjustment Loans to Structural Adjustment Programmes </vt:lpstr>
      <vt:lpstr>Structural Adjustment Programmes: Composition </vt:lpstr>
      <vt:lpstr>Structural Adjustment Programmes: Composition </vt:lpstr>
      <vt:lpstr>1. Trade Policy</vt:lpstr>
      <vt:lpstr>2. Fiscal Policy</vt:lpstr>
      <vt:lpstr>3. Public Enterprise Policy</vt:lpstr>
      <vt:lpstr>4. Financial Sector Policy</vt:lpstr>
      <vt:lpstr>5. Industrial Policy</vt:lpstr>
      <vt:lpstr>6. Agriculture Policy</vt:lpstr>
      <vt:lpstr>SAP: Composition Summary</vt:lpstr>
      <vt:lpstr>SAPs: Implementation and Effects</vt:lpstr>
      <vt:lpstr>SAPs: Implementation and Effects</vt:lpstr>
      <vt:lpstr>SAPs: Implementation and Effects</vt:lpstr>
      <vt:lpstr>SAPs: Implementation and Effects</vt:lpstr>
      <vt:lpstr>SAPs: Implementation and Effects</vt:lpstr>
      <vt:lpstr>SAPs: Implementation and Effects</vt:lpstr>
      <vt:lpstr>Implementation of SAP in Pakistan</vt:lpstr>
      <vt:lpstr>Implementation of SAP in Pakistan</vt:lpstr>
      <vt:lpstr>1988 Structural Adjustment Programme</vt:lpstr>
      <vt:lpstr>1988 Structural Adjustment Programme</vt:lpstr>
      <vt:lpstr>SAP: Achievements and Failure</vt:lpstr>
      <vt:lpstr>SAP: Achievements and Failure</vt:lpstr>
      <vt:lpstr>SAP: Achievements and Failure</vt:lpstr>
      <vt:lpstr>SAP: Achievements and Failure</vt:lpstr>
      <vt:lpstr>SAP: Achievements and Failure</vt:lpstr>
      <vt:lpstr>SAP: Achievements and Failure</vt:lpstr>
      <vt:lpstr>Overall Evaluation of SAP</vt:lpstr>
      <vt:lpstr>Overall Evaluation of SAP</vt:lpstr>
      <vt:lpstr>Political Economy of SAP</vt:lpstr>
      <vt:lpstr>Political Economy of SAP</vt:lpstr>
      <vt:lpstr>Political Economy of SAP</vt:lpstr>
      <vt:lpstr>Political Economy of SAP</vt:lpstr>
      <vt:lpstr>Political Economy of SAP</vt:lpstr>
    </vt:vector>
  </TitlesOfParts>
  <LinksUpToDate>0</LinksUpToDate>
  <SharedDoc>0</SharedDoc>
  <HyperlinksChanged>0</HyperlinksChanged>
  <Application>Aspose.Slides for .NET</Application>
  <AppVersion>23.0100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2024-01-16T10:02:45.730</cp:lastPrinted>
  <dcterms:created xsi:type="dcterms:W3CDTF">2024-01-16T10:02:45Z</dcterms:created>
  <dcterms:modified xsi:type="dcterms:W3CDTF">2024-01-16T10:02:47Z</dcterms:modified>
</cp:coreProperties>
</file>