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viewProps.xml" ContentType="application/vnd.openxmlformats-officedocument.presentationml.viewProps+xml"/>
  <Override PartName="/ppt/presentation.xml" ContentType="application/vnd.openxmlformats-officedocument.presentationml.presentation.main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</Types>
</file>

<file path=_rels/.rels><?xml version="1.0" encoding="UTF-8"?>
<Relationships xmlns="http://schemas.openxmlformats.org/package/2006/relationships"><Relationship Id="rId1" Type="http://schemas.openxmlformats.org/package/2006/relationships/metadata/core-properties" Target="docProps/core.xml" TargetMode="Internal"></Relationship><Relationship Id="rId2" Type="http://schemas.openxmlformats.org/officeDocument/2006/relationships/extended-properties" Target="docProps/app.xml" TargetMode="Internal"></Relationship><Relationship Id="rId3" Type="http://schemas.openxmlformats.org/officeDocument/2006/relationships/officeDocument" Target="ppt/presentation.xml" TargetMode="Internal"></Relationship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</p:sldIdLst>
  <p:sldSz cx="7772400" cy="10058400" type="custom"/>
  <p:notesSz cx="6858000" cy="9144000"/>
  <p:defaultTextStyle>
    <a:defPPr>
      <a:defRPr lang="ko-KR"/>
    </a:defPPr>
    <a:lvl1pPr algn="l" marL="0" indent="0" defTabSz="914400">
      <a:buNone/>
      <a:defRPr lang="ko-KR" smtClean="0" sz="1800" baseline="0">
        <a:solidFill>
          <a:srgbClr val="000000"/>
        </a:solidFill>
        <a:latin typeface="SimSun"/>
        <a:ea typeface="SimSun"/>
      </a:defRPr>
    </a:lvl1pPr>
    <a:lvl2pPr lvl="1" marL="457200" indent="0" defTabSz="914400">
      <a:defRPr lang="ko-KR" smtClean="0"/>
    </a:lvl2pPr>
    <a:lvl3pPr lvl="2" marL="914400" indent="0" defTabSz="914400">
      <a:defRPr lang="ko-KR" smtClean="0"/>
    </a:lvl3pPr>
    <a:lvl4pPr lvl="3" marL="1371600" indent="0" defTabSz="914400">
      <a:defRPr lang="ko-KR" smtClean="0"/>
    </a:lvl4pPr>
    <a:lvl5pPr lvl="4" marL="1828800" indent="0" defTabSz="914400">
      <a:defRPr lang="ko-KR" smtClean="0"/>
    </a:lvl5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66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?>
<Relationships xmlns="http://schemas.openxmlformats.org/package/2006/relationships"><Relationship Id="rId1" Type="http://schemas.openxmlformats.org/officeDocument/2006/relationships/slideMaster" Target="slideMasters/slideMaster1.xml" TargetMode="Internal"></Relationship><Relationship Id="rId2" Type="http://schemas.openxmlformats.org/officeDocument/2006/relationships/slide" Target="slides/slide1.xml" TargetMode="Internal"></Relationship><Relationship Id="rId3" Type="http://schemas.openxmlformats.org/officeDocument/2006/relationships/slide" Target="slides/slide2.xml" TargetMode="Internal"></Relationship><Relationship Id="rId4" Type="http://schemas.openxmlformats.org/officeDocument/2006/relationships/slide" Target="slides/slide3.xml" TargetMode="Internal"></Relationship><Relationship Id="rId5" Type="http://schemas.openxmlformats.org/officeDocument/2006/relationships/slide" Target="slides/slide4.xml" TargetMode="Internal"></Relationship><Relationship Id="rId6" Type="http://schemas.openxmlformats.org/officeDocument/2006/relationships/slide" Target="slides/slide5.xml" TargetMode="Internal"></Relationship><Relationship Id="rId7" Type="http://schemas.openxmlformats.org/officeDocument/2006/relationships/slide" Target="slides/slide6.xml" TargetMode="Internal"></Relationship><Relationship Id="rId8" Type="http://schemas.openxmlformats.org/officeDocument/2006/relationships/slide" Target="slides/slide7.xml" TargetMode="Internal"></Relationship><Relationship Id="rId9" Type="http://schemas.openxmlformats.org/officeDocument/2006/relationships/slide" Target="slides/slide8.xml" TargetMode="Internal"></Relationship><Relationship Id="rId10" Type="http://schemas.openxmlformats.org/officeDocument/2006/relationships/slide" Target="slides/slide9.xml" TargetMode="Internal"></Relationship><Relationship Id="rId11" Type="http://schemas.openxmlformats.org/officeDocument/2006/relationships/slide" Target="slides/slide10.xml" TargetMode="Internal"></Relationship><Relationship Id="rId12" Type="http://schemas.openxmlformats.org/officeDocument/2006/relationships/slide" Target="slides/slide11.xml" TargetMode="Internal"></Relationship><Relationship Id="rId13" Type="http://schemas.openxmlformats.org/officeDocument/2006/relationships/slide" Target="slides/slide12.xml" TargetMode="Internal"></Relationship><Relationship Id="rId14" Type="http://schemas.openxmlformats.org/officeDocument/2006/relationships/slide" Target="slides/slide13.xml" TargetMode="Internal"></Relationship><Relationship Id="rId15" Type="http://schemas.openxmlformats.org/officeDocument/2006/relationships/slide" Target="slides/slide14.xml" TargetMode="Internal"></Relationship><Relationship Id="rId16" Type="http://schemas.openxmlformats.org/officeDocument/2006/relationships/slide" Target="slides/slide15.xml" TargetMode="Internal"></Relationship><Relationship Id="rId17" Type="http://schemas.openxmlformats.org/officeDocument/2006/relationships/slide" Target="slides/slide16.xml" TargetMode="Internal"></Relationship><Relationship Id="rId18" Type="http://schemas.openxmlformats.org/officeDocument/2006/relationships/slide" Target="slides/slide17.xml" TargetMode="Internal"></Relationship><Relationship Id="rId19" Type="http://schemas.openxmlformats.org/officeDocument/2006/relationships/slide" Target="slides/slide18.xml" TargetMode="Internal"></Relationship><Relationship Id="rId20" Type="http://schemas.openxmlformats.org/officeDocument/2006/relationships/slide" Target="slides/slide19.xml" TargetMode="Internal"></Relationship><Relationship Id="rId21" Type="http://schemas.openxmlformats.org/officeDocument/2006/relationships/slide" Target="slides/slide20.xml" TargetMode="Internal"></Relationship><Relationship Id="rId22" Type="http://schemas.openxmlformats.org/officeDocument/2006/relationships/slide" Target="slides/slide21.xml" TargetMode="Internal"></Relationship><Relationship Id="rId23" Type="http://schemas.openxmlformats.org/officeDocument/2006/relationships/slide" Target="slides/slide22.xml" TargetMode="Internal"></Relationship><Relationship Id="rId24" Type="http://schemas.openxmlformats.org/officeDocument/2006/relationships/slide" Target="slides/slide23.xml" TargetMode="Internal"></Relationship><Relationship Id="rId25" Type="http://schemas.openxmlformats.org/officeDocument/2006/relationships/slide" Target="slides/slide24.xml" TargetMode="Internal"></Relationship><Relationship Id="rId26" Type="http://schemas.openxmlformats.org/officeDocument/2006/relationships/slide" Target="slides/slide25.xml" TargetMode="Internal"></Relationship><Relationship Id="rId27" Type="http://schemas.openxmlformats.org/officeDocument/2006/relationships/slide" Target="slides/slide26.xml" TargetMode="Internal"></Relationship><Relationship Id="rId28" Type="http://schemas.openxmlformats.org/officeDocument/2006/relationships/slide" Target="slides/slide27.xml" TargetMode="Internal"></Relationship><Relationship Id="rId29" Type="http://schemas.openxmlformats.org/officeDocument/2006/relationships/slide" Target="slides/slide28.xml" TargetMode="Internal"></Relationship><Relationship Id="rId30" Type="http://schemas.openxmlformats.org/officeDocument/2006/relationships/slide" Target="slides/slide29.xml" TargetMode="Internal"></Relationship><Relationship Id="rId31" Type="http://schemas.openxmlformats.org/officeDocument/2006/relationships/slide" Target="slides/slide30.xml" TargetMode="Internal"></Relationship><Relationship Id="rId32" Type="http://schemas.openxmlformats.org/officeDocument/2006/relationships/slide" Target="slides/slide31.xml" TargetMode="Internal"></Relationship><Relationship Id="rId33" Type="http://schemas.openxmlformats.org/officeDocument/2006/relationships/slide" Target="slides/slide32.xml" TargetMode="Internal"></Relationship><Relationship Id="rId34" Type="http://schemas.openxmlformats.org/officeDocument/2006/relationships/slide" Target="slides/slide33.xml" TargetMode="Internal"></Relationship><Relationship Id="rId35" Type="http://schemas.openxmlformats.org/officeDocument/2006/relationships/slide" Target="slides/slide34.xml" TargetMode="Internal"></Relationship><Relationship Id="rId36" Type="http://schemas.openxmlformats.org/officeDocument/2006/relationships/slide" Target="slides/slide35.xml" TargetMode="Internal"></Relationship><Relationship Id="rId37" Type="http://schemas.openxmlformats.org/officeDocument/2006/relationships/slide" Target="slides/slide36.xml" TargetMode="Internal"></Relationship><Relationship Id="rId38" Type="http://schemas.openxmlformats.org/officeDocument/2006/relationships/slide" Target="slides/slide37.xml" TargetMode="Internal"></Relationship><Relationship Id="rId39" Type="http://schemas.openxmlformats.org/officeDocument/2006/relationships/slide" Target="slides/slide38.xml" TargetMode="Internal"></Relationship><Relationship Id="rId40" Type="http://schemas.openxmlformats.org/officeDocument/2006/relationships/slide" Target="slides/slide39.xml" TargetMode="Internal"></Relationship><Relationship Id="rId41" Type="http://schemas.openxmlformats.org/officeDocument/2006/relationships/slide" Target="slides/slide40.xml" TargetMode="Internal"></Relationship><Relationship Id="rId42" Type="http://schemas.openxmlformats.org/officeDocument/2006/relationships/slide" Target="slides/slide41.xml" TargetMode="Internal"></Relationship><Relationship Id="rId43" Type="http://schemas.openxmlformats.org/officeDocument/2006/relationships/slide" Target="slides/slide42.xml" TargetMode="Internal"></Relationship><Relationship Id="rId44" Type="http://schemas.openxmlformats.org/officeDocument/2006/relationships/slide" Target="slides/slide43.xml" TargetMode="Internal"></Relationship><Relationship Id="rId45" Type="http://schemas.openxmlformats.org/officeDocument/2006/relationships/slide" Target="slides/slide44.xml" TargetMode="Internal"></Relationship><Relationship Id="rId46" Type="http://schemas.openxmlformats.org/officeDocument/2006/relationships/slide" Target="slides/slide45.xml" TargetMode="Internal"></Relationship><Relationship Id="rId47" Type="http://schemas.openxmlformats.org/officeDocument/2006/relationships/slide" Target="slides/slide46.xml" TargetMode="Internal"></Relationship><Relationship Id="rId48" Type="http://schemas.openxmlformats.org/officeDocument/2006/relationships/slide" Target="slides/slide47.xml" TargetMode="Internal"></Relationship><Relationship Id="rId49" Type="http://schemas.openxmlformats.org/officeDocument/2006/relationships/slide" Target="slides/slide48.xml" TargetMode="Internal"></Relationship><Relationship Id="rId50" Type="http://schemas.openxmlformats.org/officeDocument/2006/relationships/slide" Target="slides/slide49.xml" TargetMode="Internal"></Relationship><Relationship Id="rId51" Type="http://schemas.openxmlformats.org/officeDocument/2006/relationships/slide" Target="slides/slide50.xml" TargetMode="Internal"></Relationship><Relationship Id="rId52" Type="http://schemas.openxmlformats.org/officeDocument/2006/relationships/slide" Target="slides/slide51.xml" TargetMode="Internal"></Relationship><Relationship Id="rId53" Type="http://schemas.openxmlformats.org/officeDocument/2006/relationships/slide" Target="slides/slide52.xml" TargetMode="Internal"></Relationship><Relationship Id="rId54" Type="http://schemas.openxmlformats.org/officeDocument/2006/relationships/slide" Target="slides/slide53.xml" TargetMode="Internal"></Relationship><Relationship Id="rId55" Type="http://schemas.openxmlformats.org/officeDocument/2006/relationships/slide" Target="slides/slide54.xml" TargetMode="Internal"></Relationship><Relationship Id="rId56" Type="http://schemas.openxmlformats.org/officeDocument/2006/relationships/slide" Target="slides/slide55.xml" TargetMode="Internal"></Relationship><Relationship Id="rId57" Type="http://schemas.openxmlformats.org/officeDocument/2006/relationships/slide" Target="slides/slide56.xml" TargetMode="Internal"></Relationship><Relationship Id="rId58" Type="http://schemas.openxmlformats.org/officeDocument/2006/relationships/slide" Target="slides/slide57.xml" TargetMode="Internal"></Relationship><Relationship Id="rId59" Type="http://schemas.openxmlformats.org/officeDocument/2006/relationships/slide" Target="slides/slide58.xml" TargetMode="Internal"></Relationship><Relationship Id="rId60" Type="http://schemas.openxmlformats.org/officeDocument/2006/relationships/slide" Target="slides/slide59.xml" TargetMode="Internal"></Relationship><Relationship Id="rId61" Type="http://schemas.openxmlformats.org/officeDocument/2006/relationships/slide" Target="slides/slide60.xml" TargetMode="Internal"></Relationship><Relationship Id="rId62" Type="http://schemas.openxmlformats.org/officeDocument/2006/relationships/slide" Target="slides/slide61.xml" TargetMode="Internal"></Relationship><Relationship Id="rId63" Type="http://schemas.openxmlformats.org/officeDocument/2006/relationships/slide" Target="slides/slide62.xml" TargetMode="Internal"></Relationship><Relationship Id="rId64" Type="http://schemas.openxmlformats.org/officeDocument/2006/relationships/slide" Target="slides/slide63.xml" TargetMode="Internal"></Relationship><Relationship Id="rId65" Type="http://schemas.openxmlformats.org/officeDocument/2006/relationships/slide" Target="slides/slide64.xml" TargetMode="Internal"></Relationship><Relationship Id="rId66" Type="http://schemas.openxmlformats.org/officeDocument/2006/relationships/slide" Target="slides/slide65.xml" TargetMode="Internal"></Relationship><Relationship Id="rId67" Type="http://schemas.openxmlformats.org/officeDocument/2006/relationships/slide" Target="slides/slide66.xml" TargetMode="Internal"></Relationship><Relationship Id="rId68" Type="http://schemas.openxmlformats.org/officeDocument/2006/relationships/slide" Target="slides/slide67.xml" TargetMode="Internal"></Relationship><Relationship Id="rId69" Type="http://schemas.openxmlformats.org/officeDocument/2006/relationships/slide" Target="slides/slide68.xml" TargetMode="Internal"></Relationship><Relationship Id="rId70" Type="http://schemas.openxmlformats.org/officeDocument/2006/relationships/slide" Target="slides/slide69.xml" TargetMode="Internal"></Relationship><Relationship Id="rId71" Type="http://schemas.openxmlformats.org/officeDocument/2006/relationships/slide" Target="slides/slide70.xml" TargetMode="Internal"></Relationship><Relationship Id="rId72" Type="http://schemas.openxmlformats.org/officeDocument/2006/relationships/slide" Target="slides/slide71.xml" TargetMode="Internal"></Relationship><Relationship Id="rId73" Type="http://schemas.openxmlformats.org/officeDocument/2006/relationships/slide" Target="slides/slide72.xml" TargetMode="Internal"></Relationship><Relationship Id="rId74" Type="http://schemas.openxmlformats.org/officeDocument/2006/relationships/slide" Target="slides/slide73.xml" TargetMode="Internal"></Relationship><Relationship Id="rId75" Type="http://schemas.openxmlformats.org/officeDocument/2006/relationships/slide" Target="slides/slide74.xml" TargetMode="Internal"></Relationship><Relationship Id="rId76" Type="http://schemas.openxmlformats.org/officeDocument/2006/relationships/slide" Target="slides/slide75.xml" TargetMode="Internal"></Relationship><Relationship Id="rId77" Type="http://schemas.openxmlformats.org/officeDocument/2006/relationships/slide" Target="slides/slide76.xml" TargetMode="Internal"></Relationship><Relationship Id="rId78" Type="http://schemas.openxmlformats.org/officeDocument/2006/relationships/slide" Target="slides/slide77.xml" TargetMode="Internal"></Relationship><Relationship Id="rId79" Type="http://schemas.openxmlformats.org/officeDocument/2006/relationships/slide" Target="slides/slide78.xml" TargetMode="Internal"></Relationship><Relationship Id="rId80" Type="http://schemas.openxmlformats.org/officeDocument/2006/relationships/slide" Target="slides/slide79.xml" TargetMode="Internal"></Relationship><Relationship Id="rId81" Type="http://schemas.openxmlformats.org/officeDocument/2006/relationships/slide" Target="slides/slide80.xml" TargetMode="Internal"></Relationship><Relationship Id="rId82" Type="http://schemas.openxmlformats.org/officeDocument/2006/relationships/slide" Target="slides/slide81.xml" TargetMode="Internal"></Relationship><Relationship Id="rId83" Type="http://schemas.openxmlformats.org/officeDocument/2006/relationships/slide" Target="slides/slide82.xml" TargetMode="Internal"></Relationship><Relationship Id="rId84" Type="http://schemas.openxmlformats.org/officeDocument/2006/relationships/slide" Target="slides/slide83.xml" TargetMode="Internal"></Relationship><Relationship Id="rId85" Type="http://schemas.openxmlformats.org/officeDocument/2006/relationships/slide" Target="slides/slide84.xml" TargetMode="Internal"></Relationship><Relationship Id="rId86" Type="http://schemas.openxmlformats.org/officeDocument/2006/relationships/slide" Target="slides/slide85.xml" TargetMode="Internal"></Relationship><Relationship Id="rId87" Type="http://schemas.openxmlformats.org/officeDocument/2006/relationships/slide" Target="slides/slide86.xml" TargetMode="Internal"></Relationship><Relationship Id="rId88" Type="http://schemas.openxmlformats.org/officeDocument/2006/relationships/slide" Target="slides/slide87.xml" TargetMode="Internal"></Relationship><Relationship Id="rId89" Type="http://schemas.openxmlformats.org/officeDocument/2006/relationships/slide" Target="slides/slide88.xml" TargetMode="Internal"></Relationship><Relationship Id="rId90" Type="http://schemas.openxmlformats.org/officeDocument/2006/relationships/slide" Target="slides/slide89.xml" TargetMode="Internal"></Relationship><Relationship Id="rId91" Type="http://schemas.openxmlformats.org/officeDocument/2006/relationships/slide" Target="slides/slide90.xml" TargetMode="Internal"></Relationship><Relationship Id="rId92" Type="http://schemas.openxmlformats.org/officeDocument/2006/relationships/slide" Target="slides/slide91.xml" TargetMode="Internal"></Relationship><Relationship Id="rId93" Type="http://schemas.openxmlformats.org/officeDocument/2006/relationships/slide" Target="slides/slide92.xml" TargetMode="Internal"></Relationship><Relationship Id="rId94" Type="http://schemas.openxmlformats.org/officeDocument/2006/relationships/slide" Target="slides/slide93.xml" TargetMode="Internal"></Relationship><Relationship Id="rId95" Type="http://schemas.openxmlformats.org/officeDocument/2006/relationships/slide" Target="slides/slide94.xml" TargetMode="Internal"></Relationship><Relationship Id="rId96" Type="http://schemas.openxmlformats.org/officeDocument/2006/relationships/slide" Target="slides/slide95.xml" TargetMode="Internal"></Relationship><Relationship Id="rId97" Type="http://schemas.openxmlformats.org/officeDocument/2006/relationships/slide" Target="slides/slide96.xml" TargetMode="Internal"></Relationship><Relationship Id="rId98" Type="http://schemas.openxmlformats.org/officeDocument/2006/relationships/slide" Target="slides/slide97.xml" TargetMode="Internal"></Relationship><Relationship Id="rId99" Type="http://schemas.openxmlformats.org/officeDocument/2006/relationships/slide" Target="slides/slide98.xml" TargetMode="Internal"></Relationship><Relationship Id="rId100" Type="http://schemas.openxmlformats.org/officeDocument/2006/relationships/slide" Target="slides/slide99.xml" TargetMode="Internal"></Relationship><Relationship Id="rId101" Type="http://schemas.openxmlformats.org/officeDocument/2006/relationships/slide" Target="slides/slide100.xml" TargetMode="Internal"></Relationship><Relationship Id="rId102" Type="http://schemas.openxmlformats.org/officeDocument/2006/relationships/slide" Target="slides/slide101.xml" TargetMode="Internal"></Relationship><Relationship Id="rId103" Type="http://schemas.openxmlformats.org/officeDocument/2006/relationships/slide" Target="slides/slide102.xml" TargetMode="Internal"></Relationship><Relationship Id="rId104" Type="http://schemas.openxmlformats.org/officeDocument/2006/relationships/slide" Target="slides/slide103.xml" TargetMode="Internal"></Relationship><Relationship Id="rId105" Type="http://schemas.openxmlformats.org/officeDocument/2006/relationships/slide" Target="slides/slide104.xml" TargetMode="Internal"></Relationship><Relationship Id="rId106" Type="http://schemas.openxmlformats.org/officeDocument/2006/relationships/slide" Target="slides/slide105.xml" TargetMode="Internal"></Relationship><Relationship Id="rId107" Type="http://schemas.openxmlformats.org/officeDocument/2006/relationships/slide" Target="slides/slide106.xml" TargetMode="Internal"></Relationship><Relationship Id="rId108" Type="http://schemas.openxmlformats.org/officeDocument/2006/relationships/slide" Target="slides/slide107.xml" TargetMode="Internal"></Relationship><Relationship Id="rId109" Type="http://schemas.openxmlformats.org/officeDocument/2006/relationships/slide" Target="slides/slide108.xml" TargetMode="Internal"></Relationship><Relationship Id="rId110" Type="http://schemas.openxmlformats.org/officeDocument/2006/relationships/slide" Target="slides/slide109.xml" TargetMode="Internal"></Relationship><Relationship Id="rId111" Type="http://schemas.openxmlformats.org/officeDocument/2006/relationships/slide" Target="slides/slide110.xml" TargetMode="Internal"></Relationship><Relationship Id="rId112" Type="http://schemas.openxmlformats.org/officeDocument/2006/relationships/slide" Target="slides/slide111.xml" TargetMode="Internal"></Relationship><Relationship Id="rId113" Type="http://schemas.openxmlformats.org/officeDocument/2006/relationships/slide" Target="slides/slide112.xml" TargetMode="Internal"></Relationship><Relationship Id="rId114" Type="http://schemas.openxmlformats.org/officeDocument/2006/relationships/slide" Target="slides/slide113.xml" TargetMode="Internal"></Relationship><Relationship Id="rId115" Type="http://schemas.openxmlformats.org/officeDocument/2006/relationships/slide" Target="slides/slide114.xml" TargetMode="Internal"></Relationship><Relationship Id="rId116" Type="http://schemas.openxmlformats.org/officeDocument/2006/relationships/slide" Target="slides/slide115.xml" TargetMode="Internal"></Relationship><Relationship Id="rId117" Type="http://schemas.openxmlformats.org/officeDocument/2006/relationships/slide" Target="slides/slide116.xml" TargetMode="Internal"></Relationship><Relationship Id="rId118" Type="http://schemas.openxmlformats.org/officeDocument/2006/relationships/slide" Target="slides/slide117.xml" TargetMode="Internal"></Relationship><Relationship Id="rId119" Type="http://schemas.openxmlformats.org/officeDocument/2006/relationships/slide" Target="slides/slide118.xml" TargetMode="Internal"></Relationship><Relationship Id="rId120" Type="http://schemas.openxmlformats.org/officeDocument/2006/relationships/slide" Target="slides/slide119.xml" TargetMode="Internal"></Relationship><Relationship Id="rId121" Type="http://schemas.openxmlformats.org/officeDocument/2006/relationships/slide" Target="slides/slide120.xml" TargetMode="Internal"></Relationship><Relationship Id="rId122" Type="http://schemas.openxmlformats.org/officeDocument/2006/relationships/slide" Target="slides/slide121.xml" TargetMode="Internal"></Relationship><Relationship Id="rId123" Type="http://schemas.openxmlformats.org/officeDocument/2006/relationships/slide" Target="slides/slide122.xml" TargetMode="Internal"></Relationship><Relationship Id="rId124" Type="http://schemas.openxmlformats.org/officeDocument/2006/relationships/slide" Target="slides/slide123.xml" TargetMode="Internal"></Relationship><Relationship Id="rId125" Type="http://schemas.openxmlformats.org/officeDocument/2006/relationships/slide" Target="slides/slide124.xml" TargetMode="Internal"></Relationship><Relationship Id="rId126" Type="http://schemas.openxmlformats.org/officeDocument/2006/relationships/slide" Target="slides/slide125.xml" TargetMode="Internal"></Relationship><Relationship Id="rId127" Type="http://schemas.openxmlformats.org/officeDocument/2006/relationships/slide" Target="slides/slide126.xml" TargetMode="Internal"></Relationship><Relationship Id="rId128" Type="http://schemas.openxmlformats.org/officeDocument/2006/relationships/slide" Target="slides/slide127.xml" TargetMode="Internal"></Relationship><Relationship Id="rId129" Type="http://schemas.openxmlformats.org/officeDocument/2006/relationships/slide" Target="slides/slide128.xml" TargetMode="Internal"></Relationship><Relationship Id="rId130" Type="http://schemas.openxmlformats.org/officeDocument/2006/relationships/slide" Target="slides/slide129.xml" TargetMode="Internal"></Relationship><Relationship Id="rId131" Type="http://schemas.openxmlformats.org/officeDocument/2006/relationships/slide" Target="slides/slide130.xml" TargetMode="Internal"></Relationship><Relationship Id="rId132" Type="http://schemas.openxmlformats.org/officeDocument/2006/relationships/slide" Target="slides/slide131.xml" TargetMode="Internal"></Relationship><Relationship Id="rId133" Type="http://schemas.openxmlformats.org/officeDocument/2006/relationships/slide" Target="slides/slide132.xml" TargetMode="Internal"></Relationship><Relationship Id="rId134" Type="http://schemas.openxmlformats.org/officeDocument/2006/relationships/slide" Target="slides/slide133.xml" TargetMode="Internal"></Relationship><Relationship Id="rId135" Type="http://schemas.openxmlformats.org/officeDocument/2006/relationships/slide" Target="slides/slide134.xml" TargetMode="Internal"></Relationship><Relationship Id="rId136" Type="http://schemas.openxmlformats.org/officeDocument/2006/relationships/slide" Target="slides/slide135.xml" TargetMode="Internal"></Relationship><Relationship Id="rId137" Type="http://schemas.openxmlformats.org/officeDocument/2006/relationships/slide" Target="slides/slide136.xml" TargetMode="Internal"></Relationship><Relationship Id="rId138" Type="http://schemas.openxmlformats.org/officeDocument/2006/relationships/slide" Target="slides/slide137.xml" TargetMode="Internal"></Relationship><Relationship Id="rId139" Type="http://schemas.openxmlformats.org/officeDocument/2006/relationships/slide" Target="slides/slide138.xml" TargetMode="Internal"></Relationship><Relationship Id="rId140" Type="http://schemas.openxmlformats.org/officeDocument/2006/relationships/slide" Target="slides/slide139.xml" TargetMode="Internal"></Relationship><Relationship Id="rId141" Type="http://schemas.openxmlformats.org/officeDocument/2006/relationships/slide" Target="slides/slide140.xml" TargetMode="Internal"></Relationship><Relationship Id="rId142" Type="http://schemas.openxmlformats.org/officeDocument/2006/relationships/slide" Target="slides/slide141.xml" TargetMode="Internal"></Relationship><Relationship Id="rId143" Type="http://schemas.openxmlformats.org/officeDocument/2006/relationships/slide" Target="slides/slide142.xml" TargetMode="Internal"></Relationship><Relationship Id="rId144" Type="http://schemas.openxmlformats.org/officeDocument/2006/relationships/slide" Target="slides/slide143.xml" TargetMode="Internal"></Relationship><Relationship Id="rId145" Type="http://schemas.openxmlformats.org/officeDocument/2006/relationships/slide" Target="slides/slide144.xml" TargetMode="Internal"></Relationship><Relationship Id="rId146" Type="http://schemas.openxmlformats.org/officeDocument/2006/relationships/slide" Target="slides/slide145.xml" TargetMode="Internal"></Relationship><Relationship Id="rId147" Type="http://schemas.openxmlformats.org/officeDocument/2006/relationships/slide" Target="slides/slide146.xml" TargetMode="Internal"></Relationship><Relationship Id="rId148" Type="http://schemas.openxmlformats.org/officeDocument/2006/relationships/slide" Target="slides/slide147.xml" TargetMode="Internal"></Relationship><Relationship Id="rId149" Type="http://schemas.openxmlformats.org/officeDocument/2006/relationships/slide" Target="slides/slide148.xml" TargetMode="Internal"></Relationship><Relationship Id="rId150" Type="http://schemas.openxmlformats.org/officeDocument/2006/relationships/slide" Target="slides/slide149.xml" TargetMode="Internal"></Relationship><Relationship Id="rId151" Type="http://schemas.openxmlformats.org/officeDocument/2006/relationships/slide" Target="slides/slide150.xml" TargetMode="Internal"></Relationship><Relationship Id="rId152" Type="http://schemas.openxmlformats.org/officeDocument/2006/relationships/theme" Target="theme/theme1.xml" TargetMode="Internal"></Relationship><Relationship Id="rId153" Type="http://schemas.openxmlformats.org/officeDocument/2006/relationships/presProps" Target="presProps.xml" TargetMode="Internal"></Relationship><Relationship Id="rId154" Type="http://schemas.openxmlformats.org/officeDocument/2006/relationships/viewProps" Target="viewProps.xml" TargetMode="Internal"></Relationship><Relationship Id="rId155" Type="http://schemas.openxmlformats.org/officeDocument/2006/relationships/tableStyles" Target="tableStyles.xml" TargetMode="Internal"></Relationship></Relationships>
</file>

<file path=ppt/slideLayouts/_rels/slideLayout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 TargetMode="Internal"></Relationship></Relationships>
</file>

<file path=ppt/slideLayouts/_rels/slideLayout2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 TargetMode="Internal"></Relationship></Relationships>
</file>

<file path=ppt/slideLayouts/_rels/slideLayout3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 TargetMode="Internal"></Relationship></Relationships>
</file>

<file path=ppt/slideLayouts/_rels/slideLayout4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 TargetMode="Internal"></Relationship></Relationships>
</file>

<file path=ppt/slideLayouts/_rels/slideLayout5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 TargetMode="Internal"></Relationship></Relationships>
</file>

<file path=ppt/slideLayouts/_rels/slideLayout6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 TargetMode="Internal"></Relationship></Relationships>
</file>

<file path=ppt/slideLayouts/_rels/slideLayout7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 TargetMode="Internal"></Relationship></Relationships>
</file>

<file path=ppt/slideLayouts/_rels/slideLayout8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 TargetMode="Internal"></Relationship></Relationships>
</file>

<file path=ppt/slideLayouts/_rels/slideLayout9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 TargetMode="Internal"></Relationship></Relationships>
</file>

<file path=ppt/slideLayouts/_rels/slideLayout10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 TargetMode="Internal"></Relationship></Relationships>
</file>

<file path=ppt/slideLayouts/_rels/slideLayout11.xml.rels><?xml version="1.0" encoding="UTF-8"?>
<Relationships xmlns="http://schemas.openxmlformats.org/package/2006/relationships"><Relationship Id="rId1" Type="http://schemas.openxmlformats.org/officeDocument/2006/relationships/slideMaster" Target="../slideMasters/slideMaster1.xml" TargetMode="Internal"></Relationship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dirty="0" smtClean="0"/>
              <a:t>Click to edit Master title style</a:t>
            </a:r>
            <a:endParaRPr lang="ko-KR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 marL="0" indent="0">
              <a:buNone/>
              <a:defRPr>
                <a:solidFill>
                  <a:srgbClr val="000000"/>
                </a:solidFill>
              </a:defRPr>
            </a:lvl1pPr>
            <a:lvl2pPr algn="ctr" marL="457200" indent="0">
              <a:buNone/>
              <a:defRPr>
                <a:solidFill>
                  <a:srgbClr val="000000"/>
                </a:solidFill>
              </a:defRPr>
            </a:lvl2pPr>
            <a:lvl3pPr algn="ctr" marL="914400" indent="0">
              <a:buNone/>
              <a:defRPr>
                <a:solidFill>
                  <a:srgbClr val="000000"/>
                </a:solidFill>
              </a:defRPr>
            </a:lvl3pPr>
            <a:lvl4pPr algn="ctr" marL="1371600" indent="0">
              <a:buNone/>
              <a:defRPr>
                <a:solidFill>
                  <a:srgbClr val="000000"/>
                </a:solidFill>
              </a:defRPr>
            </a:lvl4pPr>
            <a:lvl5pPr algn="ctr" marL="1828800" indent="0">
              <a:buNone/>
              <a:defRPr>
                <a:solidFill>
                  <a:srgbClr val="000000"/>
                </a:solidFill>
              </a:defRPr>
            </a:lvl5pPr>
            <a:lvl6pPr algn="ctr" marL="2286000" indent="0">
              <a:buNone/>
              <a:defRPr>
                <a:solidFill>
                  <a:srgbClr val="000000"/>
                </a:solidFill>
              </a:defRPr>
            </a:lvl6pPr>
            <a:lvl7pPr algn="ctr" marL="2743200" indent="0">
              <a:buNone/>
              <a:defRPr>
                <a:solidFill>
                  <a:srgbClr val="000000"/>
                </a:solidFill>
              </a:defRPr>
            </a:lvl7pPr>
            <a:lvl8pPr algn="ctr" marL="3200400" indent="0">
              <a:buNone/>
              <a:defRPr>
                <a:solidFill>
                  <a:srgbClr val="000000"/>
                </a:solidFill>
              </a:defRPr>
            </a:lvl8pPr>
            <a:lvl9pPr algn="ctr" marL="3657600" indent="0">
              <a:buNone/>
              <a:defRPr>
                <a:solidFill>
                  <a:srgbClr val="000000"/>
                </a:solidFill>
              </a:defRPr>
            </a:lvl9pPr>
          </a:lstStyle>
          <a:p>
            <a:r>
              <a:rPr lang="ko-KR" altLang="en-US" dirty="0" smtClean="0"/>
              <a:t>Click to edit Master subtitle style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0640-D55D-49AB-BE71-95CE015E007B}" type="datetimeFigureOut">
              <a:rPr lang="ko-KR" altLang="en-US" dirty="0" smtClean="0"/>
              <a:t>2007-07-13</a:t>
            </a:fld>
            <a:endParaRPr lang="ko-KR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ECFA0-BEA7-45D1-BB8F-060EF80CCB2E}" type="slidenum">
              <a:rPr lang="ko-KR" altLang="en-US" dirty="0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ko-KR" altLang="en-US" dirty="0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ko-KR" altLang="en-US" dirty="0" smtClean="0"/>
              <a:t>Click to edit Master text styles</a:t>
            </a:r>
          </a:p>
          <a:p>
            <a:pPr lvl="1"/>
            <a:r>
              <a:rPr lang="ko-KR" altLang="en-US" dirty="0" smtClean="0"/>
              <a:t>Second level</a:t>
            </a:r>
          </a:p>
          <a:p>
            <a:pPr lvl="2"/>
            <a:r>
              <a:rPr lang="ko-KR" altLang="en-US" dirty="0" smtClean="0"/>
              <a:t>Third level</a:t>
            </a:r>
          </a:p>
          <a:p>
            <a:pPr lvl="3"/>
            <a:r>
              <a:rPr lang="ko-KR" altLang="en-US" dirty="0" smtClean="0"/>
              <a:t>Fourth level</a:t>
            </a:r>
          </a:p>
          <a:p>
            <a:pPr lvl="4"/>
            <a:r>
              <a:rPr lang="ko-KR" altLang="en-US" dirty="0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E2A0640-D55D-49AB-BE71-95CE015E007B}" type="datetimeFigureOut">
              <a:rPr lang="ko-KR" altLang="en-US" dirty="0" smtClean="0"/>
              <a:t>2007-07-13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A2ECFA0-BEA7-45D1-BB8F-060EF80CCB2E}" type="slidenum">
              <a:rPr lang="ko-KR" altLang="en-US" dirty="0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buNone/>
              <a:defRPr sz="4000" b="1" cap="all"/>
            </a:lvl1pPr>
          </a:lstStyle>
          <a:p>
            <a:r>
              <a:rPr lang="ko-KR" altLang="en-US" dirty="0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000000"/>
                </a:solidFill>
              </a:defRPr>
            </a:lvl1pPr>
            <a:lvl2pPr marL="457200" indent="0">
              <a:buNone/>
              <a:defRPr sz="1800">
                <a:solidFill>
                  <a:srgbClr val="000000"/>
                </a:solidFill>
              </a:defRPr>
            </a:lvl2pPr>
            <a:lvl3pPr marL="914400" indent="0">
              <a:buNone/>
              <a:defRPr sz="1600">
                <a:solidFill>
                  <a:srgbClr val="000000"/>
                </a:solidFill>
              </a:defRPr>
            </a:lvl3pPr>
            <a:lvl4pPr marL="1371600" indent="0">
              <a:buNone/>
              <a:defRPr sz="1400">
                <a:solidFill>
                  <a:srgbClr val="000000"/>
                </a:solidFill>
              </a:defRPr>
            </a:lvl4pPr>
            <a:lvl5pPr marL="1828800" indent="0">
              <a:buNone/>
              <a:defRPr sz="1400">
                <a:solidFill>
                  <a:srgbClr val="000000"/>
                </a:solidFill>
              </a:defRPr>
            </a:lvl5pPr>
            <a:lvl6pPr marL="2286000" indent="0">
              <a:buNone/>
              <a:defRPr sz="1400">
                <a:solidFill>
                  <a:srgbClr val="000000"/>
                </a:solidFill>
              </a:defRPr>
            </a:lvl6pPr>
            <a:lvl7pPr marL="2743200" indent="0">
              <a:buNone/>
              <a:defRPr sz="1400">
                <a:solidFill>
                  <a:srgbClr val="000000"/>
                </a:solidFill>
              </a:defRPr>
            </a:lvl7pPr>
            <a:lvl8pPr marL="3200400" indent="0">
              <a:buNone/>
              <a:defRPr sz="1400">
                <a:solidFill>
                  <a:srgbClr val="000000"/>
                </a:solidFill>
              </a:defRPr>
            </a:lvl8pPr>
            <a:lvl9pPr marL="3657600" indent="0">
              <a:buNone/>
              <a:defRPr sz="1400">
                <a:solidFill>
                  <a:srgbClr val="000000"/>
                </a:solidFill>
              </a:defRPr>
            </a:lvl9pPr>
          </a:lstStyle>
          <a:p>
            <a:pPr lvl="0"/>
            <a:r>
              <a:rPr lang="ko-KR" alt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0640-D55D-49AB-BE71-95CE015E007B}" type="datetimeFigureOut">
              <a:rPr lang="ko-KR" altLang="en-US" dirty="0" smtClean="0"/>
              <a:t>2007-07-13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ECFA0-BEA7-45D1-BB8F-060EF80CCB2E}" type="slidenum">
              <a:rPr lang="ko-KR" altLang="en-US" dirty="0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 marL="0" defTabSz="0">
              <a:defRPr sz="2800"/>
            </a:lvl1pPr>
            <a:lvl2pPr marL="0" defTabSz="0">
              <a:defRPr sz="2400"/>
            </a:lvl2pPr>
            <a:lvl3pPr marL="0" defTabSz="0">
              <a:defRPr sz="2000"/>
            </a:lvl3pPr>
            <a:lvl4pPr marL="0" defTabSz="0">
              <a:defRPr sz="1800"/>
            </a:lvl4pPr>
            <a:lvl5pPr marL="0" defTabSz="0">
              <a:defRPr sz="1800"/>
            </a:lvl5pPr>
            <a:lvl6pPr marL="0" defTabSz="0">
              <a:defRPr sz="1800"/>
            </a:lvl6pPr>
            <a:lvl7pPr marL="0" defTabSz="0">
              <a:defRPr sz="1800"/>
            </a:lvl7pPr>
            <a:lvl8pPr marL="0" defTabSz="0">
              <a:defRPr sz="1800"/>
            </a:lvl8pPr>
            <a:lvl9pPr marL="0" defTabSz="0">
              <a:defRPr sz="1800"/>
            </a:lvl9pPr>
          </a:lstStyle>
          <a:p>
            <a:pPr lvl="0"/>
            <a:r>
              <a:rPr lang="ko-KR" altLang="en-US" dirty="0" smtClean="0"/>
              <a:t>Click to edit Master text styles</a:t>
            </a:r>
          </a:p>
          <a:p>
            <a:pPr lvl="1"/>
            <a:r>
              <a:rPr lang="ko-KR" altLang="en-US" dirty="0" smtClean="0"/>
              <a:t>Second level</a:t>
            </a:r>
          </a:p>
          <a:p>
            <a:pPr lvl="2"/>
            <a:r>
              <a:rPr lang="ko-KR" altLang="en-US" dirty="0" smtClean="0"/>
              <a:t>Third level</a:t>
            </a:r>
          </a:p>
          <a:p>
            <a:pPr lvl="3"/>
            <a:r>
              <a:rPr lang="ko-KR" altLang="en-US" dirty="0" smtClean="0"/>
              <a:t>Fourth level</a:t>
            </a:r>
          </a:p>
          <a:p>
            <a:pPr lvl="4"/>
            <a:r>
              <a:rPr lang="ko-KR" altLang="en-US" dirty="0" smtClean="0"/>
              <a:t>Fifth level</a:t>
            </a:r>
            <a:endParaRPr lang="ko-KR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 marL="0" defTabSz="0">
              <a:defRPr sz="2800"/>
            </a:lvl1pPr>
            <a:lvl2pPr marL="0" defTabSz="0">
              <a:defRPr sz="2400"/>
            </a:lvl2pPr>
            <a:lvl3pPr marL="0" defTabSz="0">
              <a:defRPr sz="2000"/>
            </a:lvl3pPr>
            <a:lvl4pPr marL="0" defTabSz="0">
              <a:defRPr sz="1800"/>
            </a:lvl4pPr>
            <a:lvl5pPr marL="0" defTabSz="0">
              <a:defRPr sz="1800"/>
            </a:lvl5pPr>
            <a:lvl6pPr marL="0" defTabSz="0">
              <a:defRPr sz="1800"/>
            </a:lvl6pPr>
            <a:lvl7pPr marL="0" defTabSz="0">
              <a:defRPr sz="1800"/>
            </a:lvl7pPr>
            <a:lvl8pPr marL="0" defTabSz="0">
              <a:defRPr sz="1800"/>
            </a:lvl8pPr>
            <a:lvl9pPr marL="0" defTabSz="0">
              <a:defRPr sz="1800"/>
            </a:lvl9pPr>
          </a:lstStyle>
          <a:p>
            <a:pPr lvl="0"/>
            <a:r>
              <a:rPr lang="ko-KR" altLang="en-US" dirty="0" smtClean="0"/>
              <a:t>Click to edit Master text styles</a:t>
            </a:r>
          </a:p>
          <a:p>
            <a:pPr lvl="1"/>
            <a:r>
              <a:rPr lang="ko-KR" altLang="en-US" dirty="0" smtClean="0"/>
              <a:t>Second level</a:t>
            </a:r>
          </a:p>
          <a:p>
            <a:pPr lvl="2"/>
            <a:r>
              <a:rPr lang="ko-KR" altLang="en-US" dirty="0" smtClean="0"/>
              <a:t>Third level</a:t>
            </a:r>
          </a:p>
          <a:p>
            <a:pPr lvl="3"/>
            <a:r>
              <a:rPr lang="ko-KR" altLang="en-US" dirty="0" smtClean="0"/>
              <a:t>Fourth level</a:t>
            </a:r>
          </a:p>
          <a:p>
            <a:pPr lvl="4"/>
            <a:r>
              <a:rPr lang="ko-KR" altLang="en-US" dirty="0" smtClean="0"/>
              <a:t>Fifth level</a:t>
            </a:r>
            <a:endParaRPr lang="ko-KR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0640-D55D-49AB-BE71-95CE015E007B}" type="datetimeFigureOut">
              <a:rPr lang="ko-KR" altLang="en-US" dirty="0" smtClean="0"/>
              <a:t>2007-07-13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ECFA0-BEA7-45D1-BB8F-060EF80CCB2E}" type="slidenum">
              <a:rPr lang="ko-KR" altLang="en-US" dirty="0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0"/>
          </p:nvPr>
        </p:nvSpPr>
        <p:spPr/>
        <p:txBody>
          <a:bodyPr/>
          <a:lstStyle>
            <a:lvl1pPr marL="0" defTabSz="0">
              <a:defRPr/>
            </a:lvl1pPr>
          </a:lstStyle>
          <a:p>
            <a:r>
              <a:rPr lang="ko-KR" altLang="en-US" dirty="0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 marL="0" defTabSz="0">
              <a:defRPr sz="2400"/>
            </a:lvl1pPr>
            <a:lvl2pPr marL="0" defTabSz="0">
              <a:defRPr sz="2000"/>
            </a:lvl2pPr>
            <a:lvl3pPr marL="0" defTabSz="0">
              <a:defRPr sz="1800"/>
            </a:lvl3pPr>
            <a:lvl4pPr marL="0" defTabSz="0">
              <a:defRPr sz="1600"/>
            </a:lvl4pPr>
            <a:lvl5pPr marL="0" defTabSz="0">
              <a:defRPr sz="1600"/>
            </a:lvl5pPr>
            <a:lvl6pPr marL="0" defTabSz="0">
              <a:defRPr sz="1600"/>
            </a:lvl6pPr>
            <a:lvl7pPr marL="0" defTabSz="0">
              <a:defRPr sz="1600"/>
            </a:lvl7pPr>
            <a:lvl8pPr marL="0" defTabSz="0">
              <a:defRPr sz="1600"/>
            </a:lvl8pPr>
            <a:lvl9pPr marL="0" defTabSz="0">
              <a:defRPr sz="1600"/>
            </a:lvl9pPr>
          </a:lstStyle>
          <a:p>
            <a:pPr lvl="0"/>
            <a:r>
              <a:rPr lang="ko-KR" altLang="en-US" dirty="0" smtClean="0"/>
              <a:t>Click to edit Master text styles</a:t>
            </a:r>
          </a:p>
          <a:p>
            <a:pPr lvl="1"/>
            <a:r>
              <a:rPr lang="ko-KR" altLang="en-US" dirty="0" smtClean="0"/>
              <a:t>Second level</a:t>
            </a:r>
          </a:p>
          <a:p>
            <a:pPr lvl="2"/>
            <a:r>
              <a:rPr lang="ko-KR" altLang="en-US" dirty="0" smtClean="0"/>
              <a:t>Third level</a:t>
            </a:r>
          </a:p>
          <a:p>
            <a:pPr lvl="3"/>
            <a:r>
              <a:rPr lang="ko-KR" altLang="en-US" dirty="0" smtClean="0"/>
              <a:t>Fourth level</a:t>
            </a:r>
          </a:p>
          <a:p>
            <a:pPr lvl="4"/>
            <a:r>
              <a:rPr lang="ko-KR" altLang="en-US" dirty="0" smtClean="0"/>
              <a:t>Fifth level</a:t>
            </a:r>
            <a:endParaRPr lang="ko-KR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 marL="0" defTabSz="0">
              <a:defRPr sz="2400"/>
            </a:lvl1pPr>
            <a:lvl2pPr marL="0" defTabSz="0">
              <a:defRPr sz="2000"/>
            </a:lvl2pPr>
            <a:lvl3pPr marL="0" defTabSz="0">
              <a:defRPr sz="1800"/>
            </a:lvl3pPr>
            <a:lvl4pPr marL="0" defTabSz="0">
              <a:defRPr sz="1600"/>
            </a:lvl4pPr>
            <a:lvl5pPr marL="0" defTabSz="0">
              <a:defRPr sz="1600"/>
            </a:lvl5pPr>
            <a:lvl6pPr marL="0" defTabSz="0">
              <a:defRPr sz="1600"/>
            </a:lvl6pPr>
            <a:lvl7pPr marL="0" defTabSz="0">
              <a:defRPr sz="1600"/>
            </a:lvl7pPr>
            <a:lvl8pPr marL="0" defTabSz="0">
              <a:defRPr sz="1600"/>
            </a:lvl8pPr>
            <a:lvl9pPr marL="0" defTabSz="0">
              <a:defRPr sz="1600"/>
            </a:lvl9pPr>
          </a:lstStyle>
          <a:p>
            <a:pPr lvl="0"/>
            <a:r>
              <a:rPr lang="ko-KR" altLang="en-US" dirty="0" smtClean="0"/>
              <a:t>Click to edit Master text styles</a:t>
            </a:r>
          </a:p>
          <a:p>
            <a:pPr lvl="1"/>
            <a:r>
              <a:rPr lang="ko-KR" altLang="en-US" dirty="0" smtClean="0"/>
              <a:t>Second level</a:t>
            </a:r>
          </a:p>
          <a:p>
            <a:pPr lvl="2"/>
            <a:r>
              <a:rPr lang="ko-KR" altLang="en-US" dirty="0" smtClean="0"/>
              <a:t>Third level</a:t>
            </a:r>
          </a:p>
          <a:p>
            <a:pPr lvl="3"/>
            <a:r>
              <a:rPr lang="ko-KR" altLang="en-US" dirty="0" smtClean="0"/>
              <a:t>Fourth level</a:t>
            </a:r>
          </a:p>
          <a:p>
            <a:pPr lvl="4"/>
            <a:r>
              <a:rPr lang="ko-KR" altLang="en-US" dirty="0" smtClean="0"/>
              <a:t>Fifth level</a:t>
            </a:r>
            <a:endParaRPr lang="ko-KR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0640-D55D-49AB-BE71-95CE015E007B}" type="datetimeFigureOut">
              <a:rPr lang="ko-KR" altLang="en-US" dirty="0" smtClean="0"/>
              <a:t>2007-07-13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ECFA0-BEA7-45D1-BB8F-060EF80CCB2E}" type="slidenum">
              <a:rPr lang="ko-KR" altLang="en-US" dirty="0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ko-KR" altLang="en-US" dirty="0" smtClean="0"/>
              <a:t>Click to edit Master title style</a:t>
            </a:r>
            <a:endParaRPr lang="ko-KR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E2A0640-D55D-49AB-BE71-95CE015E007B}" type="datetimeFigureOut">
              <a:rPr lang="ko-KR" altLang="en-US" dirty="0" smtClean="0"/>
              <a:t>2007-07-13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A2ECFA0-BEA7-45D1-BB8F-060EF80CCB2E}" type="slidenum">
              <a:rPr lang="ko-KR" altLang="en-US" dirty="0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E2A0640-D55D-49AB-BE71-95CE015E007B}" type="datetimeFigureOut">
              <a:rPr lang="ko-KR" altLang="en-US" dirty="0" smtClean="0"/>
              <a:t>2007-07-13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A2ECFA0-BEA7-45D1-BB8F-060EF80CCB2E}" type="slidenum">
              <a:rPr lang="ko-KR" altLang="en-US" dirty="0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1"/>
          <p:cNvSpPr>
            <a:spLocks noGrp="1"/>
          </p:cNvSpPr>
          <p:nvPr>
            <p:ph type="title" idx="0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dirty="0" smtClean="0"/>
              <a:t>Click to edit Master title style</a:t>
            </a:r>
            <a:endParaRPr lang="ko-KR" altLang="en-US"/>
          </a:p>
        </p:txBody>
      </p:sp>
      <p:sp>
        <p:nvSpPr>
          <p:cNvPr id="3" name="Content Placeholder 2"/>
          <p:cNvSpPr>
            <a:spLocks noGrp="1"/>
          </p:cNvSpPr>
          <p:nvPr>
            <p:ph type="pic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 marL="0" defTabSz="0">
              <a:defRPr sz="3200"/>
            </a:lvl1pPr>
            <a:lvl2pPr marL="0" defTabSz="0">
              <a:defRPr sz="2800"/>
            </a:lvl2pPr>
            <a:lvl3pPr marL="0" defTabSz="0">
              <a:defRPr sz="2400"/>
            </a:lvl3pPr>
            <a:lvl4pPr marL="0" defTabSz="0">
              <a:defRPr sz="2000"/>
            </a:lvl4pPr>
            <a:lvl5pPr marL="0" defTabSz="0">
              <a:defRPr sz="2000"/>
            </a:lvl5pPr>
            <a:lvl6pPr marL="0" defTabSz="0">
              <a:defRPr sz="2000"/>
            </a:lvl6pPr>
            <a:lvl7pPr marL="0" defTabSz="0">
              <a:defRPr sz="2000"/>
            </a:lvl7pPr>
            <a:lvl8pPr marL="0" defTabSz="0">
              <a:defRPr sz="2000"/>
            </a:lvl8pPr>
            <a:lvl9pPr marL="0" defTabSz="0">
              <a:defRPr sz="2000"/>
            </a:lvl9pPr>
          </a:lstStyle>
          <a:p>
            <a:pPr lvl="0"/>
            <a:r>
              <a:rPr lang="ko-KR" altLang="en-US" dirty="0" smtClean="0"/>
              <a:t>Click to edit Master text styles</a:t>
            </a:r>
          </a:p>
          <a:p>
            <a:pPr lvl="1"/>
            <a:r>
              <a:rPr lang="ko-KR" altLang="en-US" dirty="0" smtClean="0"/>
              <a:t>Second level</a:t>
            </a:r>
          </a:p>
          <a:p>
            <a:pPr lvl="2"/>
            <a:r>
              <a:rPr lang="ko-KR" altLang="en-US" dirty="0" smtClean="0"/>
              <a:t>Third level</a:t>
            </a:r>
          </a:p>
          <a:p>
            <a:pPr lvl="3"/>
            <a:r>
              <a:rPr lang="ko-KR" altLang="en-US" dirty="0" smtClean="0"/>
              <a:t>Fourth level</a:t>
            </a:r>
          </a:p>
          <a:p>
            <a:pPr lvl="4"/>
            <a:r>
              <a:rPr lang="ko-KR" altLang="en-US" dirty="0" smtClean="0"/>
              <a:t>Fifth level</a:t>
            </a:r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0640-D55D-49AB-BE71-95CE015E007B}" type="datetimeFigureOut">
              <a:rPr lang="ko-KR" altLang="en-US" dirty="0" smtClean="0"/>
              <a:t>2007-07-13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ECFA0-BEA7-45D1-BB8F-060EF80CCB2E}" type="slidenum">
              <a:rPr lang="ko-KR" altLang="en-US" dirty="0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1"/>
          <p:cNvSpPr>
            <a:spLocks noGrp="1"/>
          </p:cNvSpPr>
          <p:nvPr>
            <p:ph type="title" idx="0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dirty="0" smtClean="0"/>
              <a:t>Click to edit Master title style</a:t>
            </a:r>
            <a:endParaRPr lang="ko-KR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2A0640-D55D-49AB-BE71-95CE015E007B}" type="datetimeFigureOut">
              <a:rPr lang="ko-KR" altLang="en-US" dirty="0" smtClean="0"/>
              <a:t>2007-07-13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ECFA0-BEA7-45D1-BB8F-060EF80CCB2E}" type="slidenum">
              <a:rPr lang="ko-KR" altLang="en-US" dirty="0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ko-KR" altLang="en-US" dirty="0" smtClean="0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ko-KR" altLang="en-US" dirty="0" smtClean="0"/>
              <a:t>Click to edit Master text styles</a:t>
            </a:r>
          </a:p>
          <a:p>
            <a:pPr lvl="1"/>
            <a:r>
              <a:rPr lang="ko-KR" altLang="en-US" dirty="0" smtClean="0"/>
              <a:t>Second level</a:t>
            </a:r>
          </a:p>
          <a:p>
            <a:pPr lvl="2"/>
            <a:r>
              <a:rPr lang="ko-KR" altLang="en-US" dirty="0" smtClean="0"/>
              <a:t>Third level</a:t>
            </a:r>
          </a:p>
          <a:p>
            <a:pPr lvl="3"/>
            <a:r>
              <a:rPr lang="ko-KR" altLang="en-US" dirty="0" smtClean="0"/>
              <a:t>Fourth level</a:t>
            </a:r>
          </a:p>
          <a:p>
            <a:pPr lvl="4"/>
            <a:r>
              <a:rPr lang="ko-KR" altLang="en-US" dirty="0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E2A0640-D55D-49AB-BE71-95CE015E007B}" type="datetimeFigureOut">
              <a:rPr lang="ko-KR" altLang="en-US" dirty="0" smtClean="0"/>
              <a:t>2007-07-13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A2ECFA0-BEA7-45D1-BB8F-060EF80CCB2E}" type="slidenum">
              <a:rPr lang="ko-KR" altLang="en-US" dirty="0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1"/>
          <p:cNvSpPr>
            <a:spLocks noGrp="1"/>
          </p:cNvSpPr>
          <p:nvPr>
            <p:ph type="title" orient="vert" idx="0"/>
          </p:nvPr>
        </p:nvSpPr>
        <p:spPr>
          <a:xfrm>
            <a:off x="6629400" y="274638"/>
            <a:ext cx="2057400" cy="5851525"/>
          </a:xfrm>
        </p:spPr>
        <p:txBody>
          <a:bodyPr vert="eaVert"/>
          <a:p>
            <a:r>
              <a:rPr lang="ko-KR" altLang="en-US" dirty="0" smtClean="0"/>
              <a:t>Click to edit Master title style</a:t>
            </a:r>
            <a:endParaRPr lang="ko-KR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p>
            <a:pPr lvl="0"/>
            <a:r>
              <a:rPr lang="ko-KR" altLang="en-US" dirty="0" smtClean="0"/>
              <a:t>Click to edit Master text styles</a:t>
            </a:r>
          </a:p>
          <a:p>
            <a:pPr lvl="1"/>
            <a:r>
              <a:rPr lang="ko-KR" altLang="en-US" dirty="0" smtClean="0"/>
              <a:t>Second level</a:t>
            </a:r>
          </a:p>
          <a:p>
            <a:pPr lvl="2"/>
            <a:r>
              <a:rPr lang="ko-KR" altLang="en-US" dirty="0" smtClean="0"/>
              <a:t>Third level</a:t>
            </a:r>
          </a:p>
          <a:p>
            <a:pPr lvl="3"/>
            <a:r>
              <a:rPr lang="ko-KR" altLang="en-US" dirty="0" smtClean="0"/>
              <a:t>Fourth level</a:t>
            </a:r>
          </a:p>
          <a:p>
            <a:pPr lvl="4"/>
            <a:r>
              <a:rPr lang="ko-KR" altLang="en-US" dirty="0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4E2A0640-D55D-49AB-BE71-95CE015E007B}" type="datetimeFigureOut">
              <a:rPr lang="ko-KR" altLang="en-US" dirty="0" smtClean="0"/>
              <a:t>2007-07-13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A2ECFA0-BEA7-45D1-BB8F-060EF80CCB2E}" type="slidenum">
              <a:rPr lang="ko-KR" altLang="en-US" dirty="0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1.xml" TargetMode="Internal"></Relationship><Relationship Id="rId2" Type="http://schemas.openxmlformats.org/officeDocument/2006/relationships/slideLayout" Target="../slideLayouts/slideLayout2.xml" TargetMode="Internal"></Relationship><Relationship Id="rId3" Type="http://schemas.openxmlformats.org/officeDocument/2006/relationships/slideLayout" Target="../slideLayouts/slideLayout3.xml" TargetMode="Internal"></Relationship><Relationship Id="rId4" Type="http://schemas.openxmlformats.org/officeDocument/2006/relationships/slideLayout" Target="../slideLayouts/slideLayout4.xml" TargetMode="Internal"></Relationship><Relationship Id="rId5" Type="http://schemas.openxmlformats.org/officeDocument/2006/relationships/slideLayout" Target="../slideLayouts/slideLayout5.xml" TargetMode="Internal"></Relationship><Relationship Id="rId6" Type="http://schemas.openxmlformats.org/officeDocument/2006/relationships/slideLayout" Target="../slideLayouts/slideLayout6.xml" TargetMode="Internal"></Relationship><Relationship Id="rId7" Type="http://schemas.openxmlformats.org/officeDocument/2006/relationships/slideLayout" Target="../slideLayouts/slideLayout7.xml" TargetMode="Internal"></Relationship><Relationship Id="rId8" Type="http://schemas.openxmlformats.org/officeDocument/2006/relationships/slideLayout" Target="../slideLayouts/slideLayout8.xml" TargetMode="Internal"></Relationship><Relationship Id="rId9" Type="http://schemas.openxmlformats.org/officeDocument/2006/relationships/slideLayout" Target="../slideLayouts/slideLayout9.xml" TargetMode="Internal"></Relationship><Relationship Id="rId10" Type="http://schemas.openxmlformats.org/officeDocument/2006/relationships/slideLayout" Target="../slideLayouts/slideLayout10.xml" TargetMode="Internal"></Relationship><Relationship Id="rId11" Type="http://schemas.openxmlformats.org/officeDocument/2006/relationships/slideLayout" Target="../slideLayouts/slideLayout11.xml" TargetMode="Internal"></Relationship><Relationship Id="rId12" Type="http://schemas.openxmlformats.org/officeDocument/2006/relationships/theme" Target="../theme/theme1.xml" TargetMode="Internal"></Relationship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Click to edit Master title style</a:t>
            </a:r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 smtClean="0"/>
              <a:t>Click to edit Master text styles</a:t>
            </a:r>
          </a:p>
          <a:p>
            <a:pPr lvl="1"/>
            <a:r>
              <a:rPr lang="ko-KR" altLang="en-US" dirty="0" smtClean="0"/>
              <a:t>Second level</a:t>
            </a:r>
          </a:p>
          <a:p>
            <a:pPr lvl="2"/>
            <a:r>
              <a:rPr lang="ko-KR" altLang="en-US" dirty="0" smtClean="0"/>
              <a:t>Third level</a:t>
            </a:r>
          </a:p>
          <a:p>
            <a:pPr lvl="3"/>
            <a:r>
              <a:rPr lang="ko-KR" altLang="en-US" dirty="0" smtClean="0"/>
              <a:t>Fourth level</a:t>
            </a:r>
          </a:p>
          <a:p>
            <a:pPr lvl="4"/>
            <a:r>
              <a:rPr lang="ko-KR" altLang="en-US" dirty="0" smtClean="0"/>
              <a:t>Fifth level</a:t>
            </a:r>
            <a:endParaRPr lang="ko-KR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0000"/>
                </a:solidFill>
              </a:defRPr>
            </a:lvl1pPr>
          </a:lstStyle>
          <a:p>
            <a:fld id="{5C1A2B81-1DA3-497E-83CD-70D401AD2C06}" type="datetimeFigureOut">
              <a:rPr lang="ko-KR" altLang="en-US" dirty="0" smtClean="0"/>
              <a:t>2007-07-13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000000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0000"/>
                </a:solidFill>
              </a:defRPr>
            </a:lvl1pPr>
          </a:lstStyle>
          <a:p>
            <a:fld id="{9CD56DC7-0AF8-4C3E-9120-C82FF52A6C0B}" type="slidenum">
              <a:rPr lang="ko-KR" altLang="en-US" dirty="0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marL="0" indent="0" defTabSz="914400">
        <a:buNone/>
        <a:defRPr lang="ko-KR" smtClean="0" sz="4400" baseline="0">
          <a:solidFill>
            <a:srgbClr val="000000"/>
          </a:solidFill>
          <a:latin typeface="SimSun"/>
          <a:ea typeface="SimSun"/>
        </a:defRPr>
      </a:lvl1pPr>
    </p:titleStyle>
    <p:bodyStyle>
      <a:lvl1pPr algn="l" marL="342900" indent="-342900" defTabSz="914400">
        <a:spcBef>
          <a:spcPct val="20000"/>
        </a:spcBef>
        <a:buFont typeface="SimSun"/>
        <a:buChar char="●"/>
        <a:defRPr lang="ko-KR" smtClean="0" sz="3200" baseline="0">
          <a:solidFill>
            <a:srgbClr val="000000"/>
          </a:solidFill>
          <a:latin typeface="SimSun"/>
          <a:ea typeface="SimSun"/>
        </a:defRPr>
      </a:lvl1pPr>
      <a:lvl2pPr lvl="1" marL="742950" indent="-285750" defTabSz="914400">
        <a:buChar char="-"/>
        <a:defRPr lang="ko-KR" smtClean="0" sz="2800"/>
      </a:lvl2pPr>
      <a:lvl3pPr lvl="2" marL="1143000" indent="-228600" defTabSz="914400">
        <a:buChar char="●"/>
        <a:defRPr lang="ko-KR" smtClean="0" sz="2400"/>
      </a:lvl3pPr>
      <a:lvl4pPr lvl="3" marL="1600200" indent="-228600" defTabSz="914400">
        <a:buChar char="-"/>
        <a:defRPr lang="ko-KR" smtClean="0" sz="2000"/>
      </a:lvl4pPr>
      <a:lvl5pPr lvl="4" marL="2057400" indent="-228600" defTabSz="914400">
        <a:buChar char="»"/>
        <a:defRPr lang="ko-KR" smtClean="0"/>
      </a:lvl5pPr>
    </p:bodyStyle>
    <p:otherStyle>
      <a:lvl1pPr algn="l" marL="0" indent="0" defTabSz="914400">
        <a:buNone/>
        <a:defRPr lang="ko-KR" smtClean="0" sz="1800" baseline="0">
          <a:solidFill>
            <a:srgbClr val="000000"/>
          </a:solidFill>
          <a:latin typeface="SimSun"/>
          <a:ea typeface="SimSun"/>
        </a:defRPr>
      </a:lvl1pPr>
      <a:lvl2pPr lvl="1" marL="457200" indent="0" defTabSz="914400">
        <a:defRPr lang="ko-KR" smtClean="0"/>
      </a:lvl2pPr>
      <a:lvl3pPr lvl="2" marL="914400" indent="0" defTabSz="914400">
        <a:defRPr lang="ko-KR" smtClean="0"/>
      </a:lvl3pPr>
      <a:lvl4pPr lvl="3" marL="1371600" indent="0" defTabSz="914400">
        <a:defRPr lang="ko-KR" smtClean="0"/>
      </a:lvl4pPr>
      <a:lvl5pPr lvl="4" marL="1828800" indent="0" defTabSz="914400">
        <a:defRPr lang="ko-KR" smtClean="0"/>
      </a:lvl5pPr>
    </p:otherStyle>
  </p:txStyles>
</p:sldMaster>
</file>

<file path=ppt/slides/_rels/slide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.jpeg" TargetMode="Internal"></Relationship></Relationships>
</file>

<file path=ppt/slides/_rels/slide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2.jpeg" TargetMode="Internal"></Relationship></Relationships>
</file>

<file path=ppt/slides/_rels/slide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3.jpeg" TargetMode="Internal"></Relationship></Relationships>
</file>

<file path=ppt/slides/_rels/slide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4.jpeg" TargetMode="Internal"></Relationship></Relationships>
</file>

<file path=ppt/slides/_rels/slide5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5.jpeg" TargetMode="Internal"></Relationship></Relationships>
</file>

<file path=ppt/slides/_rels/slide6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6.jpeg" TargetMode="Internal"></Relationship></Relationships>
</file>

<file path=ppt/slides/_rels/slide7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7.jpeg" TargetMode="Internal"></Relationship></Relationships>
</file>

<file path=ppt/slides/_rels/slide8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8.jpeg" TargetMode="Internal"></Relationship></Relationships>
</file>

<file path=ppt/slides/_rels/slide9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9.jpeg" TargetMode="Internal"></Relationship></Relationships>
</file>

<file path=ppt/slides/_rels/slide10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0.jpeg" TargetMode="Internal"></Relationship></Relationships>
</file>

<file path=ppt/slides/_rels/slide1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1.jpeg" TargetMode="Internal"></Relationship></Relationships>
</file>

<file path=ppt/slides/_rels/slide1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2.jpeg" TargetMode="Internal"></Relationship></Relationships>
</file>

<file path=ppt/slides/_rels/slide1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3.jpeg" TargetMode="Internal"></Relationship></Relationships>
</file>

<file path=ppt/slides/_rels/slide1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4.jpeg" TargetMode="Internal"></Relationship></Relationships>
</file>

<file path=ppt/slides/_rels/slide15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5.jpeg" TargetMode="Internal"></Relationship></Relationships>
</file>

<file path=ppt/slides/_rels/slide16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6.jpeg" TargetMode="Internal"></Relationship></Relationships>
</file>

<file path=ppt/slides/_rels/slide17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7.jpeg" TargetMode="Internal"></Relationship></Relationships>
</file>

<file path=ppt/slides/_rels/slide18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8.jpeg" TargetMode="Internal"></Relationship></Relationships>
</file>

<file path=ppt/slides/_rels/slide19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9.jpeg" TargetMode="Internal"></Relationship></Relationships>
</file>

<file path=ppt/slides/_rels/slide20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20.jpeg" TargetMode="Internal"></Relationship></Relationships>
</file>

<file path=ppt/slides/_rels/slide2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21.jpeg" TargetMode="Internal"></Relationship></Relationships>
</file>

<file path=ppt/slides/_rels/slide2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22.jpeg" TargetMode="Internal"></Relationship></Relationships>
</file>

<file path=ppt/slides/_rels/slide2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23.jpeg" TargetMode="Internal"></Relationship></Relationships>
</file>

<file path=ppt/slides/_rels/slide2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24.jpeg" TargetMode="Internal"></Relationship></Relationships>
</file>

<file path=ppt/slides/_rels/slide25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25.jpeg" TargetMode="Internal"></Relationship></Relationships>
</file>

<file path=ppt/slides/_rels/slide26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26.jpeg" TargetMode="Internal"></Relationship></Relationships>
</file>

<file path=ppt/slides/_rels/slide27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27.jpeg" TargetMode="Internal"></Relationship></Relationships>
</file>

<file path=ppt/slides/_rels/slide28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28.jpeg" TargetMode="Internal"></Relationship></Relationships>
</file>

<file path=ppt/slides/_rels/slide29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29.jpeg" TargetMode="Internal"></Relationship></Relationships>
</file>

<file path=ppt/slides/_rels/slide30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30.jpeg" TargetMode="Internal"></Relationship></Relationships>
</file>

<file path=ppt/slides/_rels/slide3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31.jpeg" TargetMode="Internal"></Relationship></Relationships>
</file>

<file path=ppt/slides/_rels/slide3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32.jpeg" TargetMode="Internal"></Relationship></Relationships>
</file>

<file path=ppt/slides/_rels/slide3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33.jpeg" TargetMode="Internal"></Relationship></Relationships>
</file>

<file path=ppt/slides/_rels/slide3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34.jpeg" TargetMode="Internal"></Relationship></Relationships>
</file>

<file path=ppt/slides/_rels/slide35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35.jpeg" TargetMode="Internal"></Relationship></Relationships>
</file>

<file path=ppt/slides/_rels/slide36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36.jpeg" TargetMode="Internal"></Relationship></Relationships>
</file>

<file path=ppt/slides/_rels/slide37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37.jpeg" TargetMode="Internal"></Relationship></Relationships>
</file>

<file path=ppt/slides/_rels/slide38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38.jpeg" TargetMode="Internal"></Relationship></Relationships>
</file>

<file path=ppt/slides/_rels/slide39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39.jpeg" TargetMode="Internal"></Relationship></Relationships>
</file>

<file path=ppt/slides/_rels/slide40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40.jpeg" TargetMode="Internal"></Relationship></Relationships>
</file>

<file path=ppt/slides/_rels/slide4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41.jpeg" TargetMode="Internal"></Relationship></Relationships>
</file>

<file path=ppt/slides/_rels/slide4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42.jpeg" TargetMode="Internal"></Relationship></Relationships>
</file>

<file path=ppt/slides/_rels/slide4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43.jpeg" TargetMode="Internal"></Relationship></Relationships>
</file>

<file path=ppt/slides/_rels/slide4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44.jpeg" TargetMode="Internal"></Relationship></Relationships>
</file>

<file path=ppt/slides/_rels/slide45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45.jpeg" TargetMode="Internal"></Relationship></Relationships>
</file>

<file path=ppt/slides/_rels/slide46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46.jpeg" TargetMode="Internal"></Relationship></Relationships>
</file>

<file path=ppt/slides/_rels/slide47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47.jpeg" TargetMode="Internal"></Relationship></Relationships>
</file>

<file path=ppt/slides/_rels/slide48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48.jpeg" TargetMode="Internal"></Relationship></Relationships>
</file>

<file path=ppt/slides/_rels/slide49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49.jpeg" TargetMode="Internal"></Relationship></Relationships>
</file>

<file path=ppt/slides/_rels/slide50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50.jpeg" TargetMode="Internal"></Relationship></Relationships>
</file>

<file path=ppt/slides/_rels/slide5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51.jpeg" TargetMode="Internal"></Relationship></Relationships>
</file>

<file path=ppt/slides/_rels/slide5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52.jpeg" TargetMode="Internal"></Relationship></Relationships>
</file>

<file path=ppt/slides/_rels/slide5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53.jpeg" TargetMode="Internal"></Relationship></Relationships>
</file>

<file path=ppt/slides/_rels/slide5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54.jpeg" TargetMode="Internal"></Relationship></Relationships>
</file>

<file path=ppt/slides/_rels/slide55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55.jpeg" TargetMode="Internal"></Relationship></Relationships>
</file>

<file path=ppt/slides/_rels/slide56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56.jpeg" TargetMode="Internal"></Relationship></Relationships>
</file>

<file path=ppt/slides/_rels/slide57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57.jpeg" TargetMode="Internal"></Relationship></Relationships>
</file>

<file path=ppt/slides/_rels/slide58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58.jpeg" TargetMode="Internal"></Relationship></Relationships>
</file>

<file path=ppt/slides/_rels/slide59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59.jpeg" TargetMode="Internal"></Relationship></Relationships>
</file>

<file path=ppt/slides/_rels/slide60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60.jpeg" TargetMode="Internal"></Relationship></Relationships>
</file>

<file path=ppt/slides/_rels/slide6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61.jpeg" TargetMode="Internal"></Relationship></Relationships>
</file>

<file path=ppt/slides/_rels/slide6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62.jpeg" TargetMode="Internal"></Relationship></Relationships>
</file>

<file path=ppt/slides/_rels/slide6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63.jpeg" TargetMode="Internal"></Relationship></Relationships>
</file>

<file path=ppt/slides/_rels/slide6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64.jpeg" TargetMode="Internal"></Relationship></Relationships>
</file>

<file path=ppt/slides/_rels/slide65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65.jpeg" TargetMode="Internal"></Relationship></Relationships>
</file>

<file path=ppt/slides/_rels/slide66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66.jpeg" TargetMode="Internal"></Relationship></Relationships>
</file>

<file path=ppt/slides/_rels/slide67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67.jpeg" TargetMode="Internal"></Relationship></Relationships>
</file>

<file path=ppt/slides/_rels/slide68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68.jpeg" TargetMode="Internal"></Relationship></Relationships>
</file>

<file path=ppt/slides/_rels/slide69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69.jpeg" TargetMode="Internal"></Relationship></Relationships>
</file>

<file path=ppt/slides/_rels/slide70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70.jpeg" TargetMode="Internal"></Relationship></Relationships>
</file>

<file path=ppt/slides/_rels/slide7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71.jpeg" TargetMode="Internal"></Relationship></Relationships>
</file>

<file path=ppt/slides/_rels/slide7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72.jpeg" TargetMode="Internal"></Relationship></Relationships>
</file>

<file path=ppt/slides/_rels/slide7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73.jpeg" TargetMode="Internal"></Relationship></Relationships>
</file>

<file path=ppt/slides/_rels/slide7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74.jpeg" TargetMode="Internal"></Relationship></Relationships>
</file>

<file path=ppt/slides/_rels/slide75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75.jpeg" TargetMode="Internal"></Relationship></Relationships>
</file>

<file path=ppt/slides/_rels/slide76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76.jpeg" TargetMode="Internal"></Relationship></Relationships>
</file>

<file path=ppt/slides/_rels/slide77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77.jpeg" TargetMode="Internal"></Relationship></Relationships>
</file>

<file path=ppt/slides/_rels/slide78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78.jpeg" TargetMode="Internal"></Relationship></Relationships>
</file>

<file path=ppt/slides/_rels/slide79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79.jpeg" TargetMode="Internal"></Relationship></Relationships>
</file>

<file path=ppt/slides/_rels/slide80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80.jpeg" TargetMode="Internal"></Relationship></Relationships>
</file>

<file path=ppt/slides/_rels/slide8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81.jpeg" TargetMode="Internal"></Relationship></Relationships>
</file>

<file path=ppt/slides/_rels/slide8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82.jpeg" TargetMode="Internal"></Relationship></Relationships>
</file>

<file path=ppt/slides/_rels/slide8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83.jpeg" TargetMode="Internal"></Relationship></Relationships>
</file>

<file path=ppt/slides/_rels/slide8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84.jpeg" TargetMode="Internal"></Relationship></Relationships>
</file>

<file path=ppt/slides/_rels/slide85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85.jpeg" TargetMode="Internal"></Relationship></Relationships>
</file>

<file path=ppt/slides/_rels/slide86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86.jpeg" TargetMode="Internal"></Relationship></Relationships>
</file>

<file path=ppt/slides/_rels/slide87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87.jpeg" TargetMode="Internal"></Relationship></Relationships>
</file>

<file path=ppt/slides/_rels/slide88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88.jpeg" TargetMode="Internal"></Relationship></Relationships>
</file>

<file path=ppt/slides/_rels/slide89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89.jpeg" TargetMode="Internal"></Relationship></Relationships>
</file>

<file path=ppt/slides/_rels/slide90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90.jpeg" TargetMode="Internal"></Relationship></Relationships>
</file>

<file path=ppt/slides/_rels/slide9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91.jpeg" TargetMode="Internal"></Relationship></Relationships>
</file>

<file path=ppt/slides/_rels/slide9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92.jpeg" TargetMode="Internal"></Relationship></Relationships>
</file>

<file path=ppt/slides/_rels/slide9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93.jpeg" TargetMode="Internal"></Relationship></Relationships>
</file>

<file path=ppt/slides/_rels/slide9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94.jpeg" TargetMode="Internal"></Relationship></Relationships>
</file>

<file path=ppt/slides/_rels/slide95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95.jpeg" TargetMode="Internal"></Relationship></Relationships>
</file>

<file path=ppt/slides/_rels/slide96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96.jpeg" TargetMode="Internal"></Relationship></Relationships>
</file>

<file path=ppt/slides/_rels/slide97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97.jpeg" TargetMode="Internal"></Relationship></Relationships>
</file>

<file path=ppt/slides/_rels/slide98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98.jpeg" TargetMode="Internal"></Relationship></Relationships>
</file>

<file path=ppt/slides/_rels/slide99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99.jpeg" TargetMode="Internal"></Relationship></Relationships>
</file>

<file path=ppt/slides/_rels/slide100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00.jpeg" TargetMode="Internal"></Relationship></Relationships>
</file>

<file path=ppt/slides/_rels/slide10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01.jpeg" TargetMode="Internal"></Relationship></Relationships>
</file>

<file path=ppt/slides/_rels/slide10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02.jpeg" TargetMode="Internal"></Relationship></Relationships>
</file>

<file path=ppt/slides/_rels/slide10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03.jpeg" TargetMode="Internal"></Relationship></Relationships>
</file>

<file path=ppt/slides/_rels/slide10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04.jpeg" TargetMode="Internal"></Relationship></Relationships>
</file>

<file path=ppt/slides/_rels/slide105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05.jpeg" TargetMode="Internal"></Relationship></Relationships>
</file>

<file path=ppt/slides/_rels/slide106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06.jpeg" TargetMode="Internal"></Relationship></Relationships>
</file>

<file path=ppt/slides/_rels/slide107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07.jpeg" TargetMode="Internal"></Relationship></Relationships>
</file>

<file path=ppt/slides/_rels/slide108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08.jpeg" TargetMode="Internal"></Relationship></Relationships>
</file>

<file path=ppt/slides/_rels/slide109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09.jpeg" TargetMode="Internal"></Relationship></Relationships>
</file>

<file path=ppt/slides/_rels/slide110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10.jpeg" TargetMode="Internal"></Relationship></Relationships>
</file>

<file path=ppt/slides/_rels/slide11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11.jpeg" TargetMode="Internal"></Relationship></Relationships>
</file>

<file path=ppt/slides/_rels/slide11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12.jpeg" TargetMode="Internal"></Relationship></Relationships>
</file>

<file path=ppt/slides/_rels/slide11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13.jpeg" TargetMode="Internal"></Relationship></Relationships>
</file>

<file path=ppt/slides/_rels/slide11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14.jpeg" TargetMode="Internal"></Relationship></Relationships>
</file>

<file path=ppt/slides/_rels/slide115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15.jpeg" TargetMode="Internal"></Relationship></Relationships>
</file>

<file path=ppt/slides/_rels/slide116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16.jpeg" TargetMode="Internal"></Relationship></Relationships>
</file>

<file path=ppt/slides/_rels/slide117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17.jpeg" TargetMode="Internal"></Relationship></Relationships>
</file>

<file path=ppt/slides/_rels/slide118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18.jpeg" TargetMode="Internal"></Relationship></Relationships>
</file>

<file path=ppt/slides/_rels/slide119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19.jpeg" TargetMode="Internal"></Relationship></Relationships>
</file>

<file path=ppt/slides/_rels/slide120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20.jpeg" TargetMode="Internal"></Relationship></Relationships>
</file>

<file path=ppt/slides/_rels/slide12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21.jpeg" TargetMode="Internal"></Relationship></Relationships>
</file>

<file path=ppt/slides/_rels/slide12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22.jpeg" TargetMode="Internal"></Relationship></Relationships>
</file>

<file path=ppt/slides/_rels/slide12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23.jpeg" TargetMode="Internal"></Relationship></Relationships>
</file>

<file path=ppt/slides/_rels/slide12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24.jpeg" TargetMode="Internal"></Relationship></Relationships>
</file>

<file path=ppt/slides/_rels/slide125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25.jpeg" TargetMode="Internal"></Relationship></Relationships>
</file>

<file path=ppt/slides/_rels/slide126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26.jpeg" TargetMode="Internal"></Relationship></Relationships>
</file>

<file path=ppt/slides/_rels/slide127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27.jpeg" TargetMode="Internal"></Relationship></Relationships>
</file>

<file path=ppt/slides/_rels/slide128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28.jpeg" TargetMode="Internal"></Relationship></Relationships>
</file>

<file path=ppt/slides/_rels/slide129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29.jpeg" TargetMode="Internal"></Relationship></Relationships>
</file>

<file path=ppt/slides/_rels/slide130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30.jpeg" TargetMode="Internal"></Relationship></Relationships>
</file>

<file path=ppt/slides/_rels/slide13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31.jpeg" TargetMode="Internal"></Relationship></Relationships>
</file>

<file path=ppt/slides/_rels/slide13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32.jpeg" TargetMode="Internal"></Relationship></Relationships>
</file>

<file path=ppt/slides/_rels/slide13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33.jpeg" TargetMode="Internal"></Relationship></Relationships>
</file>

<file path=ppt/slides/_rels/slide13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34.jpeg" TargetMode="Internal"></Relationship></Relationships>
</file>

<file path=ppt/slides/_rels/slide135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35.jpeg" TargetMode="Internal"></Relationship></Relationships>
</file>

<file path=ppt/slides/_rels/slide136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36.jpeg" TargetMode="Internal"></Relationship></Relationships>
</file>

<file path=ppt/slides/_rels/slide137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37.jpeg" TargetMode="Internal"></Relationship></Relationships>
</file>

<file path=ppt/slides/_rels/slide138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38.jpeg" TargetMode="Internal"></Relationship></Relationships>
</file>

<file path=ppt/slides/_rels/slide139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39.jpeg" TargetMode="Internal"></Relationship></Relationships>
</file>

<file path=ppt/slides/_rels/slide140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40.jpeg" TargetMode="Internal"></Relationship></Relationships>
</file>

<file path=ppt/slides/_rels/slide141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41.jpeg" TargetMode="Internal"></Relationship></Relationships>
</file>

<file path=ppt/slides/_rels/slide142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42.jpeg" TargetMode="Internal"></Relationship></Relationships>
</file>

<file path=ppt/slides/_rels/slide143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43.jpeg" TargetMode="Internal"></Relationship></Relationships>
</file>

<file path=ppt/slides/_rels/slide144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44.jpeg" TargetMode="Internal"></Relationship></Relationships>
</file>

<file path=ppt/slides/_rels/slide145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45.jpeg" TargetMode="Internal"></Relationship></Relationships>
</file>

<file path=ppt/slides/_rels/slide146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46.jpeg" TargetMode="Internal"></Relationship></Relationships>
</file>

<file path=ppt/slides/_rels/slide147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47.jpeg" TargetMode="Internal"></Relationship></Relationships>
</file>

<file path=ppt/slides/_rels/slide148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48.jpeg" TargetMode="Internal"></Relationship></Relationships>
</file>

<file path=ppt/slides/_rels/slide149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49.jpeg" TargetMode="Internal"></Relationship></Relationships>
</file>

<file path=ppt/slides/_rels/slide150.xml.rels><?xml version="1.0" encoding="UTF-8"?>
<Relationships xmlns="http://schemas.openxmlformats.org/package/2006/relationships"><Relationship Id="rId1" Type="http://schemas.openxmlformats.org/officeDocument/2006/relationships/slideLayout" Target="../slideLayouts/slideLayout7.xml" TargetMode="Internal"></Relationship><Relationship Id="rId2" Type="http://schemas.openxmlformats.org/officeDocument/2006/relationships/image" Target="../media/fImage150.jpeg" TargetMode="Internal"></Relationship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</a:t>
            </a:r>
            <a:r>
              <a:rPr lang="en-US" altLang="ko-KR" dirty="0" smtClean="0" sz="1499">
                <a:solidFill>
                  <a:srgbClr val="000000"/>
                </a:solidFill>
                <a:latin typeface="Bookman Old Style"/>
                <a:ea typeface="Bookman Old Style"/>
              </a:rPr>
              <a:t>Theories of Communication  (MCM511) </a:t>
            </a:r>
            <a:endParaRPr lang="ko-KR" altLang="en-US" dirty="0" smtClean="0" sz="1499"/>
          </a:p>
          <a:p>
            <a:pPr marL="0" indent="0" defTabSz="15240" algn="l">
              <a:lnSpc>
                <a:spcPts val="1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1200" u="sng">
                <a:solidFill>
                  <a:srgbClr val="000000"/>
                </a:solidFill>
                <a:latin typeface="Times New Roman"/>
                <a:ea typeface="Times New Roman"/>
              </a:rPr>
              <a:t>Table of Contents:</a:t>
            </a:r>
            <a:endParaRPr lang="ko-KR" altLang="en-US" dirty="0" smtClean="0" sz="1200" u="sng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02" b="1">
                <a:solidFill>
                  <a:srgbClr val="000000"/>
                </a:solidFill>
                <a:latin typeface="Garamond"/>
                <a:ea typeface="Garamond"/>
              </a:rPr>
              <a:t>Page no. </a:t>
            </a:r>
            <a:endParaRPr lang="ko-KR" altLang="en-US" dirty="0" smtClean="0" sz="1002" b="1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Lesson 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Communication....................................................................................................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1 </a:t>
            </a:r>
            <a:endParaRPr lang="ko-KR" altLang="en-US" dirty="0" smtClean="0" sz="1097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Lesson 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Theory, Paradigm and Model (I) ………………………………………..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4 </a:t>
            </a:r>
            <a:endParaRPr lang="ko-KR" altLang="en-US" dirty="0" smtClean="0" sz="1097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Lesson 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Theory, Paradigm and Model (II) ……………………………………….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6 </a:t>
            </a:r>
            <a:endParaRPr lang="ko-KR" altLang="en-US" dirty="0" smtClean="0" sz="1097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Lesson 4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From Communication To Mass Communication ……………………….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10 </a:t>
            </a:r>
            <a:endParaRPr lang="ko-KR" altLang="en-US" dirty="0" smtClean="0" sz="1097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Lesson 5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Normative Theories …………………………………………………….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13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Hutchins Commission On Freedom, Chicago School &amp; Basic Principles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Lesson 6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Of Social Responsibility Theory…………………………………………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16 </a:t>
            </a:r>
            <a:endParaRPr lang="ko-KR" altLang="en-US" dirty="0" smtClean="0" sz="1097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Lesson 7 </a:t>
            </a:r>
            <a:endParaRPr lang="ko-KR" altLang="en-US" dirty="0" smtClean="0" sz="1097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Lesson 8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Limitation of the Press Theory ………………………................................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22 </a:t>
            </a:r>
            <a:endParaRPr lang="ko-KR" altLang="en-US" dirty="0" smtClean="0" sz="1097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Lesson 9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McQuail’s Four Kinds Of Theories…………...………………………....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26 </a:t>
            </a:r>
            <a:endParaRPr lang="ko-KR" altLang="en-US" dirty="0" smtClean="0" sz="1097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Lesson 10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Propaganda Theories ………………………...…………………………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30 </a:t>
            </a:r>
            <a:endParaRPr lang="ko-KR" altLang="en-US" dirty="0" smtClean="0" sz="1097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Lesson 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Paradigm Shift &amp; Two Step Flow of Information……………...…………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33 </a:t>
            </a:r>
            <a:endParaRPr lang="ko-KR" altLang="en-US" dirty="0" smtClean="0" sz="1097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Lesson 12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Middle Range Theories ………………………...………………………..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38 </a:t>
            </a:r>
            <a:endParaRPr lang="ko-KR" altLang="en-US" dirty="0" smtClean="0" sz="1097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Lesson 13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Klapper’s Phenoministic Theory…………………………………………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41 </a:t>
            </a:r>
            <a:endParaRPr lang="ko-KR" altLang="en-US" dirty="0" smtClean="0" sz="1097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Lesson 14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Diffusion of Innovation Theory …………………………………………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44 </a:t>
            </a:r>
            <a:endParaRPr lang="ko-KR" altLang="en-US" dirty="0" smtClean="0" sz="1097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Lesson 15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Challenging the Dominant Paradigm ……………………...........................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48 </a:t>
            </a:r>
            <a:endParaRPr lang="ko-KR" altLang="en-US" dirty="0" smtClean="0" sz="1097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Lesson 16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Social Cognitive Theory ……………………….............................................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52 </a:t>
            </a:r>
            <a:endParaRPr lang="ko-KR" altLang="en-US" dirty="0" smtClean="0" sz="1097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Lesson 17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Modeling from Mass Media ……………………………………………..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56 </a:t>
            </a:r>
            <a:endParaRPr lang="ko-KR" altLang="en-US" dirty="0" smtClean="0" sz="1097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Lesson 18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Priming Effect ………………………...……………………….................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59 </a:t>
            </a:r>
            <a:endParaRPr lang="ko-KR" altLang="en-US" dirty="0" smtClean="0" sz="1097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Lesson 19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Cultivation of Perceptions of Social Reality………………….......................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62 </a:t>
            </a:r>
            <a:endParaRPr lang="ko-KR" altLang="en-US" dirty="0" smtClean="0" sz="1097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Lesson 20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Systems Theories of Communication Processes ...………………………..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65 </a:t>
            </a:r>
            <a:endParaRPr lang="ko-KR" altLang="en-US" dirty="0" smtClean="0" sz="1097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Lesson 21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Emergence Of Critical &amp; Cultural Theories Of Mass Communication.......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68 </a:t>
            </a:r>
            <a:endParaRPr lang="ko-KR" altLang="en-US" dirty="0" smtClean="0" sz="1097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Lesson 22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Revision ………………………...………………………............................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71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Critical Theories &amp; Role Of Mass Communication In A Society -The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Lesson 23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Mediation Of Social Relations………………………...…………………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78 </a:t>
            </a:r>
            <a:endParaRPr lang="ko-KR" altLang="en-US" dirty="0" smtClean="0" sz="1097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Lesson 24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Role of Mass Media in Social Order &amp; Marxist Theory...………………..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80 </a:t>
            </a:r>
            <a:endParaRPr lang="ko-KR" altLang="en-US" dirty="0" smtClean="0" sz="1097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Lesson 25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Key Principles used in Marxism………...………………………..............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83 </a:t>
            </a:r>
            <a:endParaRPr lang="ko-KR" altLang="en-US" dirty="0" smtClean="0" sz="1097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Lesson 26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Consumer Society ………………………......................................................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85 </a:t>
            </a:r>
            <a:endParaRPr lang="ko-KR" altLang="en-US" dirty="0" smtClean="0" sz="1097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Lesson 27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Communication and Culture ………………………...………………….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87 </a:t>
            </a:r>
            <a:endParaRPr lang="ko-KR" altLang="en-US" dirty="0" smtClean="0" sz="1097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Lesson 28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Hegemony ………………………...……………………….......................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90 </a:t>
            </a:r>
            <a:endParaRPr lang="ko-KR" altLang="en-US" dirty="0" smtClean="0" sz="1097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Lesson 29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Culture Industry ……………………….........................................................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92 </a:t>
            </a:r>
            <a:endParaRPr lang="ko-KR" altLang="en-US" dirty="0" smtClean="0" sz="1097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Lesson 30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Political Economy Theory (I) …………...……………………….............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94 </a:t>
            </a:r>
            <a:endParaRPr lang="ko-KR" altLang="en-US" dirty="0" smtClean="0" sz="1097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Lesson 31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Political Economy Theory (II) ………………………...…………….......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96 </a:t>
            </a:r>
            <a:endParaRPr lang="ko-KR" altLang="en-US" dirty="0" smtClean="0" sz="1097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Lesson 32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Political Economy Theory (III) .………………………..............................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99 </a:t>
            </a:r>
            <a:endParaRPr lang="ko-KR" altLang="en-US" dirty="0" smtClean="0" sz="1097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Lesson 33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Agenda Setting Theory ………………………..............................................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103 </a:t>
            </a:r>
            <a:endParaRPr lang="ko-KR" altLang="en-US" dirty="0" smtClean="0" sz="1097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Lesson 34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Framing &amp; Spiral of Silence ………………………...……………………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106 </a:t>
            </a:r>
            <a:endParaRPr lang="ko-KR" altLang="en-US" dirty="0" smtClean="0" sz="1097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Lesson 35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Spiral of Silence ………………………...………………………………..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109 </a:t>
            </a:r>
            <a:endParaRPr lang="ko-KR" altLang="en-US" dirty="0" smtClean="0" sz="1097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Lesson 36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Marshall McLuhan: The Medium Is The Message And Massage…...……..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113 </a:t>
            </a:r>
            <a:endParaRPr lang="ko-KR" altLang="en-US" dirty="0" smtClean="0" sz="1097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Lesson 37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Knowledge Gap Theory ………………………...……………………….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116 </a:t>
            </a:r>
            <a:endParaRPr lang="ko-KR" altLang="en-US" dirty="0" smtClean="0" sz="1097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Lesson 38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Media System Dependency Theory ………………………..........................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118 </a:t>
            </a:r>
            <a:endParaRPr lang="ko-KR" altLang="en-US" dirty="0" smtClean="0" sz="1097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Lesson 39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Uses and Gratifications Theory………………………...………………..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121 </a:t>
            </a:r>
            <a:endParaRPr lang="ko-KR" altLang="en-US" dirty="0" smtClean="0" sz="1097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Lesson 40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Reception Theory ………………………........................................................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124 </a:t>
            </a:r>
            <a:endParaRPr lang="ko-KR" altLang="en-US" dirty="0" smtClean="0" sz="1097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Lesson 41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Framing and Frame Analysis ……………………….....................................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126 </a:t>
            </a:r>
            <a:endParaRPr lang="ko-KR" altLang="en-US" dirty="0" smtClean="0" sz="1097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Lesson 42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Trend in Mass Communication (I)……………………...………………...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130 </a:t>
            </a:r>
            <a:endParaRPr lang="ko-KR" altLang="en-US" dirty="0" smtClean="0" sz="1097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</a:t>
            </a:r>
            <a:endParaRPr lang="ko-KR" altLang="en-US" dirty="0" smtClean="0" sz="1200"/>
          </a:p>
        </p:txBody>
      </p:sp>
      <p:sp>
        <p:nvSpPr>
          <p:cNvPr id="3" name="Rect 3"/>
          <p:cNvSpPr>
            <a:spLocks noGrp="1" noChangeArrowheads="1"/>
          </p:cNvSpPr>
          <p:nvPr/>
        </p:nvSpPr>
        <p:spPr>
          <a:xfrm rot="0">
            <a:off x="6574790" y="2624455"/>
            <a:ext cx="189865" cy="15811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1097">
                <a:solidFill>
                  <a:srgbClr val="000000"/>
                </a:solidFill>
                <a:latin typeface="Garamond"/>
              </a:rPr>
              <a:t>19 </a:t>
            </a:r>
            <a:endParaRPr lang="ko-KR" altLang="en-US" dirty="0" smtClean="0" sz="1097"/>
          </a:p>
        </p:txBody>
      </p:sp>
      <p:sp>
        <p:nvSpPr>
          <p:cNvPr id="4" name="Rect 3"/>
          <p:cNvSpPr>
            <a:spLocks noGrp="1" noChangeArrowheads="1"/>
          </p:cNvSpPr>
          <p:nvPr/>
        </p:nvSpPr>
        <p:spPr>
          <a:xfrm rot="0">
            <a:off x="2188210" y="2548255"/>
            <a:ext cx="3985260" cy="31369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1097">
                <a:solidFill>
                  <a:srgbClr val="000000"/>
                </a:solidFill>
                <a:latin typeface="Garamond"/>
              </a:rPr>
              <a:t>Civic Journalism, Development Media Theory &amp; Democratic Participant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1097">
                <a:solidFill>
                  <a:srgbClr val="000000"/>
                </a:solidFill>
                <a:latin typeface="Garamond"/>
              </a:rPr>
              <a:t>Theory………………………...…………………....................................... </a:t>
            </a:r>
            <a:endParaRPr lang="ko-KR" altLang="en-US" dirty="0" smtClean="0" sz="1097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Lesson 43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Trend in Mass Communication (II) ………………………..........................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134 </a:t>
            </a:r>
            <a:endParaRPr lang="ko-KR" altLang="en-US" dirty="0" smtClean="0" sz="1097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Lesson 44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Globalization and Media…………………...………………………...........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137 </a:t>
            </a:r>
            <a:endParaRPr lang="ko-KR" altLang="en-US" dirty="0" smtClean="0" sz="1097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Lesson 45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Revision ………………………..........................................................................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Garamond"/>
                <a:ea typeface="Garamond"/>
              </a:rPr>
              <a:t>140 </a:t>
            </a:r>
            <a:endParaRPr lang="ko-KR" altLang="en-US" dirty="0" smtClean="0" sz="1097"/>
          </a:p>
          <a:p>
            <a:pPr marL="0" indent="0" defTabSz="15240" algn="l">
              <a:lnSpc>
                <a:spcPts val="66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2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Arial"/>
              </a:rPr>
              <a:t>LESSON 01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COMMUNICATION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Defining communication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 is seen as central to our everyday ideas about what makes life worth living. It is not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surprising that academicians have attempted to unravel the secrets of the communication process. In this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section of the study we will examine the theorizing and theories of this discipline of communication.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 understand communication theory we need to understand the nature of communication.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Nature of communication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People define terms in different ways, and those differences in definition can have a profound impact 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extent to which we understand each other and the way we move forward with both academic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everyday pursuits.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Given the variety of ways in which words are used and understood, we are often ill-served to search for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single, so-called correct definition of a term.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other words, it is better to evaluate definition in terms of their utility rather than in terms of their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correctness. So we should not assume that there is always a single right way to define a concept.  There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is a great deal of variation in the definitions. Some are very abstract and some are extremely specific.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Few definitions are cited below.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Communication is the process by which an individual (the communicator) transmits stimuli (usually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verbal) to modify the behavior of other individuals (the audience). (Hovland Janis and Kelly in 1953) 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Communication is the process by which we understand others and in turn endeavor to be understood by </a:t>
            </a:r>
            <a:endParaRPr lang="ko-KR" altLang="en-US" dirty="0" smtClean="0" sz="1097" i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them. It is dynamic, constantly changing and shifting in response to the total situation (Anderson, 1959)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Communication is all of the procedures by which one mind can affect another (W. Weaver, 1949)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Communication means that information is passed from one place to another. (Miller, 1951)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These definitions are incomplete in the sense that Weaver’s definition is incredibly broad; it includes all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procedures by which one “mind” could have an effect on another, whereas the other definitions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excludes too many activities that we normally think of as communication. However through this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definitional turmoil many conceptual features have emerged as important points of discussion.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Conceptualizing communication: points of convergence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Communication is a process: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Process-oriented conceptualization of communication suggests that it is continuous and complex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cannot be arbitrarily isolated. David Berlo in 1960 popularized this idea in these words.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“If we accept the concept of process, we view events and relationships as dynamic, on-going, ever-</a:t>
            </a:r>
            <a:endParaRPr lang="ko-KR" altLang="en-US" dirty="0" smtClean="0" sz="1097" i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changing, continuous. When we label something as a process we also mean that it does not have a </a:t>
            </a:r>
            <a:endParaRPr lang="ko-KR" altLang="en-US" dirty="0" smtClean="0" sz="1097" i="1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beginning, an end, a fixed sequence of events. It is not static at rest. It is moving. The ingredients within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a process interact; each affects all others.”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 when we look at communication as a process, we see that even simple interactions are influenced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complex ways by the past and will also have important implication for the future. In early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conceptualizations of communication this process was seen as a primarily linear one, in which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 moved from a source to a receiver. As we can see in the Lasswell’s classical model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Who? 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Says what?  </a:t>
            </a:r>
            <a:endParaRPr lang="ko-KR" altLang="en-US" dirty="0" smtClean="0" sz="1097" i="1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3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To whom?  </a:t>
            </a:r>
            <a:endParaRPr lang="ko-KR" altLang="en-US" dirty="0" smtClean="0" sz="1097" i="1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Through what channel? 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With what effect?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Lasswell’s linear model of communication is not accepted for it does not incorporate a feedback loop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from receiver to source. Rather most communication researchers now take a 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transactional approach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Transactional approach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 is transactional and hence highly complex. The concept of transaction is useful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contrast it with the related ideas of action and interaction.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If we consider communication to strictly action, a source presenting a message to a receiver or an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audience, we would not consider the reaction of the audience or feedback from it. This is a one way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linear model of communication which is also labeled the hypodermic needle model or magic bullet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model of communication.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It suggests that communication is a simple process of injecting our messages into receivers.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contrast, if we communicate from an interaction perspective, we move from beyond the hypodermic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needle to consider the importance of feedback from the receiver. This is the interaction model; we look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at not only the message of the source but also the reaction of the receiver.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Burgoon and Ruffner in 1978 said: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“People are simultaneously acting as a source and receiver in many communication situations. A </a:t>
            </a:r>
            <a:endParaRPr lang="ko-KR" altLang="en-US" dirty="0" smtClean="0" sz="1097" i="1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person is giving feedback, talking, responding, acting and reacting continually through a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communication event. Each person is constantly participating in the communication activity; all of these </a:t>
            </a:r>
            <a:endParaRPr lang="ko-KR" altLang="en-US" dirty="0" smtClean="0" sz="1097" i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things can alter the other elements in the process and create a completely different communication </a:t>
            </a:r>
            <a:endParaRPr lang="ko-KR" altLang="en-US" dirty="0" smtClean="0" sz="1097" i="1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event. This is what we mean by transaction”. 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 view of communication as transactional also emphasizes the importance of context. That is, not only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do participant constantly influence each other, they are also influenced by the context in which they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interact, e.g. comment made in an organization can take on a very different meaning depending on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whether it is heard in a formal performance appraisal meeting or in casual conversation in the cafeteria.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Communication is symbolic: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 third area of convergence in conceptualizations of communication is the belief that communication is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symbolic. To explore this concept, it is useful to talk briefly about the more general concept of sign,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investigated by the field of semiotics.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Semioticians see a sign as consisting of two inextricably linked parts - signifier and the signified.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Consider the work book and the object made of paper and glue that you hold in your hand right now.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case, the signifier is the word book and the signified is the signified is the concept of the book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referent is the physical object you are holding. This relationship is obviously not a perfect one-to one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correspondence and is often an arbitrary relationship in that there is no natural correspondence, for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instance, between the letters b-o-o-k and the object to which they refer.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Thus, symbols hold an arbitrary, rather than natural, relationship to what is symbolized, and a symbol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has no inherent meaning.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Other semioticians have also tried to understand these notions more or less in the same manner. For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example theorists, Ogden and Richards in 1946 explained this relationship in terms of a semantic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triangle in which the three points of the triangle are the symbol (the word book) the referent (the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physical object) and the reference (what you mean by book when you use the symbol). In this triangle,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link between the symbol and the referent is arbitrary. That is, you might be quite clear about what </a:t>
            </a:r>
            <a:endParaRPr lang="ko-KR" altLang="en-US" dirty="0" smtClean="0" sz="1097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4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you mean when you use the term book, but that symbol might have different meanings for different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people.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However, with most symbols, some degree of shared meaning exists between interactants. As symbol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are developed through shared social experience and exist within a system of other symbols. However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gaps in communication occur if the shared meaning is not the same which happens when there are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different cultures or different social experiences.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 when theorists say that communication is symbolic, they mean that it requires signs and symbols that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have relationships to referents that are to some extent arbitrary.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Conceptualizing communication: points of divergence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 Communication as a social activity.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 Communication and intention.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Communication as a social activity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first point of divergence is whether communication necessarily involves two or more people (e.g., is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 social or interpersonal activity) or whether communication can occur within one individual (i.e.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intrapersonal communication-you communicate with yourself.) that is can you talk to yourself. One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group of scholars say that it is cognition or thinking and says that communication is in which two or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more people are involved. The more important point in conceptualizing communication as a social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process is in the function that communication serves as a social vehicle. That is when we see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 as something that occurs between people the question arises of what communication is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doing in that relationship.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 when we are looking at the language as a social activity we are then looking primarily at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pragmatic level. The pragmatic level of language study looks at language use. That is, a pragmatic view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looks at the ways in which we do things with words. That is communication, in this social sense, is 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vehicle through which we are trying to do something- we are trying to get others to understand 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appreciate our internal thoughts or emotion, or we might be trying to understand those internal states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others.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Communication and Intention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One group of scholars say that “you cannot not communicate”. Suggesting that meaning is inherent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all human behavior, E.g. wearing an old jeans.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 this group makes communication synonymous or nearly synonymous with BEHAVIOR.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Whereas the other group disregard this idea that “you cannot not communicate”, arguing that only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intentional behaviors should count as communication. In their view, communication occurs only when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there is clear intention the part of the source to communicate.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“Communication occurs in those situations in which a source transmits a message to a receiver with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conscious intent to affect the latter’s behavior” (Miller, 1966)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Summary 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this chapter we have explored the terrain surrounding the concept of communication. We did number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definitions. We did conceptualizations of communication- points of convergence: Communication as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 process; Communication is transactional; Communication is symbolic. Points of divergence: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 as a social activity and Communication and intention. </a:t>
            </a:r>
            <a:endParaRPr lang="ko-KR" altLang="en-US" dirty="0" smtClean="0" sz="1097"/>
          </a:p>
          <a:p>
            <a:pPr marL="0" indent="0" defTabSz="15240" algn="l">
              <a:lnSpc>
                <a:spcPts val="9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5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Arial"/>
              </a:rPr>
              <a:t>LESSON 02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THEORY, PARADIGM AND MODEL (I)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Paradigm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general, paradigm is a whole system of thinking. Paradigm is a set of propositions that explain how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world is perceived it contains a world view a way of breaking down the complexity of the real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world.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Paradigms are broad theoretical formulations. They set forth sets of postulates-assumptions that one can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choose to regard as descriptions of reality for the purpose of obtaining derived hypothesis. Such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hypotheses can then guide research on specific process and effects.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“A paradigm is a set of beliefs, values techniques which are shared by members of a scientific </a:t>
            </a:r>
            <a:endParaRPr lang="ko-KR" altLang="en-US" dirty="0" smtClean="0" sz="1097" i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community, and which acts as a guide or map dictating the kinds of problems scientist should address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and the types of explanation that are acceptable”. (Kuhn, 1970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)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 paradigms includes 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	basic assumptions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, the important questions to be answered or puzzles to be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solved , the research techniques to be used and examples of what good scientific research looks like.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other words we can say paradigms are different ways of looking at world- the way ways to observe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measure and understand social reality.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There are three major paradigms 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Positivistic perspective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Interpretive perspective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Critical perspective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Positivistic Perspective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It is the oldest paradigm. Linked with the work of A.Comte and E.Durkeim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It defines reality as everything that can be perceived through the senses; other sources of knowledge are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unreliable. Reality is out there, independent of human consciousness. Reality is objective, rests on order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is governed by strict, natural and unchangeable laws. It can be realized through experience. ll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members of society define reality in the same way, because they all share the same meanings.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Science is based on strict rules and procedures. Science is deductive, proceeding from general /abstract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 specific/ concrete. Science is based on universal causal laws which are used to explain concrete social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events and relationships.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Interpretive Perspective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Interpretative social science relates to the works of Vico, Dilthey, and Weber.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Interpretive theorists believe that reality is not ‘out there’ but in the minds of the people. Reality is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internally experienced is socially constructed through interaction and interpreted through the actors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is based on the definition people attach to it. Reality is not objective but subjective. The approach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employed is inductive-proceeding from the specific to the general and from the concrete to the abstract.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It is ideographic- it presents reality symbolically in a descriptive form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Critical Perspective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was developed out of the work of Karl Marx and the critical, theorists and feminists. Critical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theorists see reality in a different manner. Reality is created not by nature but by the powerful people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who manipulate condition and brainwash others to perceive things the way they want them to, to serve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needs of the powerful. They claim that reality is not what it appears to be, for it often does not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reflect the conflicts, tensions and contradictions that are eminent in society. The interest of the critical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theorists is to uncover these myths and illusion, to expose real structures and present reality as it is.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They propose that human beings have a great potential for creativity and adjustments. They are however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restricted and oppressed by social factors and conditions and exploited by their fellow men, who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convince them that their fate is correct and acceptable. Belief in such illusions creates a false </a:t>
            </a:r>
            <a:endParaRPr lang="ko-KR" altLang="en-US" dirty="0" smtClean="0" sz="1097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6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consciousness and prevents people from fully realizing their potential. Critical theorists fight illusions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the structures. It is not value-free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</a:rPr>
              <a:t>.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What is a theory?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Sir Karl Popper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, a philosopher instrumental in shaping 20</a:t>
            </a:r>
            <a:r>
              <a:rPr lang="en-US" altLang="ko-KR" dirty="0" smtClean="0" sz="701">
                <a:solidFill>
                  <a:srgbClr val="000000"/>
                </a:solidFill>
                <a:latin typeface="Times New Roman"/>
              </a:rPr>
              <a:t>th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century views of knowledge, says 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“Theories are nets cast to catch what we call the world.”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Popper was primarily interested in investigating the way in which we come to understand  the natural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physical world, but his view are also highly appropriate in a consideration of how we come to know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about the human and social world in which we live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</a:rPr>
              <a:t>.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Nature of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Understanding the nature of theory in the scholarly world involves a consideration of two issues: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 To develop a shared understanding of what a theory is. Although there is no one definition of theory,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but we will consider issues regarding the conceptualization of theory.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 How theory functions as a vehicle toward enhancing our understanding of the social world.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Conceptualizing theory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As discussed earlier theories help us understand or explain phenomena we observe in the social world.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Theory is necessarily an abstraction of the social world. Theory is not the communicative behavior itself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but an abstract (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a general idea not based on any particular real physical reality)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set of ideas that help us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make sense of behavior. Everyone tries to make sense of their lives by developing and testing these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common sense theories. However people who make sense of communication as part of an academic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career are communication researchers and theorists.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We will explore the nature of theory looking at what we mean by theory in the scholarly world and by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looking at the foundation we bring to the development and use of theory. Theory must go beyond 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‘look behind’ phenomena in the social world.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There are two approaches to theory building: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Deductive approach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Inductive approach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Deductive Approach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From the general to particular; the process by which theory is tested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Deductive approach to theory building tends to give primacy to theory’. That is, abstract theories are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developed early after initial sensitizing observation, and then empirical observations are used to test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those theories. The researcher begins with a general idea or theory and asks a specific statement 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hypothesis, then tests the hypothesis with the collection of data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</a:rPr>
              <a:t>. 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	The movement is from the general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proposition to the specific instances seen in the research.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Inductive Approach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Inductive approach to theory building gives primacy to observation. FROM THE PARTICULAR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GENERAL; THE PROCESS BY WHICH THEORY IS GENERATED. In this approach,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theoretical abstractions are based on- or grounded in empirical observation. The scholars immerse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themselves in the situations and then come up to any conclusions. The researcher begins with a simple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research question and collects data that describe a particular case, and then develops a theory based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upon findings. </a:t>
            </a:r>
            <a:endParaRPr lang="ko-KR" altLang="en-US" dirty="0" smtClean="0" sz="1097"/>
          </a:p>
          <a:p>
            <a:pPr marL="0" indent="0" defTabSz="15240" algn="l">
              <a:lnSpc>
                <a:spcPts val="7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7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Arial"/>
              </a:rPr>
              <a:t>LESSON 03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THEORY, PARADIGM AND MODEL (II)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Theory is more then a cataloging of the social world: it is an attempt to provide an abstract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understanding or explanation of the social world. Theories are a set of logically interrelated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propositions, presented in a systematic way which describe and explain social phenomena. They are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logically constructed statements that summarize and organize knowledge in a particular area and are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open to testing, reformulation modification and revision.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Functions of Theories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Bernard Cohen in 1994 drawing from the work of Larry Lauden in 1982 proposes that the central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function of theory is to solve problems. Lauden notes that: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“The first and essential acid test for any theory is whether it provides acceptable answers to interesting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questions.</a:t>
            </a:r>
            <a:r>
              <a:rPr lang="en-US" altLang="ko-KR" dirty="0" smtClean="0" sz="1097" i="1" b="1">
                <a:solidFill>
                  <a:srgbClr val="000000"/>
                </a:solidFill>
                <a:latin typeface="Times New Roman"/>
              </a:rPr>
              <a:t>” </a:t>
            </a:r>
            <a:endParaRPr lang="ko-KR" altLang="en-US" dirty="0" smtClean="0" sz="1097" i="1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Theories can be used to address a number of type’s problems. According to Lauden it can begin with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three types of problems: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Empirical problems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Conceptual problems </a:t>
            </a:r>
            <a:endParaRPr lang="ko-KR" altLang="en-US" dirty="0" smtClean="0" sz="1097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Practical problems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Empirical problems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 empirical problem is “any thing about the world which strikes us as odd or otherwise in need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explanation”.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Conceptual problems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Conceptual problem exists when a particular theory exhibits inconsistencies that need to be clarified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Practical problems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utility in solving practical problems has historically played major role in both assessing and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promoting theory construction. Within the field of communication, the role of theory in dealing with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practical or applied problems is particularly important. Communication scholars often confront applied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issues such as how to improve the provisions of health care how to enhance the effectiveness of problem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solving organizational groups.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Assessing the quality of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 in assessing the quality of theory three related questions should be answered: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 Does the theory solve the problem, regardless of whether that problem is empirical conceptual 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practical?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 Does the solution compare favorably with alternative solutions?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3. Is the solution progressive in that it represents an improvement over its predecessor and opens up new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avenues for solving new problems?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Models in communication research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What are models?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Models are a theoretical and simplified representation of the real world. A model is not an explanatory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device by itself, but it helps to formulate theory. It suggests relationships, and it is often confused with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theory because the relationship between a model and a theory is so close. </a:t>
            </a:r>
            <a:endParaRPr lang="ko-KR" altLang="en-US" dirty="0" smtClean="0" sz="1097"/>
          </a:p>
          <a:p>
            <a:pPr marL="0" indent="0" defTabSz="15240" algn="l">
              <a:lnSpc>
                <a:spcPts val="4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8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Definitions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“A model is a consciously simplified description in graphic form of a piece of reality. A model seeks to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show the main elements of any structure or process and the relationships between these elements”.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(McQuail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).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Deutsch in 1952 pointed out that:</a:t>
            </a:r>
            <a:endParaRPr lang="ko-KR" altLang="en-US" dirty="0" smtClean="0" sz="1097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1.								Model is a structure of symbols and operating rules which is supposed to match a set of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relevant points in an existing structure or process. 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2.								Models are indispensable for understanding the more complex processes.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3.								This is a form of selection and abstraction.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 a successful pictorial model offers three major advantages: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								They organize concepts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								They explain processes and 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3.								They predict outcomes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They organize concepts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Models organize concepts by ordering and relating systems to each other and by providing us with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images of wholes that we might not otherwise perceive.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 model gives a general picture of a range of different particular circumstances.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They explain processes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Models explain processes by providing in simplified way information which would otherwise be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complicated or ambiguous. This gives a model a heuristic function, since it can guide the student 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researcher to key points of a process or system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They predict outcomes or the course of events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Models can at least be a basis for assigning probabilities to various alternative outcomes, and hence for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formulating hypotheses in research.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KINDS OF MODELS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Structural model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Functional model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Structural model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Some models claim only to describe the structure of a phenomenon.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this sense, a diagram of the components of a radio set or diagram of a digestive system etc, could be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described as “structural’.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Functional models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Functional models, describe systems in terms of energy, forces and their direction, the relations between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parts and the influence of one part on another. The communication models fall into this category, simply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all communication is in some degree dynamic and involves some elements of process or change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Before we study the communication models lets first look into the most general terms what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 implies. It implies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Sender (encoder)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 channel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 message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 receiver (decoder)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 receiver between sender and receiver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 effect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 context in which communication occurs and </a:t>
            </a:r>
            <a:endParaRPr lang="ko-KR" altLang="en-US" dirty="0" smtClean="0" sz="1097"/>
          </a:p>
          <a:p>
            <a:pPr marL="0" indent="0" defTabSz="15240" algn="l">
              <a:lnSpc>
                <a:spcPts val="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9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 range of things to which messages refer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Feedback – any process by which the communicator obtains information about whether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how the intended receiver has indeed received the message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Three different ways of viewing communication processes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								Linear model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								Interactive model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3.								Transactional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LINEAR MODELS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Linear models are based on the principles of stimulus-response psychology, in which a receiver is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affected (response) by a message (stimulus) that emanates from a communication source. These models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depict the communication process as a series of progressive, linear steps in the transmission of ideas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from one person to another.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Lasswell formula 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Who says (communicator)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What to (message)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which channel (channel)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 whom (receiver)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With what effect (effect)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Lasswell formula corresponding with communication research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Who says (control studies)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What to (content analysis)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which channel (media analysis)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 whom (audience analysis)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With what effect (effect analysis)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Boaddock’s extension of the Lasswell formula 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Who Says 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What to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which channel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 whom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Under what circumstances?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For what purpose?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With what effect)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Shannon-Weaver model 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One of the first linear models of communication, known as the Shannon-Weaver model, (developed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1940’s) described the process of telecommunication.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They developed a model that depicts a message emanating from an information source, which becomes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 signal after passing through a transmitter, depending upon the amount of noise or interference present,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signal passes through to a receiver, where it is decoded as a message.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Westley - MacLean model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model (originated in 1950s) differs from the Shannon-Weaver model in that they include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mechanism for FEEDBACK or return flow of information from a receiver to the original source, and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gate keeping, a mechanism (usually a person) that has the power to control information and even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prevent it from reaching a destination 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gatekeeper was thought to be an important new dimension of communication models to many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mass communication, because it serves as an analog for 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</a:rPr>
              <a:t>		editors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, e.g. who control and select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messages that ultimately get to readers of newspapers or viewers of news programs. </a:t>
            </a:r>
            <a:endParaRPr lang="ko-KR" altLang="en-US" dirty="0" smtClean="0" sz="1097"/>
          </a:p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10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INTERACTIVE MODELS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model which depicts communication as an interactive process originated in the 1950’s.The Osgood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Schramm interactive model emphasizes the sharing of information between communicator, who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gives and receive information interactively.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Osgood and Schramm interactive model 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circular model describes communication as interactive and interpretive, with communicators almost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simultaneously sending and receiving messages. Each person alternates in his or her role as encoder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interpreter and decoder of shared messages.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TRANSACTIONAL MODELS 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model takes into consideration the character of the message and the psychological orientation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audience member as factors influencing the power of media effects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</a:rPr>
              <a:t>.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OTA transactional model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OTA (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</a:rPr>
              <a:t>US office of technology assessment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) transactional model 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</a:rPr>
              <a:t>	separates 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	communication into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three distinct processes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								Message formulation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								Message interpretation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3.								Message exchange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emphasizes the interdependencies of the processes. </a:t>
            </a:r>
            <a:endParaRPr lang="ko-KR" altLang="en-US" dirty="0" smtClean="0" sz="1097"/>
          </a:p>
          <a:p>
            <a:pPr marL="0" indent="0" defTabSz="15240" algn="l">
              <a:lnSpc>
                <a:spcPts val="42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11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Arial"/>
              </a:rPr>
              <a:t>LESSON 04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FROM COMMUNICATION TO MASS COMMUNICATION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Many communication terms take different meanings when they refer to mass communication. The term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mass communication emerged in late 1930s.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Nature of the communicator 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Organized and complex organization e.g. production and distribution.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Extensive division of labor and a lot of professional communicators.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Nature of audience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Mass communication is directed toward a relatively large, heterogeneous and anonymous audience.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Large- millions, too many people for the communicator to interact with personally during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reasonable period of time.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Heterogeneous- audiences employ a variety of positions within a society.  </a:t>
            </a:r>
            <a:endParaRPr lang="ko-KR" altLang="en-US" dirty="0" smtClean="0" sz="1097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Anonymous- individuals in the audience are personally unknown to the communicator.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Nature of communication experience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Public- messages are not addressed to no one in particular, content is open from public.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Rapid- reaches a large audience with relatively short time or space.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Transient- messages made to be consumed immediately- here today, gone tomorrow. A most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frequently cited definition of mass communication is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“Mass communications comprise the institutions and techniques by which specialized groups employ </a:t>
            </a:r>
            <a:endParaRPr lang="ko-KR" altLang="en-US" dirty="0" smtClean="0" sz="1097" i="1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technological devices (press, radio, films etc.) to disseminate symbolic content to large , heterogeneous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and widely dispersed audiences.”(Janowitz 1968)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Then mass communication is always part of an organized group and often a member of an institution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which has functions other than communication.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receiver is always an individual but may often be seen by the sending organization as a group 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collectively with certain general attributes.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Channel 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Channel includes large scale technologically based distribution devices and systems. The message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mass communication is not a unique and transitory phenomenon but a mass produced and infinitely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repeatable symbolic structure, often of great complexity.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particular significance in mass communication are:-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								The public and open nature of all communication.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								The limited and controlled access to sending facilities.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3.								The impersonality of the relationship between sender and receive.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4.								The imbalance of the relationship between them.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5.								The intervention of institutionalized arrangements between sender and receiver.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process of 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</a:rPr>
              <a:t>	mass communication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is 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</a:rPr>
              <a:t>	not synonymous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with the 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</a:rPr>
              <a:t>	mass media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. It is the 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</a:rPr>
              <a:t>	organized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technologies which make mass communication possible.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Development in the history of mass communication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DeFleur and Ball Rokeach in 1989 point out to a number of important developments in the history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mass communication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								Age of signs and signals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								Age of speech and language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3.								Age of writing- papyrus </a:t>
            </a:r>
            <a:endParaRPr lang="ko-KR" altLang="en-US" dirty="0" smtClean="0" sz="1097"/>
          </a:p>
          <a:p>
            <a:pPr marL="0" indent="0" defTabSz="15240" algn="l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12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4.								Age of printing – after 15</a:t>
            </a:r>
            <a:r>
              <a:rPr lang="en-US" altLang="ko-KR" dirty="0" smtClean="0" sz="701">
                <a:solidFill>
                  <a:srgbClr val="000000"/>
                </a:solidFill>
                <a:latin typeface="Times New Roman"/>
              </a:rPr>
              <a:t>th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century-Gutenberg’s invention of moveable type and printing pres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1456 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5.								Age of Mass Communication was ushered by widespread distribution of newspapers (1920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radio; 1940 TV)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It eroded the barrier of isolation among people in the world and produce significant changes in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organization and functioning of a society – in commerce politics education in mere sociability gossip.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Mass media includes: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Print media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 Books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 Newspapers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i) In the beginning adversary of established power.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ii) Political press –for party advantage and political propaganda.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ii) Prestige press- high bourgeois capitalist class.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Electronic media 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 Film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 Broadcasting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3. Recorded music VCR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New media - Telematix media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They combine telecommunication and information. It includes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Video games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Virtual reality </a:t>
            </a:r>
            <a:endParaRPr lang="ko-KR" altLang="en-US" dirty="0" smtClean="0" sz="1097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CD- ROMs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They represent a challenge. 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Decentralization – supply and choice are not longer predominantly in the hands of supplier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High capacity- cable and satellite deliver overcomes the former restriction of cost distance and capacity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Interactivity- receiver can select answer back, exchange and linked to other receivers directly 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Why study mass communication?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It is the major source of acquiring about the world knowledge -a cognitive approach a mental reality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about the world based on our experience with the media.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metal attitude become the basis for all sorts of attitudes and behavior and has numerous effects 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our lives.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is also a place where many affairs of public life are played out both nationally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internationally. The conducts of democratic or undemocratic politics significant social issues are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addressed.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is also a place where changing culture and values of societies and groups are constructed stored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most visibly expressed. Primary key to fame and celebrity status.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has become the reality against which the real world is compared. The media view of the world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has become more real to many people than the real world itself.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are the single largest focus of leisure-time activity and means of entertainment. They help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organize and interrelate the rest of leisure. As a result a media has become a major and expanding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industry providing employment and wide range of political economic benefits.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That is why mass media is of wide interest and is subject to so much scrutiny and regulation as well as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theorizing. And we need to consider theories that deal primarily with the ways individual access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process media content and the ways with which mass media sources influences those individuals.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Some sort of theory was needed to guide this task of media reform. The theory should answer questions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such as these: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								Should media do something more than merely distribute whatever content will earn them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greatest profits in the shortest time?   </a:t>
            </a:r>
            <a:endParaRPr lang="ko-KR" altLang="en-US" dirty="0" smtClean="0" sz="1097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13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								Are there some essential public services that media should provide even if no immediate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profits can be earned?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3.								Should media become involved in identifying and solving social problems?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4.								Is it necessary or advisable for media to serve as watchdogs and protect consumers against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business fraud and corrupt bureaucrats?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5.								What should we expect media to do for us in times of crisis?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These broad questions about the role of media are linked to issues concerning the day-to-day operation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media.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 How should media management and production jobs be structured?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 What moral and ethical standards should guide media professionals?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3. Exactly what constitutes being a “journalist”?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4. Are there any circumstances when it is appropriate or even necessary to invade people’s privacy 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risk running their reputation?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5. Should television networks broadcast highly rated program even if it routinely contains high levels of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violence?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Answers to questions like these are found in </a:t>
            </a:r>
            <a:r>
              <a:rPr lang="en-US" altLang="ko-KR" dirty="0" smtClean="0" sz="1097" i="1" b="1">
                <a:solidFill>
                  <a:srgbClr val="000000"/>
                </a:solidFill>
                <a:latin typeface="Times New Roman"/>
              </a:rPr>
              <a:t>NORMATIVE THEROY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- a type of theory that describes </a:t>
            </a:r>
            <a:endParaRPr lang="ko-KR" altLang="en-US" dirty="0" smtClean="0" sz="1097" i="1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an ideal way for a media system to be structured and operated </a:t>
            </a:r>
            <a:endParaRPr lang="ko-KR" altLang="en-US" dirty="0" smtClean="0" sz="1097" i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Normative theories are different from most of the theories we will study. They don’t 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</a:rPr>
              <a:t>describe things as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they are nor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do they 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</a:rPr>
              <a:t>provide scientific explanations 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or 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</a:rPr>
              <a:t>predictions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Instead they describe the way things should be if some ideal values or principles are to be realized.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Normative theories come from many sources. Sometimes they are developed by media practitioners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themselves. Sometimes they are developed by social critics or academics. Sometimes it is the synthesis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ideas developed over the past centuries.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A SHORT EXERCISE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Take a few minutes off, before we proceed, to think about your views concerning the role of media for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yourself, about your community and your state, your nation and your world.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What are the most important things that media should and shouldn’t do?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What standards of behavior should media practitioners follow as they perform these tasks?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What about the high percentage of entertainment programming on television?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Should there be less entertainment and more content that informs and educate? </a:t>
            </a:r>
            <a:endParaRPr lang="ko-KR" altLang="en-US" dirty="0" smtClean="0" sz="1097"/>
          </a:p>
          <a:p>
            <a:pPr marL="0" indent="0" defTabSz="15240" algn="l">
              <a:lnSpc>
                <a:spcPts val="26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14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Arial"/>
              </a:rPr>
              <a:t>LESSON 05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NORMATIVE THEORIES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Our attention will be on the normative theory SOCIAL RESPONSIBILITY THEORY as this is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predominantly used to guide and legitimize most large media in the world.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Social responsibility theory has emerged as seemingly as an 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</a:rPr>
              <a:t>ideal standard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for media that further was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considered unnecessary. In the past 30 years although there has been an unprecedented growth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consolidation of control in the media industries, and as a result, gigantic conglomerates dominate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production and distribution of media content, they have found that SR theory provides practical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guidelines for their operations and legitimizes what they do.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We will contrast it with theories popular in different parts of the world. We will speculate about its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future, as new industries based on new media technologies emerge will social responsibility theory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continue to guide them or will alternative develop?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The origin of Normative Theories of Media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Before we go into details of SR theory first we will discuss other theories which ultimately led to SR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theory.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We will discuss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Authoritarian Theory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Libertarian Theory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Chicago School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Totalitarian media Theory.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Civic or public journalism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Authoritarian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Libertarian theory arose in opposition to Authoritarian theory- an idea that placed all forms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 under the control of a governing elite or authorities. Authorities justified their control as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 means to protect and preserve a divinely ordained social order.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most of countries, this control rested in the hands of king who, in turn, granted royal charters 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licenses to media practitioners. These practitioners could be jailed for violating charters and charters 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licenses could be revoked. Censorship of all types, therefore, was easily possible.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Authoritarian control tended to be exercised in arbitrary, erratic ways.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Sometimes, considerable freedom might exist to publicize minority viewpoints and culture as long as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authorities didn't perceive a direct threat to their power.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Unlike Totalitarianism, authoritarian theory doesn't prioritize cultivation of a homogeneous, national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culture. it only requires acquiescence (compliance) to a governing elite.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Libertarian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rebelling against authoritarian theory early libertarians argued that there should be no laws governing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operations. Free press means that all forms of media must be totally unregulated. Early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Libertarian argued that if individuals could be freed from arbitrary limits on communication imposed by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church and state, they would “naturally” follow the dictates of their conscience, seek truth, engage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public debate, and ultimately create a better life for themselves and others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</a:rPr>
              <a:t>. 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They believed strongly in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power of unrestricted public debate and discussion to create more natural way of structuring society.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AEROPAGETICA, a powerful libertarian published in 1644 by, John Milton asserted that: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 b="1">
                <a:solidFill>
                  <a:srgbClr val="000000"/>
                </a:solidFill>
                <a:latin typeface="Times New Roman"/>
                <a:ea typeface="Times New Roman"/>
              </a:rPr>
              <a:t>“In a fair debate good and truthful arguments will always win out over lies and deceit. If this is true it </a:t>
            </a:r>
            <a:endParaRPr lang="ko-KR" altLang="en-US" dirty="0" smtClean="0" sz="1097" i="1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 b="1">
                <a:solidFill>
                  <a:srgbClr val="000000"/>
                </a:solidFill>
                <a:latin typeface="Times New Roman"/>
                <a:ea typeface="Times New Roman"/>
              </a:rPr>
              <a:t>followed, then a new and better social order could be forged using public debate.” </a:t>
            </a:r>
            <a:endParaRPr lang="ko-KR" altLang="en-US" dirty="0" smtClean="0" sz="1097" i="1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idea came to be referred to as MILTON’S SELF-RIGHTING PRINCIPLE, and is still cited by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contemporary media professionals. However, the author of Declaration of Independence, Thomas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Jefferson believed in the Self-righting principle so strongly that he once said: </a:t>
            </a:r>
            <a:endParaRPr lang="ko-KR" altLang="en-US" dirty="0" smtClean="0" sz="1097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15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“Were it left to me to decide whether we should have a government without newspapers or newspapers </a:t>
            </a:r>
            <a:endParaRPr lang="ko-KR" altLang="en-US" dirty="0" smtClean="0" sz="1097" i="1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without government, I should not hesitate to prefer the latter.”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writing of Milton was developed in the North American colonies the support was found in writings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John Stuart Mill who argued in ON LIBERTY, that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“The peculiar evil of silencing the expression of an opinion is, that it is robbing the human race, </a:t>
            </a:r>
            <a:endParaRPr lang="ko-KR" altLang="en-US" dirty="0" smtClean="0" sz="1097" i="1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posterity as well as the existing generation, those who dissent from the opinion , even more than who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hold it .If the opinion is right , they are deprived of the opportunity of exchanging error for truth; if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wrong, they lose what is almost as great a benefit , the clearer perception and livelier impression of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truth produced by its collision with error.”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These libertarian ideals are also seen as the heart of the United States long-term experiment with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democratic self-government. The American Revolution against Britain was legitimized by libertarian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ideals. Patrick Henry’s famous comment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“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Give me liberty or Give me Death.”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These libertarian principles were also adopted in the “Bill of Rights”. (First 10 amendments to U.S.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constitution). It asserted that all individuals have natural rights no government, community, or group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can unduly infringe upon or take away. The ability to exercise dissent, to band together with others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resist laws that people find to be wrong, to print or broadcast ideas, opinions and beliefs- all of these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rights are proclaimed as central to democratic self government.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Unfortunately, most early libertarians had a unrealistic view of how long it would take to find the </a:t>
            </a:r>
            <a:endParaRPr lang="ko-KR" altLang="en-US" dirty="0" smtClean="0" sz="1097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“truth” and establish an ideal social order. In the 18</a:t>
            </a:r>
            <a:r>
              <a:rPr lang="en-US" altLang="ko-KR" dirty="0" smtClean="0" sz="701">
                <a:solidFill>
                  <a:srgbClr val="000000"/>
                </a:solidFill>
                <a:latin typeface="Times New Roman"/>
              </a:rPr>
              <a:t>th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century it became clear that “truth” couldn’t be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quickly or easily established, some libertarians became discouraged. They drifted between libertarian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authoritarian views. But despite the priority given to communication freedom, one sees number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restrictions on communication, accepted by media practitioners and media consumers. Examples, Libel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laws to check the publication of information that will damage reputations. Laws against offensive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language, pornography, information that would interfere with a defendant’s right to a fair trial.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Whenever new media technologies are invented, it is necessary to decide how they should be regulated.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debate over communication freedom never ends, sometimes the balance shifts toward expanding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freedom and other times, freedom is curtailed.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question is why it is necessary to place limits on communication freedom. The common reason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could be, where do the rights guaranteed to you by the constitution end and those of another begins?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What happens when groups attempt to stir up hatred and resentment against racial or ethnic minorities?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Should media practitioners be allowed to invade our homes, publish erroneous information about us, 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deceive us with false advertising? Do media professionals have the right to produce and distribute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anything that will earn profits, or should some limits be placed on them?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If so, who should place and enforce those limits? If laws are written to protect individuals from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irresponsible media, can these laws become a means of censoring the media?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These feelings were particularly developed in the United States in the 1800s, during the penny press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yellow journalism eras. Public confidence in both business and government was shaken by recurring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depressions, widespread corruption and injustice. Public respect for newspapers also receded as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publishers pursued profits and created news to sell papers. Social movement sprang up to call for new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laws and greater government regulation. A group who believed in direct regulation of media, most often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by a government agency or commission. These include advocates of TECHNORATIC CONTROL,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people like Harold Lasswell and Walter Lippmann.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They argued that media practitioners can’t be trusted to communicate responsibly or to use media to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serve vital public needs. Some sought of oversight or control is necessary to ensure that important needs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are satisfied. The views of these advocates were considered most seriously during times of crisis when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we need media to serve specific needs </a:t>
            </a:r>
            <a:endParaRPr lang="ko-KR" altLang="en-US" dirty="0" smtClean="0" sz="1097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16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Anti-trust legislation was enacted. Libertarians feared that these laws and regulations would go too far,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they sought to rekindle public support for liberation ideals. So they developed an idea of SELF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REGULATING MARKETPLACE OF IDEAS. And hence, formed a NEW FORM OF RADICAL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LIBERTARIANISM.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Self-regulating marketplace of ideas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libertarianism, the notion that ideas should be put before the public, and from that “marketplace’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public will choose the best. This idea is a variation of a fundamental principle of capitalism- the notion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self-regulating market. In classical capitalist theory as formulated by Adam Smith, there is little need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for the government to regulate markets. An open and competitive marketplace should regulate itself. If 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product is in high demand, prices will “naturally” rise as consumers compete to buy it. This encourages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other manufacturers to produce the product. Once demand is met by increased manufacturing, the price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falls. If one manufacturer charges too much for a product, then competitors will cut their prices to attract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buyers. No government interference is necessary to protect consumers or to force manufacturers to meet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consumer needs. Another term used to refer to these ideas is the 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Laissez-faire doctrine. </a:t>
            </a:r>
            <a:endParaRPr lang="ko-KR" altLang="en-US" dirty="0" smtClean="0" sz="1097" i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Laissez-faire doctrine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idea that government shall allow business to operate freely and without official intrusion. The same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idea of ‘free marketplace of ideas’ when applied to mass media it meant that if ideas are ‘traded’ freely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among people, the correct or best ideas will prevail. The ideas compete and the best will be ‘bought’. So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the media system the marketplace of ideas meant that if someone comes up with a good idea and then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transmits it through some form o mass communication. And people like the message. Then people buy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message, pay for its production and distribution costs.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Once these costs are covered, the message produce earns a profit. If people are wise message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consumers, then the producers of the best and most useful messages will become rich and develop large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enterprises while the producers of bad messages will fail. If good ideas succeed these ideas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should become more easily available at lower cost. Similarly bad ideas cost should rise and access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them should lessen. And eventually truth should triumph as envisioned by the early libertarians.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Limitations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But there are some difficulties in applying logic. As media content is far less tangible than other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consumer products. The meaning of individual messages can vary tremendously form one person to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next. Just what is being traded </a:t>
            </a:r>
            <a:r>
              <a:rPr lang="en-US" altLang="ko-KR" dirty="0" smtClean="0" sz="1097" u="sng" i="1">
                <a:solidFill>
                  <a:srgbClr val="000000"/>
                </a:solidFill>
                <a:latin typeface="Times New Roman"/>
              </a:rPr>
              <a:t>when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news stories or television dramas are bought and sold? When we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buy newspapers we don’t buy individual stories we also buy other features which we might find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offensive but others might not.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Advertisers buy time on the TV shows; they do not necessarily buy the rightness or correctness of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program's ideas. Sponsors pay more to advertise on programs with large audiences. If the advertiser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support permits bad messages to be distributed for free-maybe people are less discriminating if they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don’t have to directly pay to receive these messages? So the media market place is a bit more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complicated than the marketplace for toothpaste, and shampoos. </a:t>
            </a:r>
            <a:endParaRPr lang="ko-KR" altLang="en-US" dirty="0" smtClean="0" sz="1097"/>
          </a:p>
          <a:p>
            <a:pPr marL="0" indent="0" defTabSz="15240" algn="l">
              <a:lnSpc>
                <a:spcPts val="17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17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Arial"/>
              </a:rPr>
              <a:t>LESSON 06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HUTCHINS COMMISSION ON FREEDOM, CHICAGO SCHOOL &amp; BASIC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PRINCIPLES OF SOCIAL RESPONSIBILITY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 during the 1920s and 1930s a new normative theory of mass communication began to emerge that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rejected both radical libertarian and ideas of technocratic control. As pressure for government regulation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media mounted, industry leaders responded with efforts to professionalize. Rather than cede control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media to a government agency, media managers went on record with pledges to serve public needs.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Industry codes of ethics began to formalize another important conception about the role of media-that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 watchdog guarding the welfare of the public. It assumed that media should continually scan the social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world and alert the public to problems.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Investigations of corruption proved so popular that the media was envisioned as an independent social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institution, a FOURTH ESTATE of government, business, religion, education and family-serve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public. This perspective assumed that once people are informed about wrong-doing, incompetence, or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inefficiencies, they will take action against it , the masthead of an a paper said that  </a:t>
            </a:r>
            <a:endParaRPr lang="ko-KR" altLang="en-US" dirty="0" smtClean="0" sz="1097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“Give light and the People will find their way.”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Despite moves toward professionalization and self-regulation, pressure for greater government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regulation of media mounted throughout World War II and continued during the anti-communist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agitation that followed.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 Henry Luce, CEO of Time Inc., provided funding for an independent commission to make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recommendations concerning the role of the press.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 b="1">
                <a:solidFill>
                  <a:srgbClr val="000000"/>
                </a:solidFill>
                <a:latin typeface="Times New Roman"/>
                <a:ea typeface="Times New Roman"/>
              </a:rPr>
              <a:t>The Hutchins Commission on Freedom of the press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 was established in 1942 and released a major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report of its findings in 1947.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The Commission members were sharply divided between those who held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strongly libertarian views and those who thought some form of press regulation was necessary. Those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who favored regulation were fearful that the marketplace of ideas was much too vulnerable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subversion by antidemocratic forces; most of them were impressed by the Chicago School.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Chicago School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Chicago School envisioned modern cities as “Great Communities” comprising hundreds of small social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groups- everything from neighborhood social organizations to citywide associations. For these Great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Communities to develop, all the constituent groups had to work together and contribute. These were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referred to as pluralistic groups in recognition of their cultural and racial diversity.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Chicago School Opposed marketplace of ideas notions and argued that unregulated mass media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inevitably served the interests and tastes of large or socially dominant groups. Small, weak, pluralistic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groups would be either neglected or degraded.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perspective also held that ruthless elites could use media as a means of gaining personal political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power. These demagogues could manipulate media to transmit propaganda to fuel hatred and fear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among a majority unite them against minorities, e.g. as Hitler used the media to arouse hatred against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Jews. Although majority of the Hutchins commission members had some sympathy for Chicago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School ideas, they opposed any direct form of press regulation.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Commission members faced a serious dilemma. On the one hand they recognized that marketplace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ideas was not self-regulating and the media were doing less than they could to provide services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minority groups. The members also feared that any form of press regulation would open the door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official control of media – the very thing they were trying to prevent. Without some form of regulation,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 ruthless and cunning demagogue might be able to use hate propaganda to gain power in the United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States. But establishing a national press council might put too much control in the hands of existing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elites and they might abuse it. </a:t>
            </a:r>
            <a:endParaRPr lang="ko-KR" altLang="en-US" dirty="0" smtClean="0" sz="1097"/>
          </a:p>
          <a:p>
            <a:pPr marL="0" indent="0" defTabSz="15240" algn="l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18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Ultimately the Hutchins Commission members decided to place their faith in media practitioners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call on them to redouble their efforts to serve the public.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synthesis of ideas put forward in the Hutchins Commission report has become known as the Social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Responsibility Theory of the Press. It emphasized the need for an independent press that scrutinizes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other social institutions and provides objective, accurate, news reports.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most innovative feature of SR theory was its call for media to be responsible for fostering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productive and creative “Great Communities”. It said that media should do this by prioritizing cultural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pluralism- by becoming the voice of all the people- not just elite groups or groups that had dominated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national, regional or local culture in the past.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Dennis McQuail in 1987 summarized the basic principles of social responsibility theory as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following:-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								Media should accept and fulfill certain obligations to society.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								These obligations are mainly to be met by setting high or professional standards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informativeness, truth, accuracy, objectivity and balance.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3.								In accepting and applying these obligations, media should be self-regulating within the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framework of law and established institutions.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4.								The media should avoid whatever might lead to crime, violence or civil disorder or give offense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 minority groups.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5.								The media as a whole should be pluralist and reflect the diversity of their society, giving access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 various points of view and to rights of reply.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6.								Society and the public have a right to expect high standards of performance, and intervention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can be justified to secure the public good.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7.								Journalists and media professionals should be accountable to society as well as to employers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the market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SR theory has proved quite durable. Most journalists take seriously the central values of social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responsibility theory such as pluralism and cultural diversity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</a:rPr>
              <a:t>. 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	An example of a comprehensive code,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which also has an international reference, is the International Principles of professional Ethics in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Journalism, drawn up under the auspices of UNESCO. Unlike most industry codes, it does not use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word ‘freedom’ but refers frequently to rights and responsibilities, there are ten clauses headed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summarized as follows: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								People’s right to true information- the right of people to express themselves freely through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of communication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								The journalistic dedication to objective reality;- this aims to provide public with adequate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material to facilitate the formation o an accurate and comprehensive picture of the world.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3.								 The journalist's social responsibility.- this emphasizes the fact that journalistic information is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social good not just a commodity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4.								The Journalist's Professional integrity. This deals especially with rights not to work against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personal conviction and other matters of personal ethics.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5.								Public access and participation. This includes the right of rectification and reply.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6.								Respect for privacy and Human Dignity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7.								Respect for the Public interest. This relates to respect for the national community , it democratic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institutions and public morals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8.								Respect of Universal Values and diversity of cultures. This calls for respect for human rights,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social progress, national liberation, peace, democracy.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9.								Elimination of War and Other Great Evils confronting humanity .This calls for abstention from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justifying aggression, arms proliferation , violence, hatred , discrimination.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10.			Promotion of a New World information and communication order. This is directed especially at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need for decolonization and democratization of information and communication. </a:t>
            </a:r>
            <a:endParaRPr lang="ko-KR" altLang="en-US" dirty="0" smtClean="0" sz="1097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19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However there is little evidence that have developed an effective means of promoting these values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through their work. E.g. journalists continue to define the routine work of community and minority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groups as non-newsworthy, inflammatory remarks made by militant group leaders are widely publicized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with no information about the social conditions that prompt the remarks.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Before we proceed to discuss a contemporary media movement designed to breathe new life into social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responsibility theory, let’s first discuss the Totalitarian media Theory.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Totalitarian Media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Totalitarian media Theory is a normative theory calling for suppression of pluralistic groups and the use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media under the control of the dominant political party to propagate a strong centralized political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culture. Just as libertarianism arose as an alternative to authoritarian ideas, social responsibility theory is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 response to totalitarian ideas. Totalitarian media theories, such as those developed by the		Nazis or by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former Soviet communists, called for suppression of Pluralistic groups and exalted the necessity for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propagating a strong centralized political culture. Direct control of the media by the dominant political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party was seen as essential to prevent deviant, disruptive views from being expressed by enemies of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people. The party whether it is National Socialist or Soviet Communist, must be trusted with total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control over media so that it can educate the masses and lead them into a utopian future.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 in contrast to totalitarianism theory, SR theory encouraged media practitioners to see themselves as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front-line participants in the battle to preserve democracy in a world drifting inexorably toward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totalitarianism. </a:t>
            </a:r>
            <a:endParaRPr lang="ko-KR" altLang="en-US" dirty="0" smtClean="0" sz="1097"/>
          </a:p>
          <a:p>
            <a:pPr marL="0" indent="0" defTabSz="15240" algn="l">
              <a:lnSpc>
                <a:spcPts val="42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20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Arial"/>
              </a:rPr>
              <a:t>LESSON 07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CIVIC JOURNALISM, DEVELOPMENT MEDIA THEORY &amp; DEMOCRATIC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PARTICIPANT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Civic or Public Journalism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Keeping the spirit of the SR theory in view many newspapers began practicing 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civic journalism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, actively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engaging the members of their areas in reporting important civic issues. It is a form of interactive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journalism, where the newspaper actively enlists and engages people from all walks of life in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creation of the stories and reports it develops.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According to Gunaratne in 1998 civic or public journalism may be defined as: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An effort by print and broadcast journalists to reach out to the public more aggressively in the reporting </a:t>
            </a:r>
            <a:endParaRPr lang="ko-KR" altLang="en-US" dirty="0" smtClean="0" sz="1097" i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process, to listen to how citizens frame their problems and what citizens see as solutions to those </a:t>
            </a:r>
            <a:endParaRPr lang="ko-KR" altLang="en-US" dirty="0" smtClean="0" sz="1097" i="1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problems, and then use that information to enrich their newspaper or broadcast report. </a:t>
            </a:r>
            <a:endParaRPr lang="ko-KR" altLang="en-US" dirty="0" smtClean="0" sz="1097" i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OR </a:t>
            </a:r>
            <a:endParaRPr lang="ko-KR" altLang="en-US" dirty="0" smtClean="0" sz="1097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A movement to create a more active and engaged public by self-consciously giving voice to the people’s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agenda.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OR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A movement to steer journalism towards reinvigorating public life, which many see as excluding </a:t>
            </a:r>
            <a:endParaRPr lang="ko-KR" altLang="en-US" dirty="0" smtClean="0" sz="1097" i="1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ordinary citizens and devaluing the need to inform them. </a:t>
            </a:r>
            <a:endParaRPr lang="ko-KR" altLang="en-US" dirty="0" smtClean="0" sz="1097" i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Forms of civic journalism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 civic journalism can happen in a variety of ways: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 By giving a detailed and long-running coverage of important or controversial community issues,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employing citizens as part of the coverage and inviting response and debate through devices such as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hotlines and open forums. E.g. issues like state of public schools, sanitation problems, problems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public hospitals etc. In these reports local people and groups, local problems and local solutions are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highlighted rather than, national data on minority unemployment or how schools in another state meet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challenges.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 Another form of civic journalism is the assembly of citizen panels, composed of diverse people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interests that meet at regular intervals throughout the life of an ongoing news event, e.g. legislative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budget hearings or a political campaign.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reactions of the citizens to developments are reported as news.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3. Or developing citizen roundtables, inviting people from different constituencies to hash out their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differences and attempt to find some common ground. These interactions are then reported as news.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Proponents of civic journalism see it as the embodiment of social responsibility theory and a solid form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community service.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criticisms on civic journalism are: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								Competition for advertising revenues from other more national news media like television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Web.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								Too much concern and interests of citizens with personal or narrow agendas.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McQuail in 1987 cites several normative theories that have been developed in other parts of the world.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These include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Development media theory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Democratic-participant theory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Development Media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Development media theory was intended to recognize the fact that societies undergoing a transition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from underdevelopment and colonialism to independence and better material conditions often lack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infrastructure, the money, the traditions, the professional skills and even the audiences needed to sustain </a:t>
            </a:r>
            <a:endParaRPr lang="ko-KR" altLang="en-US" dirty="0" smtClean="0" sz="1097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21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institutions comparable to those of the First world or Second world, in which the four theories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could take root.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Goals of development media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It emphasizes the following goals: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								The primacy of the national development task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								The pursuit of cultural and informational autonomy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3.								Support for democracy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4.								Solidarity with other developing countries.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theory advocates media support for an existing political regime and its efforts to bring about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national economic development.  By supporting government development efforts, media aid society at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large. This theory argues that unless a nation is well-established and its economic development well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underway, media must be supportive 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rather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than critical of government. Journalists must not pick apart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government efforts to promote development but rather assist government in implementing such policies.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theory recognizes the need for some form of government intervention into the operation of media.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It envisions setting up: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Courier New"/>
                <a:ea typeface="Courier New"/>
              </a:rPr>
              <a:t>o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									Government agencies. 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Courier New"/>
                <a:ea typeface="Courier New"/>
              </a:rPr>
              <a:t>o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									Monitor training and licensing of media practitioners;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Courier New"/>
                <a:ea typeface="Courier New"/>
              </a:rPr>
              <a:t>o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									Control development of media institutions;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Courier New"/>
                <a:ea typeface="Courier New"/>
              </a:rPr>
              <a:t>o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									Regularly censor-media content before distribution.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Courier New"/>
                <a:ea typeface="Courier New"/>
              </a:rPr>
              <a:t>o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									Issue regular guidelines for day-to-day operation of media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Although different degree of self-regulation are encouraged, media practitioners are not trusted by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government officials to carry out their responsibilities without guidance and constant monitoring.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Criticism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 updated version of authoritarian theory and that media should never surrender the power to criticize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government policies even if it risks causing the policies to fail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</a:rPr>
              <a:t>.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Democratic-Participant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Democratic-participant theory was proposed in recognition of new media developments and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increasing criticism of the dominance of the main mass media by private or public monopolies.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From the 1960’s onwards call could be heard for alternative, grass-roots media, expressing the needs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citizens. The theory supports the right to relevant local information, the right to answer back and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right to use the new means of communication for interaction and social action in small-scale settings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community, interest groups or subculture. This theory challenged the necessity for and desirability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uniform, centralized, high-cost, commercialized, professionalized or state-controlled media. 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their place should be encouraged multiple, small-scale, local, non-institutional, committed media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which link senders to receivers and also favor horizontal patterns of interaction.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Practical expressions of the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practical expressions of the theory are many and varied, including the underground or alternative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press, community cable television, micro-media in rural settings, wall posters Media for women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ethnic minorities. The theory reflects the market as a suitable institutional form, as well as all top-down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professional provision and control. Participation and interaction are key concepts.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Democratic-participant theory advocates media support for cultural pluralism at a grass-root level.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are to be used to stimulate and empower pluralistic groups. Unlike social responsibility theory,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which assumes that mass media can perform this function, democratic-participant theory call for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development of innovative, ‘small’ media that can be directly controlled by group members.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If they cannot afford such media, then government subsidies should be provided to them existing small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should by identified and funded. Training programs should be established to teach group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members how to operate small media. </a:t>
            </a:r>
            <a:endParaRPr lang="ko-KR" altLang="en-US" dirty="0" smtClean="0" sz="1097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22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theory argues that surviving remnants of ethnic groups be given access to media and allowed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revive or stabilize their culture. This theory has been most fully developed in western Europe and is part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a grass-roots revival of historically significant cultural and ethnic groups. In Yugoslavia and Kosovo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Wales e.g. welsh language programming has been successfully aired.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Democratic participant theory is a reaction. The term democratic-participant expresses a sense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disillusionment with established political parties and with media system, which are seen as having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broken faith with the people.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There is also an element of reaction against the mass society, which is over-organized and alienating.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Free press theory is seen to fail because of its subversion by the forces of capitalism, while social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responsibility ends up as just another form of complicity with the bureaucratic state or a mere self-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serving by entrenched media professional.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Both freedom and self-regulation are seen to have failed  </a:t>
            </a:r>
            <a:endParaRPr lang="ko-KR" altLang="en-US" dirty="0" smtClean="0" sz="1097"/>
          </a:p>
          <a:p>
            <a:pPr marL="0" indent="0" defTabSz="15240" algn="l">
              <a:lnSpc>
                <a:spcPts val="5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23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Arial"/>
              </a:rPr>
              <a:t>LESSON 08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LIMITATIONS OF THE PRESS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Although the ideas discussed about the role of the media in society are still relevant, the attempt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formulate consistent theories of the press is bound to breakdown: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 Due to underlying interest and political ideology which are present in any society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 Due to outdated notion of the press as providing mainly only political news and information. As for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instance realistically speaking there is cinema and music industry video market or good deal of sport,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fiction and entertainment on television which is much more than the political information and news.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It is unsatisfactory to leave it outside the scope of social-normative thinking.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These theories were also formulated in very general terms and did not describe or underlie any actual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system.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framework of theory was formulated largely from a north American perspective at one point in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history taking little note of the distinctive features of public service broadcasting in other countries.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change: new normative theory needed for new times.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Apart from the relative decline of print media and rise of electronic media, other changes are under way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the media .The media are proliferating in their technical and institutional forms as much as in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volume of content produced and disseminated. This abundance of media is making it difficult to judge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what counts as an indispensable service and what the respective roles of different media is society might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Then there is the phenomenon of convergence between media, referring to fading of once clear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boundaries between print-, broadcast and telecommunication-based media.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is also becoming Transnational- in ownership, financing organization productions, distribution,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content, reception and even regulation. A related trend is Conglomeration and the formation of large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multi-media enterprises which not only cross nation boundaries but also lead to vertical and horizontal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concentration.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Conglomeration leads to fears of loss of creative independence and of cultural diversity. Due to this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there has been a general decline of public regulation of media and an increased role for the market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shaping the media. This trend is only partly a result of greater commercialization since it also reflects 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general decline in normative certainties and an increase in libertarian thinking.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 revised framework of normative principles for media structure and performance which follows is still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based on the presumption that the media are widely expected to serve the ‘public interest’ or ‘general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welfare’ whether by design or not Concept of ‘public interest’ in media. This means , in practice that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mass media are not the same as any other business or service  industry, but often carry out some tasks,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which contribute to the wider and longer-term benefit of society as a whole, especially in cultural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political matters, over and above their own obvious goals. But this does not imply that media can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legitimately be obliged to conform to some version of the popular will or alternative be directed to carry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out some particular mission as determined by the state or politicians. Sometimes the view of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majority has been viewed as public interest .Due to public debate there is never a fixed version of public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interest, but always changing.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issues of normative concern on which controversy has centered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								Concentration and monopoly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								News and information quality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3.								Security and social order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4.								Morals and decency 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5.								Cultural quality and commercialism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6.								Cultural autonomy and integrity </a:t>
            </a:r>
            <a:endParaRPr lang="ko-KR" altLang="en-US" dirty="0" smtClean="0" sz="1097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24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Concentration and monopoly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new industrialized media order endangers democracy and freedom contained in the concentrations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power in the hands of press ‘barons’, especially in the USA and Britain. This trend has continued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spread worldwide.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phenomenon of one-news-paper cities and the formation of large chains, provoked a fear of reduce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freedom and independence of news and views.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It is also threatened the balance representation of opposed political views,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so a loss of political choice for the reader reduced opportunities for access to media channels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generally reduced media diversity.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News and information quality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Second concern is a long-standing theme of debate is the concern for the general quality of the news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about events of the day and of the world as supplied to the average citizen, who depends on the media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order to reach informed choices and judgments. The press is often accused of sensationalism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superficiality of omissions inaccuracy and even falsification and lying and Failure to cover international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news in comprehensive and balanced way. So the need resist warlike, nationalist and racist propaganda.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Security and social order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most controversial issue is also that of relationship of media to security and authority of the state. 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authorities everywhere have shown a consistent inclination to want to manage the news even if they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stop short of censorship.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is more in the case of broadcasting than with the printed press.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Morals and decency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Another issue of concern is the issue of Morals Decency and portrayals of matter to do with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pornographic sex, crime and violence. The protection of minors from undesirable influences or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portrayal of women in degrading manner.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Commercialism 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term commercialism has many meanings, but in one influential view it stands opposed to number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key social-cultural values. Commercialization has been associated with manipulation, consumerism lack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originality and creativity lead to homogeneity and neglect of minorities who do not provide profitable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audience or advertising markets media should contribute to education culture and the arts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Cultural issues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is ceasing to reflect the culture and the circumstances of their intended publics and may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undermine the local language and cultural identity as a result of the transnational flow of content. It is 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potential problem for countries which are under the influence of a foreign media flow for other reasons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for instance India and Pakistan.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Response to these issues: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 what is required is: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								Media freedom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								Media equality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3.								Media diversity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4.								Information quality-objectivity concept- means adopting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5.								Social order and solidarity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6.								Cultural order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Media Freedom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There are many version of freedom.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Freedom is a condition, rather than a criterion of performance. It refers primarily to rights of free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expression and free formation of opinion. However for these rights to be realized there must also be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access to channels and opportunities to receive diverse kinds of information. So what freedom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 calls for is absence of censorship, license or other controls by government – unhindered </a:t>
            </a:r>
            <a:endParaRPr lang="ko-KR" altLang="en-US" dirty="0" smtClean="0" sz="1097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25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right to publish and disseminate news and opinions, equal rights of free reception and access to news,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views, education.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Freedom for news media to obtain news media to obtain information from relevant sources.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Absence of concealed influence from media owners or advertisers on news selection and on opinions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expressed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 active and critical editorial policy in presenting news and opinion and a creative, innovative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independent publishing policy in respect of art and culture.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Benefits of communication freedom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i) Systematic and independent public scrutiny of those in power and an adequate supply of reliable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 information about their activities- watchdog or critical role of media.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ii) Stimulation of an active and informed democratic system and social life.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iii) The chance to express idea, beliefs and views about the world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iv) Continued renewal and change of culture and society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v) Increase in the amount and variety of freedom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Media equality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Equality requires that no special favour be given to power-holders and that access to media should be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given to contenders for office and in general, to oppositional or deviant opinions, perspectives or claims.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relation to business clients of the media, equality requires that all legitimate advertisers be treated 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same basis the same rates and conditions. It also implies that the normal principles of the market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should operate freely and fairly. Equality supports policies of universal provision in broadcasting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telecommunication and of sharing out the costs of basic services.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Media diversity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diversity principle applied to actual media system and content have the following main elements.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 Media should reflect in their structure and content the various social, economic and cultural realities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the societies and communities in which they operate in a more or less proportional.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 Media should offer more or less equal chances of access to the voices of various social cultural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minorities which make up the society.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3. Media should serve as a forum for different interests and points of views in a society.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4. Media should offer relevant choices of content at one point in time and also variety over time of a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kind which corresponds to the needs and interests of their audiences.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Information quality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concept of Objectivity contains the following elements:-  </a:t>
            </a:r>
            <a:endParaRPr lang="ko-KR" altLang="en-US" dirty="0" smtClean="0" sz="1097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 position of detachment and neutrality towards the object of reporting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Lack of partisanship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Attachments to accuracy and other truth criteria </a:t>
            </a:r>
            <a:endParaRPr lang="ko-KR" altLang="en-US" dirty="0" smtClean="0" sz="1097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Lack of ulterior motive or service to third party 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Main information quality requirements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should provide comprehensive supply of relevant news and background information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about events in the society and the world around.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Information should be objective in the sense of being accurate, honest, sufficiently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complete, true to reality, reliable, and separating facts from opinion.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Information should be balanced and fair impartial-reporting alternative perspectives in 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non-sensational , unbiased way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Social order and solidarity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 In respect of the relevant public which they serve at national or local level, media should provide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channels of inter communication and support.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 The media may contribute to social integration by paying concerned attention to socially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disadvantaged or injured groups  </a:t>
            </a:r>
            <a:endParaRPr lang="ko-KR" altLang="en-US" dirty="0" smtClean="0" sz="1097"/>
          </a:p>
          <a:p>
            <a:pPr marL="0" indent="0" defTabSz="15240"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26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3. The media should not undermine the forces of law order by encouraging or symbolically rewarding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crime or social disorder.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4. In matters of social security such as war or threat of war or terrorism may be limited by consideration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national interest.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5. On questions of morals, decency and tastes especially in matters of the portrayals of sex, and violence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the use of language the media should in some degree observe the reigning norms or what is broadly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publicly acceptable and avoid causing grave public offence.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Cultural order 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								Media content should reflect and express the language and contemporary culture of the people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which the media serve; it should be relevant of current and typical social experience.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								Some priority should be given to the educational role of the media and to the expression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continuity of the best in the cultural heritage of a country.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3.								Media should encourage cultural creativity and originality and the production of work of high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quality according aesthetic, moral intellectual and occupational criteria. </a:t>
            </a:r>
            <a:endParaRPr lang="ko-KR" altLang="en-US" dirty="0" smtClean="0" sz="1097"/>
          </a:p>
          <a:p>
            <a:pPr marL="0" indent="0" defTabSz="15240" algn="l">
              <a:lnSpc>
                <a:spcPts val="5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27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Arial"/>
              </a:rPr>
              <a:t>LESSON 09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MCQUAIL’S FOUR KINDS OF THEORIES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Social science is controversial because it suggests causal relationships between things in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environment, people’s attitudes, values and behaviors.				Society and media relationship is a causal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relationship.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Theory is any set of ideas which can help make sense of a phenomenon, guide action or predict a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consequence.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Theories help us understand or explain phenomena we observe in social world. They are the net with </a:t>
            </a:r>
            <a:endParaRPr lang="ko-KR" altLang="en-US" dirty="0" smtClean="0" sz="1097" i="1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which we catch the world or the way in which we sense of the social life.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Theories are stories about how and why events occur… Scientific theories begin with the assumption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that the universe, including the social universe created by acting human beings, reveals certain basic and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fundamental properties that explain the ebb and flow of events in specific process. Theory is also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defined as scholars’ best representation of some state of affairs based on systematic observation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. 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According to McQuail there are four kinds of theories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								Social scientific theory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								Normative theory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3.								Operational theory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4.								Everyday theory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Social scientific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These theories are based on and guide empirical research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Permit statements about nature, workings and effects of mass communication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These statements or hypothesis are tested by making systematic and objective observations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regarding mass media, media use and media influence. </a:t>
            </a:r>
            <a:endParaRPr lang="ko-KR" altLang="en-US" dirty="0" smtClean="0" sz="1097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E.g. TV and aggression link.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Normative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form of theories explains how ideal media ought to operate within a specific system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social values.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Such theory usually stems from the broader social philosophy or ideology of a given society.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E.g. theories of the press’s role in a democracy would most likely fit here as would theories of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in an Islamic republic or an authoritarian.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Operational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kind of theory is normative but with a practical bent.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It involves not only HOW media should ideally operate but how they CAN operate to meet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specific ends. </a:t>
            </a:r>
            <a:endParaRPr lang="ko-KR" altLang="en-US" dirty="0" smtClean="0" sz="1097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Such as how to select news, please audience, effective advertising keep within the limits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what society permits and relate effectively to sources and audiences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Everyday or common-sense theory  </a:t>
            </a:r>
            <a:endParaRPr lang="ko-KR" altLang="en-US" dirty="0" smtClean="0" sz="1097" b="1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refers to the knowledge we all have from our long experience with media which enables us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 understand what is going on,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How a medium might fit into our daily lives,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How its content is intended to be read, how we like to read it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What are differences in different media (genre in content).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On the basis of such theory we make consistent choices from tastes and make judgments.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affects the media influence on the individuals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causes public debate about the media </a:t>
            </a:r>
            <a:endParaRPr lang="ko-KR" altLang="en-US" dirty="0" smtClean="0" sz="1097"/>
          </a:p>
          <a:p>
            <a:pPr marL="0" indent="0" defTabSz="15240" algn="l">
              <a:lnSpc>
                <a:spcPts val="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28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Other commentators on mass communication have suggested other means of understand about mediated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Critical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 loose confederation of ideas held together by a common interest  in the  quality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 and human life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Concerned with inequality and oppression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They not only observe they also criticize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Concerned with the conflict of interest in the society and the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Ways communication perpetuates domination of one group over another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effects a historical perspective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History of the scientific study of Media effects.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Media effects - a historical perspective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Examine the concern for media effects in historical perspective and the historical evidence for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actual media effects on opinions and behaviors since the invention of the printing press.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society’s elite which recognized potential societal influences from exposure to the printed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word. Such as the religious and the government elites that is why: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								used the press to for their own ends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								attempted to censorship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3.								control publications and thereby silence opposition voices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4.								Such fears even exist today in totalitarian societies, in which leaders suppress or control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to maintain power.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1559, Pope Paul IV issued an Index of Prohibited Books which included Protestant books along with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occult and pornography books and opposition books---- Martin Luther defied the pope and used the </a:t>
            </a:r>
            <a:endParaRPr lang="ko-KR" altLang="en-US" dirty="0" smtClean="0" sz="1097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printing press to spread Reformation literature to the masses…. And so rebels and imprisonment and </a:t>
            </a:r>
            <a:endParaRPr lang="ko-KR" altLang="en-US" dirty="0" smtClean="0" sz="1097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punishments. In the 16</a:t>
            </a:r>
            <a:r>
              <a:rPr lang="en-US" altLang="ko-KR" dirty="0" smtClean="0" sz="701">
                <a:solidFill>
                  <a:srgbClr val="000000"/>
                </a:solidFill>
                <a:latin typeface="Times New Roman"/>
              </a:rPr>
              <a:t>th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century King Henry VII felt so threatened that he prosecuted those who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published material offensive to the crown. Insisted on licensing and held English press under strict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control. In late 1700s in the United States Benjamin Franklin --- Philadelphia ‘Aurora’—leading voice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for the cause of Republicanism in the United States.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 press affects the ‘public opinion’. A judge said that: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 b="1">
                <a:solidFill>
                  <a:srgbClr val="000000"/>
                </a:solidFill>
                <a:latin typeface="Times New Roman"/>
                <a:ea typeface="Times New Roman"/>
              </a:rPr>
              <a:t>“Give to any set of men the command of the press and you give them the command of the country, for </a:t>
            </a:r>
            <a:endParaRPr lang="ko-KR" altLang="en-US" dirty="0" smtClean="0" sz="1097" i="1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 b="1">
                <a:solidFill>
                  <a:srgbClr val="000000"/>
                </a:solidFill>
                <a:latin typeface="Times New Roman"/>
                <a:ea typeface="Times New Roman"/>
              </a:rPr>
              <a:t>you give them the command of public opinion, which commands everything.” </a:t>
            </a:r>
            <a:endParaRPr lang="ko-KR" altLang="en-US" dirty="0" smtClean="0" sz="1097" i="1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Public concern for “indecent’ material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Concern for the ill effects of media violence and sexually explicit material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prostitutes and other miscreants and low lives of society became immensely popular among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many readers – and so became a target of extreme criticism.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Sensationalism promoted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Competitors in print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 on several occasions angry readers attacked the press---“moral war”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It was in the later half of the 19</a:t>
            </a:r>
            <a:r>
              <a:rPr lang="en-US" altLang="ko-KR" dirty="0" smtClean="0" sz="701">
                <a:solidFill>
                  <a:srgbClr val="000000"/>
                </a:solidFill>
                <a:latin typeface="Times New Roman"/>
              </a:rPr>
              <a:t>th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century when new technologies and the spread of literacy made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possible the development of remarkable new forms of communication – mass communication. New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technologies were invented and popularized and apprehensions were that: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Wingdings"/>
                <a:ea typeface="Wingdings"/>
              </a:rPr>
              <a:t>¾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							New technology would disrupt peaceful, rural communities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Wingdings"/>
                <a:ea typeface="Wingdings"/>
              </a:rPr>
              <a:t>¾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							Force people to in urban areas to serve as a convenient work force in large factories,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mines or bureaucracies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Wingdings"/>
                <a:ea typeface="Wingdings"/>
              </a:rPr>
              <a:t>¾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							For some mass media symbolized every thing that was wrong in the urban life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Wingdings"/>
                <a:ea typeface="Wingdings"/>
              </a:rPr>
              <a:t>¾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							Media lowered class tastes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Wingdings"/>
                <a:ea typeface="Wingdings"/>
              </a:rPr>
              <a:t>¾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							Brings political unrest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29</a:t>
            </a:r>
            <a:endParaRPr lang="ko-KR" altLang="en-US" dirty="0" smtClean="0" sz="1200"/>
          </a:p>
        </p:txBody>
      </p:sp>
      <p:sp>
        <p:nvSpPr>
          <p:cNvPr id="61" name="Rect 3"/>
          <p:cNvSpPr>
            <a:spLocks noGrp="1" noChangeArrowheads="1"/>
          </p:cNvSpPr>
          <p:nvPr/>
        </p:nvSpPr>
        <p:spPr>
          <a:xfrm rot="0">
            <a:off x="1645920" y="6757670"/>
            <a:ext cx="5454015" cy="17653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In the early 19</a:t>
            </a:r>
            <a:r>
              <a:rPr lang="en-US" altLang="ko-KR" dirty="0" smtClean="0" sz="701">
                <a:solidFill>
                  <a:srgbClr val="000000"/>
                </a:solidFill>
                <a:latin typeface="Times New Roman"/>
              </a:rPr>
              <a:t>th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century ‘penny press’—reports on the activities of arrested thieves, drunks </a:t>
            </a:r>
            <a:endParaRPr lang="ko-KR" altLang="en-US" dirty="0" smtClean="0" sz="1097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Wingdings"/>
                <a:ea typeface="Wingdings"/>
              </a:rPr>
              <a:t>¾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							Violated cultural norms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Wingdings"/>
                <a:ea typeface="Wingdings"/>
              </a:rPr>
              <a:t>¾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							The old social order of the landed aristocracy was crumbling an was its culture and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politics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Dominant perspective that emerged during this period was of </a:t>
            </a:r>
            <a:r>
              <a:rPr lang="en-US" altLang="ko-KR" dirty="0" smtClean="0" sz="1097" i="1" b="1">
                <a:solidFill>
                  <a:srgbClr val="000000"/>
                </a:solidFill>
                <a:latin typeface="Times New Roman"/>
              </a:rPr>
              <a:t>mass society theory.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Among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originators of mass society notions was a German sociologist, Ferdinand Tonnies. He tried to </a:t>
            </a:r>
            <a:endParaRPr lang="ko-KR" altLang="en-US" dirty="0" smtClean="0" sz="1097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differentiate between the earlier form of social organization and the European society as it </a:t>
            </a:r>
            <a:endParaRPr lang="ko-KR" altLang="en-US" dirty="0" smtClean="0" sz="1097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existed in the late 19</a:t>
            </a:r>
            <a:r>
              <a:rPr lang="en-US" altLang="ko-KR" dirty="0" smtClean="0" sz="701">
                <a:solidFill>
                  <a:srgbClr val="000000"/>
                </a:solidFill>
                <a:latin typeface="Times New Roman"/>
              </a:rPr>
              <a:t>th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century. The two terms he used were:-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								Gemeinshaft or folk society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								Gesellshaft or modern, industrial society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Gemeinshaft or folk society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People were			bound by strong ties of family, tradition, rigid social roles- basic social institutions were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very powerful---- he argued that folk society yearn for the order and meaning and they often find life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modern societies to be troublesome and without meaning. in Modern or industrial societies people are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often bound		by relatively weak social institutions base upon rational choices rather than tradition.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French Sociologist, Emile Durkheim also offered more or less a similar theory about the dichotomy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society.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1. Mechanical solidarity- 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compared folk societies to machines in which people were little more than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cogs. The machines are ordered and durable, but people were forced by collective consensus to perform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traditional social roles—bound by consensus to one another like the parts of a great engine.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2. Organic solidarity- 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		he compared the modern social orders to animals. As they grow, animals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undergo profound changes in their physical form. The animals are made up of cell and cell serve very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different purposes and also undergo changes. Similarly in modern social orders the people grow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changes along with the society at large- for their survival. So organic solidarity is characterized by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specialization, division of labor and interdependence and in this regard media role			was appreciated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permit important new social bonds formation.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Later the ails (decline of common morality) of the society must be cured by social pathologist-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sociologists-  not by reverting to old social orders but scientifically chosen forms would solve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problems inherent in modernity.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Characteristics of the mass society and mass audience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Wingdings"/>
                <a:ea typeface="Wingdings"/>
              </a:rPr>
              <a:t>¾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							Large number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Wingdings"/>
                <a:ea typeface="Wingdings"/>
              </a:rPr>
              <a:t>¾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							Widely dispersed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Wingdings"/>
                <a:ea typeface="Wingdings"/>
              </a:rPr>
              <a:t>¾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							Non-interactive and anonymous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Wingdings"/>
                <a:ea typeface="Wingdings"/>
              </a:rPr>
              <a:t>¾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							Heterogeneous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Wingdings"/>
                <a:ea typeface="Wingdings"/>
              </a:rPr>
              <a:t>¾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							Not organized or self acting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so the theory made a several basic assumption about individuals and the role of media and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nature of social change.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								First assumption was that media is cancerous force within society and must be purged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or totally restructured- govt control – Nazi- BBC—also George Orwell novel in 1948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‘1984’ Big brother watches every one, televised propaganda was used to foment hatred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against external enemies and promote love of Big Brother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								Media have the power to reach out and directly influence the minds of average people-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direct effects assumptions – usually negative- average citizens are portrayed as helpless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are being manipulated by the power of the media e.g. violence on TV, or in comics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or heavy metal music and average teenagers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3.								once peoples minds are corrupted by media, all sorts of bad, long-term consequences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result-bringing not only ruin to individual lives but also certain social problems on a </a:t>
            </a:r>
            <a:endParaRPr lang="ko-KR" altLang="en-US" dirty="0" smtClean="0" sz="1097"/>
          </a:p>
          <a:p>
            <a:pPr marL="0" indent="0" defTabSz="15240" algn="l">
              <a:lnSpc>
                <a:spcPts val="2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30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vast scale-every social problem is attributed to the media e.g. teenage delinquents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disaffected housewives- seeing to many soap operas- drug addicts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4.								Average people are vulnerable to media because they have been cut off and isolated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from traditional social institutions that previously protected them from manipulation.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argument is, in modern societies when an individual is isolated and is striped off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his traditional protective family structures provided by the traditional community 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started believing whatever media communicated to them. Media became the most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trusted and valued source of messages about politics, entertainment, religion, education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on and on e.g. story telling replaced by movies, television and videos.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5.								Mass media inevitably debase higher forms of culture, bringing about a general decline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civilization.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criticism was held by Western cultural and educational elites- in decades following the </a:t>
            </a:r>
            <a:endParaRPr lang="ko-KR" altLang="en-US" dirty="0" smtClean="0" sz="1097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enlightenment (18</a:t>
            </a:r>
            <a:r>
              <a:rPr lang="en-US" altLang="ko-KR" dirty="0" smtClean="0" sz="701">
                <a:solidFill>
                  <a:srgbClr val="000000"/>
                </a:solidFill>
                <a:latin typeface="Times New Roman"/>
              </a:rPr>
              <a:t>th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century European social and Philosophical movement that stressed rational thought)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these elites thought themselves as responsible for nurturing and promulgating higher forms of culture,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not only within their own societies but also around the world. (White, male, western, protestant) so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was viewed as a threat to high culture- e.g. rather than glorifying gangsters highlight great leaders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or religious leaders etc. media should not lower people tastes by giving them what they want but should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give  what they need. (BBC) </a:t>
            </a:r>
            <a:endParaRPr lang="ko-KR" altLang="en-US" dirty="0" smtClean="0" sz="1097"/>
          </a:p>
          <a:p>
            <a:pPr marL="0" indent="0" defTabSz="15240" algn="l">
              <a:lnSpc>
                <a:spcPts val="46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31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Arial"/>
              </a:rPr>
              <a:t>LESSON 10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PROPAGANDA THEORIES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today’s session we will see: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How the idea of Propaganda emerged in the mass society and mass media relationship.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then look the theories that were developed to understand and control it as these were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first true media theories earlier within the mass society theory media was seen as one of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disruptive forces.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Propaganda Theories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But in propaganda theories, media became the focus of attention. Propaganda theorists specifically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analyzed media content and speculated about its influence. They sought to understand and explain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ability of messages to persuade and convert thousands or even millions of individuals to extreme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viewpoints.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the beginning of the 20th century traditionalist elite propagandists had TWO alternatives: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American way – stood for truth justice and freedom.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Totalitarianism – communism and Nazis- falsehood, evil and slavery---- Of course they had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their own versions of truth justice and freedom.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Initially Americans resisted the propaganda for it violated the most basic rules of fair democratic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political communication - for propaganda freely used lied and deception to persuade- what they believed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was that people should be taught to critically evaluate propaganda messages, then they will be able to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reject them as unfair and false. They believed that public education could save democracy. But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optimism faded as both communism and Nazism spread from Europe to America in 1930s. So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propaganda experts became convinced that even if public education was a practical means of resisting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propaganda, it would simply take too long. Time was running out. Propaganda must be resisted by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whatever means possible so if the power of the propaganda could be harnessed to promote good and just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ideals that would just not counter the threat but have a tool that could help build a better social order –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white propaganda.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Origin of Propaganda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Term originated in the 16th century during the counter-Reformation. Used by the Society for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Propagation of the Faith- The term has since come to refer to the no-holds-barred use of communication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 propagate specific beliefs and expectations ultimate goal is to change the way people act e.g.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World War I Nazi Germany’s propaganda division said the secret to effective propaganda is to simplify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 complex issue and repeat that simplification over and over again.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Effective propaganda is covert.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Disinformation- false information to discredit the opposition.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Black propaganda – deliberate and strategic transmission of lies.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White propaganda – intentional suppression of potentially harmful information and ideas, combined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with deliberate promotion of positive information or ideas to distract attention from problematic events.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Grey propaganda – involves transmission of information or ideas that might or might not be false.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Engineering of Consent 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totalitarian propagandist conceptualized as a very practical means of mass manipulation an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effective mechanism for controlling large populations so that the dominant majority came to have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act upon certain beliefs and attitudes.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Propagandists typically held elitist and paternalistic views about their audiences. They believed that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people needed to be changed for their own good.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They believed that people were so irrational or so illiterate so in-attentive that it was necessary to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coerce, seduce or trick them into learning bits of misinformation.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They also believed in suppressing opposition. </a:t>
            </a:r>
            <a:endParaRPr lang="ko-KR" altLang="en-US" dirty="0" smtClean="0" sz="1097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32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Three Theories That Influenced the Propaganda Theories In 1930s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								Behaviorism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								Freudianism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3.								Magic bullet theories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Behaviorism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John B. Watson - an animal experimentalist who argued that all human action is merely a conditioned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response to external environmental stimuli. Media provides external stimuli that triggered immediate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responses.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Freudianism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Sigmund Freud, pioneer of this theory, stated that Ego is rational mind in control. Id is the dark side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self- the egocentric,(selfish and self-centered) pleasure seeking part of the ourselves- that Ego must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struggle to keep in control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Ego relies on the internalized set of cultural rules the Superego- for guidance.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Caught between the primitive Id and the overly restrictive Superego, the Ego fights a losing battle when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Ego loses control to the Id, Hysteria or worse results and when the Superego becomes dominant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Id is completely suppressed, people turn into unemotional, depressed social automatons that simply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do what others demand.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Propaganda theorists used Freudian theory to develop propaganda. It would be most effective if it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appeal directly to the Id and stimulate it to overwhelm (overpower) the Ego or through effective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propaganda efforts the cultural rules (Superego) moved the self in the direction of the Id. So people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were seen as individuals incapable of rational self control. People were seen as highly vulnerable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manipulation- media stimuli and the Id could trigger action that the Ego and the Superego were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powerless to stop.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Magic Bullet Theories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the 1920s Media was assumed to operate like magic bullets that penetrated people’s minds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instantly created associations between strong emotions and specific concepts. By carefully controlling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these magic bullets, propagandists felt that they could condition people associate good emotions, such as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loyalty and reverences with their own country and associate bad emotions, such as fear and loathing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with their enemies.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These theorists thought that rational mind was a mere façade, incapable of resisting powerful messages.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It happened in Germany, Japan, Russia and Italy. In October 1938 H. G Wells War of the Worlds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LASSWELL’S PROPAGANDA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He combined behaviorism and Freudianism into a particularly pessimistic vision of media and their role.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Propaganda was not so much the result of the substance or appeal of specific messages but rather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result of the vulnerable state to mind of average people. He argued that economic depression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escalating political conflict had induced widespread psychosis (hang up, obsession)and this made people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susceptible to even crude forms of propaganda he rejected simplistic magic bullet theory .He believed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that people need to be slowly prepared to accept radically different ideas and actions. Communicators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need a well developed long-term, campaign in which new ideas and image are carefully introduced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then cultivated symbols must be created and people to associate specific emotions with these symbols. if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these cultivation strategies are successful, they can be referred to as Master symbols – so Master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symbols are associated with strong emotions and possesses the power to stimulate beneficial large-scale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mass action if they are used wisely.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He envisioned a long and quite sophisticated conditioning process. Exposure to one or two extremist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messages would not likely have significant effects. For successful social movements gain power by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propaganda master symbols over a period of months and years using variety of media. He proposed that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that power to control delivery of propaganda through the mass media would be placed in the hands of a </a:t>
            </a:r>
            <a:endParaRPr lang="ko-KR" altLang="en-US" dirty="0" smtClean="0" sz="1097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33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new elite a scientific technocracy that would be pledged to using its knowledge for good rather than evil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Hence it became the foundation for numerous official efforts to improve and spread democracy at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agencies such as VOA and US information Agency. </a:t>
            </a:r>
            <a:endParaRPr lang="ko-KR" altLang="en-US" dirty="0" smtClean="0" sz="1097"/>
          </a:p>
          <a:p>
            <a:pPr marL="0" indent="0" defTabSz="15240" algn="l">
              <a:lnSpc>
                <a:spcPts val="66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34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Arial"/>
              </a:rPr>
              <a:t>LESSON 11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PARADIGM SHIFT &amp; TWO STEP FLOW OF INFORMATION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out previous session we discussed the theories that propounded that media has a powerful effect 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people. We discussed the theories which were the reason for the theories that media can be used as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powerful propaganda tool.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Now we will discuss how a radical transformation in media theory took place. And the focus from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powerful effect of media shifted to Limited Effects of Media. And how this became the dominant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paradigm in U.S media research from 1940 till 1960s. We will discuss the work of the pioneer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researchers in this field who were responsible for bringing this shift. We will discuss the work of Paul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Lazarsfeld of Princeton University and then the work of Carl Hovland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But before we proceed lets look at the term Paradigm shift. Thomas Kuhn in 1970 a science historian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argued that the way science progresses is through these radical breaks in theory. For a period of time a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single theoretical perspective or paradigm dominates most research. It provides a useful guide for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research as long as its basic assumptions are accepted. But sometimes small opposition research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communities emerge to develop and investigate alternate theories. Sometimes their work is ignored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sometime they are able to conclusively demonstrate the validity of their perspective.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Sometimes researchers committed to a dominant paradigm uncover important findings that are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inconsistent with it. And as they explore these findings more and more contradictory data are obtained.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Eventually researcher makes an effort to explain for these inconsistencies and develop a new body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theory.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Sometimes an important role is played by a scientific iconoclasts-people who rebel against key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assumptions in the dominant paradigm or who are convinced that new research methods should be used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These rebels work in isolation as they develop alternate perspective; the value of their ideas and findings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might not be recognized until decades after the original research was done.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Paradigm Shift In Mass Communication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people who led the paradigm shift in mass communication theory during the 1940s and 1950s were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primarily methodologists – not theorists. They were convinced that the influence of media can be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assessed by employing objective, empirical methods to measure it.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They were impressed by the accomplishments being made in the physical science. The ability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understand and control the physical world was being vividly demonstrated e.g. the highly sophisticated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bombs- which could be used for either good or evil- to defend democracy and bolster totalitarianism.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Similarly the scientific methods provided the essential means to control media’s power. They argued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that new research methods such as experiments and surveys made it possible to observe the effects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media. These observations would permit definitive conclusions to reach and would guide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construction of more useful theory.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researchers were trained in the empirical research methods adopted; statistical techniques were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adapted to the study of media effects to bring validity in their approach. Large-scale expensive studies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were conducted.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Two-Step Flow of Information And Influence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Paul Lazarsfeld was a mathematician, but also interested in psychology, sociology and mass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communication. He and his research institute at Colombia University pioneered research in the effects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radio and introduced. The notion that interpersonal communication was an important mediating factor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certain mass media effects.  </a:t>
            </a:r>
            <a:endParaRPr lang="ko-KR" altLang="en-US" dirty="0" smtClean="0" sz="1097"/>
          </a:p>
          <a:p>
            <a:pPr marL="0" indent="0" defTabSz="15240" algn="l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35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Lazarsfeld preferred inductive approach to theory construction that is; research should begin with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empirical observation, not with armchair speculation.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After the facts are gathered they are sifted and the most important pieces of information are selected.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information is used to construct empirical generalizations – assertions about the relationships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between variables.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research approach is cautious and inherently conservative. It avoids sweeping generalizations that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go beyond empirical observations and demand that theory construction be disciplined by data collection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analysis. Theory is gradually created by combining generalizations to build what Robert Merton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1967 referred to as middle-range theory.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Middle range theory comprises of empirical generalizations that are solidly based on empirical facts.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Lazarsfeld studied the election campaign of 1940 – between Roosevelt against Republican Wendell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Willkie. He assembled a large research team in May- the voters were interviewed seven times from May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till November. His findings contradicted mass society theory. He argued that the most important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influence of mass media was to reinforce a vote choice that had already been made. Media simply gave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people more reasons for choosing a candidate to whom they already favored.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He found very little evidence that media converted people. Instead, the converts were often people with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divided loyalties and were pressured by certain group ties. He found out that the few who were early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deciders were also the heaviest users of media.  These heavy users might be the same people whose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advice was being sought by other more apathetic voters. These heavy viewers held well developed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political views and used media wisely and critically.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 rather than be converted themselves, they might actually gain information that would help them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advise others so that they would be more resistant to conversion.  Thus these heavy users might act as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gate-keepers- screening information and only passing on items that would help other share their views.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They would pass along information to others in the community who looked to them for guidance.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Lazarsfeld chose the term opinion leader to refer to these individuals. He labeled those who turned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opinion leaders for advice as opinion followers.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These (opinion followers) people were influenced primarily through interpersonal contacts rather than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by what they read in the newspapers and magazines or heard on the radio. This finding led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establishment of a TWO-STEP FLOW MODEL OF MASS COMMUNICATION, in which effects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were perceived as being modified by interpersonal communication about those media messages.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For the attributes of opinion leaders another research conducted in 1943 on the housewives in Illinois--a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snowball sampling was done- to find out who influenced their thinking on marketing, movies, fashions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politics- and then influential people were interviewed.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After 10 years Elihu Katz and Lazarsfeld published their work PERSONAL INFLUENCE in 1955.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They disclosed that opinion leaders existed at all levels of society and that the flow of their influence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tended to be horizontal rather than vertical. Opinion leaders influenced people like themselves rather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than those above or below them in the social order.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OPINION LEADERS differed from followers in many ways of their personal attributes: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They were more gregarious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Used media more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Were more socially active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shared the same social status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Limited Effects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Two popular labels from perspective on media that developed out of Lazarsfeld’s work are: </a:t>
            </a:r>
            <a:endParaRPr lang="ko-KR" altLang="en-US" dirty="0" smtClean="0" sz="1097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36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Indirect Effects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When media do seem to have an effect, that effect is “filtered” through other parts of the society, for the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example, through friends or social groups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Limited Effects Theory 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Limited Effects Theory propounds that media have minimal or limited effects because those effects are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mitigated by a variety of mediating or intervening variables.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broad generalizations that emerged from the limited effect research work conducted between 1945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1960.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rarely directly influenced individuals. Most people are sheltered from direct manipulation by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propaganda by their family, friends, co-worker and social groups. People don’t believe everything they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hear or see in the media. They turn to others for advice and critical interpretation.			This assumption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contradicts mass society notion that viewed people as isolated and highly vulnerable to direct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manipulation. There is two –step flow of media influence. Media will only be influential if the opinion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leaders who guide others are influenced first.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But since these opinion leaders are sophisticated, critical media users, they are not easily manipulated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by media content. They act as effective barrier to media influence.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By the time most people become adults that have strongly held group commitments such as political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party and religious affiliation that individual media messages are powerless to overcome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.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These commitments cause people to reject messages even if other group members are not present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assist them. Media use tends to be consistent with these commitments. E.g. Republican and democrats;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religious commitments etc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When media effects do occur, they will be modest and isolated.		Huge number of people across the land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will not be converted. Rather small pockets of individuals might be influence-usually those who are cut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off from the influence of other people or whose long-term commitments are undermined by social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crises.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Carl Hovland and the Experimental section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Army’s information and Education Division had a Research Branch headed by a psychologist Carl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Hovland. Primary mission was “to make experimental evaluations of the effectiveness of various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programs of the Information education division”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 find out the essential elements of attitude change he designed experiments employing controlled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variation. To study the claim of mass society theory, he experimented on the soldiers with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assumptions that since soldiers were torn form their families jobs and social groups. They are isolated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individuals, supposedly highly vulnerable to propaganda.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Hovland found that the military’s propaganda wasn’t as powerful as had been assumed. They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discovered that although the movies were successful in increasing knowledge, they were not as effective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influencing attitudes and motivations (their primary functions).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But they also found out that although initially films were more effective in imparting factual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information than in changing attitudes about the British as time passed, factual knowledge decreased but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attitudes toward the British actually became more positive. So time was key variable in attitude change.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Possibly propaganda effects were not as instantaneous as mass society theory or behaviorist notions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suggested. However this group found that attitude change was a very complex issue and many variables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had affects on the attitude of an individual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</a:rPr>
              <a:t> e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.g. kind of message- one sided or two-sided; socio-economic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background, when people are predisposed to a certain attitude etc  </a:t>
            </a:r>
            <a:endParaRPr lang="ko-KR" altLang="en-US" dirty="0" smtClean="0" sz="1097"/>
          </a:p>
          <a:p>
            <a:pPr marL="0" indent="0" defTabSz="15240" algn="l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37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Since the findings on effects research were enormously varied, two interrelated empirical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generalizations emerged. These generalizations assert that the influence of mass media is rarely direct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because it is almost always mediated by: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individual differences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group membership or relationships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These two factors normally serve as effective barriers to media influence.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Individual Differences Theory 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Argued that, because people vary greatly in their psychological make-up and because they have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different perceptions of things, media influence differs from person to person. More specifically, media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messages contain particular stimulus attributes that have differential interaction with personality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characteristics of members of the audience.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Social Categories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theory assumes that there are broad collective aggregates or social categories in urban-industrial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societies whose behaviour in the face of given set of stimuli is more or less uniform. People with similar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backgrounds e.g. age gender income level, religious affiliation.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Selective Process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One of the central tenet of attitude change theory that was adopted by influential mass communication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theorists, is the idea of COGNTIVE CONSISTENCEY.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As discussed earlier that people seemed to seek out media messages consistent with the values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beliefs of those around them. This implied that people tried to preserve their existing views by avoiding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messages that challenged them. We must here again mention the theory of COGNITIVE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DISSONANCE.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He explained that the bedrock premise of dissonance theory is that information that is not consistent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with a person’s already-held values and beliefs will create a psychological discomfort (dissonance) that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must be relieved.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People generally work to deep their knowledge of themselves and their knowledge of the world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somewhat consistent.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According to Festinger </a:t>
            </a:r>
            <a:r>
              <a:rPr lang="en-US" altLang="ko-KR" dirty="0" smtClean="0" sz="1097" i="1" b="1">
                <a:solidFill>
                  <a:srgbClr val="000000"/>
                </a:solidFill>
                <a:latin typeface="Times New Roman"/>
              </a:rPr>
              <a:t>	“If a person knows various things that are not psychologically consistent </a:t>
            </a:r>
            <a:endParaRPr lang="ko-KR" altLang="en-US" dirty="0" smtClean="0" sz="1097" i="1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 b="1">
                <a:solidFill>
                  <a:srgbClr val="000000"/>
                </a:solidFill>
                <a:latin typeface="Times New Roman"/>
                <a:ea typeface="Times New Roman"/>
              </a:rPr>
              <a:t>with on another he will, I a variety of ways, try to make them more consistent.”</a:t>
            </a:r>
            <a:endParaRPr lang="ko-KR" altLang="en-US" dirty="0" smtClean="0" sz="1097" i="1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Collectively, these ways have become known as the SELECTIVE PROCESSES. Some psychologists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consider these defense mechanisms that we routinely use to protect ourselves from information that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would threaten us. Here are the three forms of selectivity that were studied by attitude change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researcher.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These notions have since been widely criticized and should be interpreted very carefully.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Selective exposure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Selective retention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selective perception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1. Selective exposure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People’s tendency to expose themselves to or attend to media messages that feel are in accord with their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already-held attitudes and interests and the parallel tendency to avoid that which might be dissonance-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creating. </a:t>
            </a:r>
            <a:endParaRPr lang="ko-KR" altLang="en-US" dirty="0" smtClean="0" sz="1097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38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2. Selective retention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Is the process by which people tend to remember best and longest information that is consistent with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their preexisting attitudes and interests e.g. unpleasant memories?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3. Selective perception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Is the mental or psychological recasting of a message so that its meaning is in line with a person’s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beliefs and attitudes? </a:t>
            </a:r>
            <a:endParaRPr lang="ko-KR" altLang="en-US" dirty="0" smtClean="0" sz="1097"/>
          </a:p>
          <a:p>
            <a:pPr marL="0" indent="0" defTabSz="15240" algn="l">
              <a:lnSpc>
                <a:spcPts val="61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39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Arial"/>
              </a:rPr>
              <a:t>LESSON 12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MIDDLE RANGE THEORIES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Background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US the golden age of TV began in the 1950s and continued throughout the 1960s; the highly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successful introduction of colour television during the 1960s confirmed the popularity of the new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medium. The life styles changed – visits with friends and extended family members declined sharply,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decline in book reading, less out door games.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Concern grew that Television is: affecting nation slowly, under mining our mental ability or moral fiber,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making us passive couch potatoes, there was mindless entertainment as against classic .Special attention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was directed at television’s influence on children — is it making them passive, dull or bringing violence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lead them to juvenile delinquency. In late 1950s Wilbur Schramm, Jack Lyle and Edwin parker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directed on to the most ambitious research projects. During the 1960s and into the 1970s the limited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effects paradigm dominated American mass communication research. In this, the studies conducted by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Schramm’s Stanford group demonstrated the power of the paradigm and its ability to produce findings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that had immediate, practical value.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First research center was established at the university of Illinois and then at Stanford university. These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research centers conducted its research without using a single well articulated theoretical framework. It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relied on a number of empirical generalizations that had emerged from earlier studies. Their goal was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construct a theory based on systematic empirical observation. They worked inductively identifying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consistencies in their data and then summarizing and interpreting them. Their conclusions were No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informed person can say simply that television is bad or good for children … for some children, under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some condition, some television is harmful for other children under the same condition or for the same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children under other conditions, and it will be beneficial. For most children under most conditions, most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television is probably neither particularly harmful nor particularly beneficial.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 according to the researcher the effect of television could most usefully be viewed as ‘an interaction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between characteristics of television and characteristics of viewers’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They asserted that the arrival of television hadn’t radically altered child-rearing; it had merely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eliminated some old problems (reading comic books) and substituted new ones. The researchers advised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that although television might aggravate some child-rearing problems, these could be handled if parents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provided a little extra care and understanding.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so other researchers also followed research in the limited effects paradigm they were content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simply conduct empirical research and address the many research questions that started springing up.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But few thoughtful tried to take stock of what had been done. They wanted to know how all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individual research findings might be added up or collated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Robert Merton could truly claim to the world of grand sociological theory in the tradition of Emile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Durkheim and the microscopic sociological observation as practice by Lazarsfeld and Hovland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Schramm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books he wrote were Social Theory and Social Structure and Social Theoretical Sociology. He gave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them perspective from which to interpret their work and he taught them the necessity of combining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induction with deduction. He provided a conceptual foundation for the new paradigm. He was a strong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advocate for what he called ‘theories of the middle range’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Unlike grand social theories (that is, mass society theory) that attempted to explain all forms of social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action, middle range theories were designed to explain only limited domains or ranges of action that had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been or could be explored during empirical research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Merton described middle-range theories as follows: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Middle-range theories consist of limited sets of assumptions from which specific hypotheses are  </a:t>
            </a:r>
            <a:endParaRPr lang="ko-KR" altLang="en-US" dirty="0" smtClean="0" sz="1097" i="1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40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logically derived and confirmed by empirical investigations. These theories do not remain separate but </a:t>
            </a:r>
            <a:endParaRPr lang="ko-KR" altLang="en-US" dirty="0" smtClean="0" sz="1097" i="1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are consolidated into wider networks of theory.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These theories are sufficiently abstract to deal with differing spheres of social behavior and social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structure, so that they transcend sheer description or empirical generalization.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middle range orientation involves the specification of ignorance , rather than pretend to knowledge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where it is in fact absent, this orientation expressly recognizes what must still be learned in order to lay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foundation for still more knowledge.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 Merton argued that all this research work would eventually be brought to construct a comprehensive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theory that would have the power and scope of theories in physical sciences. Moreover, when it was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finally constructed, this theory would be far superior to earlier forms of social theory that were not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empirically grounded.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Thus, middle rang theory provide and ideal rationale for limited effects research. It implied that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eventually all the individual effects studies would add up and a broad perspective on the role of media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could be constructed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But the effort to combine them into broader theories proved more problematic than had been expected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Functional Analysis Approach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Merton used the perspective of functional analysis from carefully examining research in anthropology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sociology.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That is the society consists of complex sets of interrelated activities, each of which supports the others.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Every form of social activity is assumed to play some part in maintaining the system as a whole.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 functionalist approach was that all practices that contribute to maintaining the society can be said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 functional rather than good, any practices that are disruptive or harmful are by definition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Dysfunctional rather than evil.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As long as functional practices dominate and dysfunctional practices are kept to some minimum.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society will flourish- it can be said to be in balance because the functional practices balance out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dysfunctional ones. But it turned out to be quite complicated. Various forms of media content can be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functional or dysfunctional for society as a whole, for specific individuals, for various subgroups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E.g. news about a corrupt politician alerts the society is functional but dysfunctional for the politician.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 an over all problem with functional analysis is that it rarely permits any definitive conclusion to be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drawn about the overall functions or dysfunctions of media.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general functional analysis produces conclusion that largely legitimize or rationalize the status quo.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E.g. existing forms of media content and the industries that produce them can be assumed to be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functional. After all if the society is not falling apart then it must be in balance.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Functional analysis ad the limited effects paradigm made a good fit , if media influence was modest,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couldn’t be too dysfunction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Information Flow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Number of surveys and experiments were conducted to assess the flow of information from media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mass audiences. The overall objective of this wok was to assess the effectiveness of media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transmitting information to mass audiences. News flow research focused on determining whether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barriers impeded the flow of information from media to typical audience members.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Some barriers investigated included: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level of education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amount of media use for news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interest in news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talking about news with others </a:t>
            </a:r>
            <a:endParaRPr lang="ko-KR" altLang="en-US" dirty="0" smtClean="0" sz="1097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41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difference between hard and soft news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hard news typically included news about politics, science world events and community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organizations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soft news included sports coverage gossip about popular entertainers and human interest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stories about average people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research confirmed the importance of motivating people to pass on information, but suggested that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even a free gift was insufficient to guarantee the accurate flow of information.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most important limitation of information flow theory is that it is a simplistic, linear, source-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dominated theory.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Information originates with authoritative or elite source then flows outward to ignorant individuals.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Barriers to the information flow are to be identified and overcome and little effort is typically made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consider whether the information has any value or utility for average audience members.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Elite Pluralism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Like other examples of limited effects theory, elite pluralism assumes that media have little ability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directly influence people. Media alone cannot alter politics. Elite pluralism argues that media, in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name of stability should reinforce political party loyalties and assist the parties to develop and maintain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large voter coalitions. Media shouldn’t be expected to lead public opinion but rather reinforce it. If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change is to occur, it must come from the pluralistic groups and be negotiated and enacted by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leaders of these groups. This idea was spawned partly as an effort to make sense of the voter research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initiated by Lazarsfeld in the 1948 election. He and his colleagues found inconsistencies between their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empirical observation of 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		typical voters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and the assumption that classical democratic theory made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Classical democratic theory- assumed that every one must be well informed and politically active. But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new perspective based on empirical data showed that average people didn’t care about politics.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Voting decisions were more likely to be based on personal influence than on reasoned consideration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various candidates. So they argued that voter apathy weren’t really a problem for the political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system as a whole. They argued that we are better off if our political system changes very slowly over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time as result of gradual conversions. They believed that the important factor was not the quality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voting decisions but rather their stability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Opposition to Elite Pluralism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First look at the two terms ELITE and PLURALISM.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ELITE implies a political system in which power is ultimately in hands of a small group of influential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persons, a political elite.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PLURALISM refers to cultural, social, and political diversity.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It implies a political system in which many diverse groups are given equal status and representation.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Can there be a political system that is based on both of these principles- a system in which power is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centralized in the hands of the few but in which the rights and status of all minority groups are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recognized and advanced.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 to opponents elite pluralism was a rationalization of the status quo that provided no direction for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future development. Strong opposition to elite pluralism came from the political left headed by C.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Wright Mills. Based on his knowledge of survey research he argued that in American society, political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power was not decentralized across a broad range of pluralistic groups. Instead he believed that power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was centralized in a small group of military-industrial-complex leaders whom he called THE POWER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ELITE.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These elite were not representative of pluralistic groups. Rather it was isolated from them and typically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acted against their interests. </a:t>
            </a:r>
            <a:endParaRPr lang="ko-KR" altLang="en-US" dirty="0" smtClean="0" sz="1097"/>
          </a:p>
          <a:p>
            <a:pPr marL="0" indent="0" defTabSz="15240" algn="l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42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Arial"/>
              </a:rPr>
              <a:t>LESSON 13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KLAPPER’S PHENOMENSITIC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Elite Pluralism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Like the other examples of limited effects theory, elite pluralism assumes that media have little ability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directly influence people. Media alone cannot alter politics. Elite pluralism argues that media, in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name of stability should reinforce political party loyalties and assist the parties to develop and maintain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large voter coalitions. Media shouldn’t be expected to lead public opinion but rather reinforce it.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If change is to occur, it must come from the pluralistic groups and be negotiated and enacted by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leaders of these groups.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idea was spawned partly as an effort to make sense of the voter research initiated by Lazarsfeld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1948 election. He and his colleagues found inconsistencies between their empirical observation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typical voters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and the assumption that classical democratic theory made. Classical democratic theory-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assumed that every one must be well informed and politically active.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But the new perspective based on empirical data showed that average people didn’t care about politics.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Voting decisions were more likely to be based on personal influence than on reasoned consideration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various candidates. So they argued that voter apathy weren’t really a problem for the political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system as a whole. They argued that we are better off if our political system changes very slowly over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time as result of gradual conversions. They believed that the important factor was not the quality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voting decisions but rather their stability.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Klapper’s Phenomenistic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1960 Joseph Klapper at Colombia University concerned that average people exaggerated the power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media. He introduced what he called PHENOMENISTIC THEORY.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He argued that media rarely have any direct effects and are relatively powerless when compared with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other social and psychological factors such as social status, group membership, strongly held attitudes,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education and so forth. His theory is often referred to now as reinforcements theory because a key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assertion is that the primary influence of media is to reinforce (not change) existing attitudes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behaviors.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Instead of disrupting society and creating unexpected social change, media generally serve as agents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status quo, giving people more reasons to go on believing and acting as they already do.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He argued that there simply are too many barriers to media influence for drastic changes to occur except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under very unusual circumstances.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Klapper’s Generalizations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Mass communication ordinarily does not serve as a necessary and sufficient cause of audience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effects, but rather functions among and through a nexus of mediating factors and influences.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These mediating factors are such that they typically render mass communication a contributory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agent, but not as the sole cause in a process of reinforcing the existing conditions. Regardless of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condition in question and regardless of whether the effect in question be social or individual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media are more likely to reinforce than to change.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On such occasions as mass  communication does function in the service  of change , one of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two conditions is likely to exist; Either: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mediating factors will be found to be inoperative and the effect of the media will be found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Or the mediating factors, which normally favor reinforcement, will be found to be impelling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toward change.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There are certain residual situations in which mass communication seems to produce direct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effects, or directly and of itself to serve certain psychophysical functions. </a:t>
            </a:r>
            <a:endParaRPr lang="ko-KR" altLang="en-US" dirty="0" smtClean="0" sz="1097"/>
          </a:p>
          <a:p>
            <a:pPr marL="0" indent="0" defTabSz="15240" algn="l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43</a:t>
            </a:r>
            <a:endParaRPr lang="ko-KR" altLang="en-US" dirty="0" smtClean="0" sz="1200"/>
          </a:p>
        </p:txBody>
      </p:sp>
      <p:sp>
        <p:nvSpPr>
          <p:cNvPr id="90" name="Rect 3"/>
          <p:cNvSpPr>
            <a:spLocks noGrp="1" noChangeArrowheads="1"/>
          </p:cNvSpPr>
          <p:nvPr/>
        </p:nvSpPr>
        <p:spPr>
          <a:xfrm rot="0">
            <a:off x="1645920" y="8473440"/>
            <a:ext cx="729615" cy="15875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to be direct; </a:t>
            </a:r>
            <a:endParaRPr lang="ko-KR" altLang="en-US" dirty="0" smtClean="0" sz="1097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efficacy of mass communication, either as a contributory agent or as an agent of direct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effect, is affected by various aspects of the media and communications themselves or of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 situation, including e.g. aspects of textual organization, the nature of the source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medium, the existing climate of public opinion and the like.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Criticism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Downplays reinforcement as an important media effect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Is too specific to its time and media environment (no television)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Klapper’s “nexus of mediation variables ” that is church , family and school began to lose their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powerful position in people’s so socialization - and therefore in limiting media effects </a:t>
            </a:r>
            <a:endParaRPr lang="ko-KR" altLang="en-US" dirty="0" smtClean="0" sz="1097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Many critical scholars see this as media’s most negative influence 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Assumptions of the limited effects paradigm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Empirical social research methods can be used to generate theory through an inductive research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process. </a:t>
            </a:r>
            <a:endParaRPr lang="ko-KR" altLang="en-US" dirty="0" smtClean="0" sz="1097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Exploratory, descriptive research is expected to produce empirical generalizations that can later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 combined to form middle-range theories.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Eventually, middle-range notions can be combined to create broad, powerful social theories that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are firmly grounded in empirical facts.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role of mass media in society is limited; media primarily reinforce existing social trends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only rarely initiate social change.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media will cause change only if the many barriers to their influence are broken down by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highly unusual circumstances.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empirical mass communication research supported this assumption. In study after study,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little evidence of strong media influence was found.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Mass media’s role in the lives of individuals is limited, but it can be dysfunctional for some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types of people.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provide a convenient and inexpensive source of entertainment and information.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But neither use has much long-term or important impact on the daily life of most of people.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Almost all information is either ignored or quickly forgotten.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Entertainment mainly provides a temporary distraction from work, allowing people to relax and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enjoy themselves so that they can go back to work refreshed. </a:t>
            </a:r>
            <a:endParaRPr lang="ko-KR" altLang="en-US" dirty="0" smtClean="0" sz="1097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People who are adversely affected by media tend to have severe personality or social adjustment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problems; they would be deeply troubled even if media weren’t available.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U.S. political and social system is both stable and equitable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Although not democratic in the classical sense, the U.S. system id nevertheless a viable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humane system that respects and nurtures cultural pluralism while preserving social order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There is no need for radical reform.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play a limited, but nonetheless useful, functional role within the larger society.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Potentially harmful effects can be detected and prevented should any appear.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Drawbacks of the Limited Effects Paradigm 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Both survey research and experiments have serious methodological limitations that were not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adequately recognized or acknowledged.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Empirical researchers were anxious to popularize their approach and sometimes made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exaggerated claims for it.  </a:t>
            </a:r>
            <a:endParaRPr lang="ko-KR" altLang="en-US" dirty="0" smtClean="0" sz="1097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Naïve people outside the empirical research community made false assumptions about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power and utility of this type of research.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When empirical researchers were directly challenged in the late 1960s, they were slow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acknowledged limitations of their work and reacted defensively.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methodological limitations of early empirical social research led to findings that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systematically underestimated the influence of mass media for society and for individuals. </a:t>
            </a:r>
            <a:endParaRPr lang="ko-KR" altLang="en-US" dirty="0" smtClean="0" sz="1097"/>
          </a:p>
          <a:p>
            <a:pPr marL="0" indent="0" defTabSz="15240"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44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Researchers like Lazarsfeld and Hovland were inherently cautious. They didn’t want to infer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existence of effects that might not be there –spurious effects.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researchers developed methods designed to guard against this, but they risked overlooking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or dismissing evidence that could have been interpreted as an argument for significant media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effects.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their conclusion, they often failed to emphasize that they might be overlooking many types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effects because they had no way of measuring them.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Early empirical research centered around whether media had immediate, powerful, direct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effects; other types of influence were ignored.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First, the mass society paradigm, which had been dominant, asserted that such effects existed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should be easy to observe. This paradigm needed to be evaluated and the early limited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effects research did so.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Second, the early research couldn’t “see” an effect, it didn’t exist. Only later, did researchers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develop techniques that permitted other types of influence to be empirically assessed.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Contributions of the Limited Effects Paradigm 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limited effects paradigm effectively replaced mass society theory as the dominant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perspective on media.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limited effects paradigm lessened unjustified fears about massive, uncontrollable media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effects.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benefited media practitioners.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Most important, it helped ease pressures for direct government censorship of media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permitted media practitioners to implement useful forms of self-censorship.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paradigm prioritized empirical observation and downgraded highly speculative forms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theory construction.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It demonstrated the practicality and utility of empirical research and inspired development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broad range of innovative methods of data collection as well as new techniques for data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analysis.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These empirical techniques have proved to be powerful and useful for specific purposes. </a:t>
            </a:r>
            <a:endParaRPr lang="ko-KR" altLang="en-US" dirty="0" smtClean="0" sz="1097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If the paradigm had not become dominant, scientists might not have devoted the time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resources necessary to develop these techniques. </a:t>
            </a:r>
            <a:endParaRPr lang="ko-KR" altLang="en-US" dirty="0" smtClean="0" sz="1097"/>
          </a:p>
          <a:p>
            <a:pPr marL="0" indent="0" defTabSz="15240" algn="l">
              <a:lnSpc>
                <a:spcPts val="30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45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Arial"/>
              </a:rPr>
              <a:t>LESSON 14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DIFFUSION OF INNOVATION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1962 Everett Rogers combined the information flow research findings with studies about the flow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information and personal influence in several fields including anthropology, sociology and rural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agricultural extension work. He developed a diffusion theory. So although it is classified as an important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theory in the field of communication, diffusion of innovations there has known practical application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many other disciplines liked sociology, rural sociology, economics and medical sociology.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What Is Meant By Diffusion of Innovation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DIFFUSION is: “The process by which an innovation is communicated through certain channels over </a:t>
            </a:r>
            <a:endParaRPr lang="ko-KR" altLang="en-US" dirty="0" smtClean="0" sz="1097" i="1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time among the members of social system”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INNOVATION is: “An idea, practice, or object perceived as new by an individual or other unit of </a:t>
            </a:r>
            <a:endParaRPr lang="ko-KR" altLang="en-US" dirty="0" smtClean="0" sz="1097" i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adoption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Everett Rogers 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	in his classic work analyzed thousands of diffusion studies in various disciplines over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years and found similarities. All the studies involved an innovation communication form one person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 another a society of community setting and the element of time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Diffusion of innovation theory states that an innovation (i.e., an idea, new technique, new technology)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diffuses or spreads through out society in a predictable pattern. A few people will adopt an innovation as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soon as they hear of it other people will take longer to try something new and still others will take much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longer. The pattern is that of an S-shaped curve.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When a new media technology or other innovation is adopted rapidly by a great number of people, it is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said to EXPLODE into being.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Social scientists have borrowed a phrase from physicists to describe this adoption phenomenon,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concept of the critical mass.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physics, the critical mass has to do with the amount of radioactive agents needed to produce a chain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reaction. In mass communication, the critical mass describes the point when adoption of an innovation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takes off, when the greatest number of people begin to adopt it, and the dramatic upward line on the S-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shaped curve begins its ascent.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Rogers and other diffusion researchers have identified five separate innovation-adoption categories into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which all people in a society will fall.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Innovators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Early adopters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Early majority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Late majority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Laggards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1. Innovators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Innovators are described as venturesome and ready to try new things.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Their social relationships tend to be more cosmopolitan than those of other groups.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Such people tend to form cliques and communicate with one another despite geographical distances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2. Early adopters 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Early adopters are more localite than cosmopolite.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Due to their integral part in the local society, this adopter category produces the most opinion leaders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any other category. They are sought for information about innovations, and their advices are valued.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Those in this adopter category have the respect of others in the community because of their success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willingness to try innovations. </a:t>
            </a:r>
            <a:endParaRPr lang="ko-KR" altLang="en-US" dirty="0" smtClean="0" sz="1097"/>
          </a:p>
          <a:p>
            <a:pPr marL="0" indent="0" defTabSz="15240" algn="l">
              <a:lnSpc>
                <a:spcPts val="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46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respect of others in the community is important to the early adopter, and actions are geared toward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preserving that respect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3. Early majority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adopter category includes people who do not wish to be the first to adopt new technologies or new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ideas. Instead, the early majority prefers to deliberate, often for some period of time, before its members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make a decision to adopt. These people serve the important function of legitimizing and innovation, 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showing the rest of the community that the innovation is useful and adoption is desirable.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4. Late majority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Members of the late majority are skeptical and cautious about the benefits of adoption. They wait until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most of the community has already tried and adopted the innovation before they act. Sometimes peer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pressure or social pressures serve to motivate the late majority. In other cases, economic necessity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induces them to adopt the innovation.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5. Laggards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Members of this group are the last to adopt. The laggards are tied to the past, to the traditional way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doing things, and are very reluctant to try anything new.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Many of these people interact with others of the same mind-set. E.g. microwave, mobile phones. Once a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laggard adopts an innovation, the rest of society may have moved so far forward that the ‘innovation’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has become outdated.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Conceptual Roots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the 1960s Albert Bandura developed a comprehensive learning theory steeped in psychological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principles. The psychological explanations for these events, in terms of 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</a:rPr>
              <a:t>social learning theory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are:-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Learning about the innovation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Symbolic modeling- (e.g. an innovative behavior shown on television that is subsequently imitated by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viewers.) is the most common source of influence at the beginning of the diffusion process. Early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adopters are usually those who read newspaper or watch television.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If an innovation is hard to understand and difficult to put to practical use, it will not be adopted as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quickly as an innovation that is relatively simple to use.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Some innovations must be spread thorough interpersonal contact and in such situations, physical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proximity affects adoption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Adoption of the Innovation 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Whether or not a person USES or ADOPTS the new behavior or innovation depends upon many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different factors. Research has shown that the greater the benefits, the More the incentive to adopt 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particular behavior. E.g.  Internet in business.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Adoption of innovations is also affected by SELF-EFFICAY or belief in one’s own abilities. Before 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person decides to try something new that person usually asks the question, Can I do it?  Status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incentives are some of the most powerful motivational factors for adoption of something new. E.G latest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hairstyles, new fashions or use of MP3 – once the majority has adopted those items or styles, their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values status symbols is hone and the early adopters must find other novel items or styles.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Adoption also depends upon a person’s individual values and perceptions of self. If new behaviors 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innovations conflict in some way with those values or perceptions, the person is less likely to adopt. E.g.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smoking, drinking.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Developing social networks after Adoption 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third step in successful diffusion of an innovation involves interpersonal communication among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casual acquaintances- the weaker links of the communication network. Research has shown that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cohesive, close groups or clusters of people (immediate family, close friends, clubs, co-workers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religious friends etc) learn of innovations through these weak social ties. </a:t>
            </a:r>
            <a:endParaRPr lang="ko-KR" altLang="en-US" dirty="0" smtClean="0" sz="1097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47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the diffusion and adoption process, research has shown that public channels of communication, 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 by way of mass media, usually serve to spread the awareness of an innovation much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faster than interpersonal channels. Interpersonal communications often prove essential in influencing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people to adopt the idea or innovation that mass media have introduced to them.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Four key steps that effectively summarize the diffusion process are:-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 Knowledge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 Persuasion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3. Decision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4. Confirmation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1. Knowledge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 person or members of a community become aware of some new innovation or communication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technology, e.g. software program for home computers.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At this first step in the diffusion process, information is passed through some channel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communication, usually mass media or telecommunications media, but sometimes by way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interpersonal contact.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2. Persuasion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Step two of the diffusion process takes place mostly within the mind of the potential adopter.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individual weighs the advantages that the new technology would bring to him or her personally. Based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upon these evaluations and discussions with others, the individual begins to learn toward either adoption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or rejection of the innovation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3. Decision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With this step, the individual makes the final decision of whether to adopt or reject.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4. Confirmation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Once a decision is made, the individual normally seeks validation.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Whether the decision was to adopt or to reject, the person continues to evaluate the consequences of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decision.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If the decision was to reject, new information or economic pressures might compel the person to adopt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innovation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Important Diffusion Studies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Iowa Hybrid corn seed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 increase yields by 20 percent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Slow to adopt – reason being price no more seeds for the next season, agriculture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innovations were rare so farmers were not ready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Diffusion of news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About agricultural innovations such as fertilizer and pesticides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New drug (tetracycline) amongst physicians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Innovations related to health information – family planning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Advanced knowledge about political and social sciences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rise of new media technology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SUMMARY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After a number of empirical researches he tried to show that when new technological innovations are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introduced, they will pass through a series of stages before being widely adopted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First the most people will become aware of them, often through information from mass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media. </a:t>
            </a:r>
            <a:endParaRPr lang="ko-KR" altLang="en-US" dirty="0" smtClean="0" sz="1097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Second the innovations will be adopted by a very small group of innovators or early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adopters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their opinion leaders learn form the early adopters and try the innovation themselves </a:t>
            </a:r>
            <a:endParaRPr lang="ko-KR" altLang="en-US" dirty="0" smtClean="0" sz="1097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48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fourth if opinion leaders find the innovation useful, they encourage their friends –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opinion followers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Finally after most people have adopted the innovation a: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Diffusion theory is an excellent example of the power and the limitations of a middle-range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theory. It assigns a very limited role to mass media.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only create awareness of new innovations. Only the early adopters are directly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influenced by media content .Others adopt innovations only after being influenced by other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people.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He recommended that diffusion efforts be led by change agents, people who could go out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into rural communities and directly influence early adopters and opinion leaders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are used to draw attention to innovations and as a basis for group discussions led by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change agents. Extremely useful in USAID to spread agricultural innovation in the third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world. </a:t>
            </a:r>
            <a:endParaRPr lang="ko-KR" altLang="en-US" dirty="0" smtClean="0" sz="1097"/>
          </a:p>
          <a:p>
            <a:pPr marL="0" indent="0" defTabSz="15240" algn="l">
              <a:lnSpc>
                <a:spcPts val="5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49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Arial"/>
              </a:rPr>
              <a:t>LESSON 15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CHALLENGING THE DOMINANT PARADIGM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today’s session we will see how the growing violence and the possible contribution of the television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became a concern for the American society. Several different perspectives are discussed, including: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Catharsis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Social learning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Social cognitive theory 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First the background and focus on children and violence. Society changed from a primarily rural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agricultural society to a highly urban nation dependent on an industrially base economy. People had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regular incomes. They had more money to spend on the leisure. More consumer goods were competing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the market place. More and more need to advertise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Women entered into work force. It became more and more acceptable for both parents working outside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home. The traditional community anchors –church and school- began to lose their dominance in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social development of their children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teenagers brought sharp increase in delinquency and crime. In the 1960s political changes –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President John F. Kennedy Dr. Martin Luther King assassinated. New unfamiliar music – rock music.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Sociologists discovered the existence of a ‘generation gap’ between conservative, middle class parent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their increasingly liberal, even radical children.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Media’s role in all these change was hotly debated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Although social researchers and media practitioners typically argued from the limited effects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perspective, a new generation of critics charged that media were harming children and disrupting their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lives.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Particularly Television became the target of increasing criticism and the object of scientific inquiry,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especially where harmful effects were presumed. The debate rose between the ones who strongly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advocated the limited effects notions and those who were skeptical about their findings and accused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them of paid messengers of the media industries, where as the over zealots critics of the television were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accused of oversimplifying complex problems and ignoring alternative causes. The debate over media’s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role in fomenting social instability and instigating violence reached a peak in late 1960s.  The federal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government itself tried to locate new answers to this problem by establishing the Surgeon General’s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Scientific Advisory Committee on Television and social behavior in 1969. The collection of scientists’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research concluded after two years and a million dollars of study.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It reported to a U.S. senate subcommittee: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“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While the … report is care fully phrased and qualified in language acceptable to social scientists , it is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clear to me that the causal relationship between televised violence and antisocial behavior is sufficient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to warrant appropriate and immediate remedial action. The data on social phenomena such as </a:t>
            </a:r>
            <a:endParaRPr lang="ko-KR" altLang="en-US" dirty="0" smtClean="0" sz="1097" i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television and violence and or aggressive behavior will never be clear enough for all social scientists to </a:t>
            </a:r>
            <a:endParaRPr lang="ko-KR" altLang="en-US" dirty="0" smtClean="0" sz="1097" i="1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agree on the formulation of a succinct statement of causality, But there comes a time when the data are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sufficient to justify action, that time has come.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President Johnson established a National Commission of the Cause and Prevention of Violence in 1968.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Commission offered some serious criticisms of media and recommended a variety of changes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both news reporting and entertainment content.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Commission’s report in it preface stated that: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‘if, as the media claim, no objective correlation exists between media portrayals of violence and violent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behavior-if, in other words, the one has no impact upon the other- then how can the media claim an </a:t>
            </a:r>
            <a:endParaRPr lang="ko-KR" altLang="en-US" dirty="0" smtClean="0" sz="1097" i="1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50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impact in product selection and consumption , as they obviously affect the viewers commercial attitudes </a:t>
            </a:r>
            <a:endParaRPr lang="ko-KR" altLang="en-US" dirty="0" smtClean="0" sz="1097" i="1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and behaviour? Can they do one and not the other?’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did not stop the controversy. But ultimately the industry agreed to a self-imposed family viewing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hour in which violent content was ostensibly minimized.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Television Violence Theories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most important outcome of the violence research was the gradual development of a set of middle-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range theories that summarized findings and offered increasingly useful insight into the media’s role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lives of children. The accumulated research clearly demonstrated a correlation between viewing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violence and aggressive behavior- that is, heavy viewers behave more aggressively that light viewers…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Both experimental and longitudinal studies supported the hypothesis that viewing violence is causally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associated with aggression.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CATHARSIS - JUSTIFICATION OF MEDIA VIOLENCE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Catharsis – sometimes called sublimation- the idea that viewing violence is sufficient to purge or at least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satisfy a person’s aggressive drive and, therefore, reduce the likelihood of aggressive behavior.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Catharsis suggested that television violence had social utility, providing young people with a harmless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outlet for their pent-up aggression and hostility. However critics called this a ‘phony argument’.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Common sense and your own media consumption offer some evidence of the weakness of the catharsis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hypothesis. When we watch families devouring chocolate cakes, does it purge you of your hunger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drive? If you walk out of a movie like Die Hard did you walk out of the theater a tranquil, placid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person? What scientist learnt that certain presentation so mediated violence and aggression can reduce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likelihood of subsequent viewer aggression. But catharsis is not the reason.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Rather viewers LEARN THAT violence might not be appropriate in a given situation. Their aggressive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drive might not have been purged, but they might have simply learned that such treatment of another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human is inappropriate. Their inclination towards violence was inhibited by the information in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presentation. This leads us to the theory that is generally accepted as most useful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understanding the influence of media violence on the individual – social cognitive theory.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SOCIAL LEARNING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Social learning – encompasses both imitation and identification to explain how people learn through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observation of other in their environments.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Imitation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Imitation is the direct, mechanical reproduction of behavior. Supposing a viewer watches a violent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movie in which teenagers beat a policeman and the next day he does the same. This demonstrates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imitation. The problem for mass communication theorists, however, is that these obvious examples are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relatively rare. Moreover such gross examples support the argument t that negative effects occur only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those ‘predisposed’ to aggression.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Identification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Identification on the other hand is: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“A particular form of imitation in which copying a model, generalized beyond specific acts, springs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from wanting to be and trying to be like the model with respect to some broader quality.”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Although there might be few who will imitate what they, there will be many who would like to be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identified with movies’ characters. Imitation from media is clearly more dramatic and observable than is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identification. But identification with media models might be the more lasting and significant of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media’s effects.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Human learn from observation. The first serious look at learning through observation was offered by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psychologists Neal Miller and John Dollard in 1941. They argued that imitative learning occurred when </a:t>
            </a:r>
            <a:endParaRPr lang="ko-KR" altLang="en-US" dirty="0" smtClean="0" sz="1097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51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observers were motivated to learn, when the cues or elements of the behaviors to be learned were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present, when observers performed the given behaviors, and when observers were positively reinforced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for imitating those behaviors. In other words, people could imitate behavior that they saw; those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behaviors would be reinforced and therefore learned.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There have been questions however about how much and what kinds of behaviors people learn from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media. So instead of presenting a means of understanding how people learn from models (including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models) Miller and Dollard simply described an efficient form of traditional stimulus-response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learning.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They assumed that individuals behaved in certain ways and then shaped their behavior according to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reinforcement they actually received.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Imitation simply made it easier for an individual to choose a behavior to choose a behavior to reinforce.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actual reinforcement, they argued, ensured learning.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But this insistence on the operation of reinforcement limited their theory’s application for understanding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how people learn from the mass media.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theory’s inability to account for people’s apparent skill at learning new responses through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observation rather than actually receiving reinforcement limited its applicability to media impact.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Learning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 traditional learning theory asserts that people learn new behavior when they are presented with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stimuli (something in their environment), make a response to those stimuli, and have those responses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reinforced either positively (rewarded) or negatively (punished) . In this way new behaviors are learned,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or added to people’s behavioral repertoire- the individual’s available behaviors in a given circumstance.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SOCIAL COGNITIVE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Social theorists have advanced various theories about why people behave in the ways that they do.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Some say behavior is based upon a person’s motivations. Other proposes that behavior is a response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external stimuli and subsequent reinforcements.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Still others point out that people react differently in different situations, and these scholars feel that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interaction between a person and situation produces a particular behaviour.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One theory in particular reappears time and again in media effects literature is SOCIAL COGNITIVE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THEROY.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According to Albert Bandura,“ social cognitive theory explains psychosocial functioning in terms of </a:t>
            </a:r>
            <a:endParaRPr lang="ko-KR" altLang="en-US" dirty="0" smtClean="0" sz="1097" i="1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triadic reciprocal causation , in this model of reciprocal determinism, behavior; cognitive, biological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and other personal factors; and environmental events all operate as interaction determinants that </a:t>
            </a:r>
            <a:endParaRPr lang="ko-KR" altLang="en-US" dirty="0" smtClean="0" sz="1097" i="1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influence each other bidirectionally.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theory explains human thought and actions as a process of TRIDAIC RECIPROCAL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CAUSATION.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means that THOUGHT AND BEHAVIOR are determined by three different factors that interact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influence each other with variable strength, at the same or at different times: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								Behavior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								Personal characteristics such a s cognitive and biological qualities (e.g. Iq, sex, or race)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3.								Environmental factors or events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Baundra’s social cognitive theory of mass communication the broader social learning theory serve as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foundations for volumes of research in all areas of media effects study-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Effects of media violence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sexually explicit material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Pro-social or positive media effects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Cultivation effects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Persuasion </a:t>
            </a:r>
            <a:endParaRPr lang="ko-KR" altLang="en-US" dirty="0" smtClean="0" sz="1097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52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For the student of media effects, an understanding of Bandura’s theory is therefore essential because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serve as a common denominator among many other media effects theories and hypotheses.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Social cognitive theory emphasizes the importance of these uniquely human characteristics, known as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								Symbolizing capacity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								Self-regulatory capacity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3.								Self-reflective capacity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4.								Vicarious capacities  (Bandura, 1994) </a:t>
            </a:r>
            <a:endParaRPr lang="ko-KR" altLang="en-US" dirty="0" smtClean="0" sz="1097"/>
          </a:p>
          <a:p>
            <a:pPr marL="0" indent="0" defTabSz="15240" algn="l">
              <a:lnSpc>
                <a:spcPts val="59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53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Arial"/>
              </a:rPr>
              <a:t>LESSON 16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SOCIAL COGNITIVE THEROY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According to Albert Bandura, “ social cognitive theory explains psychosocial functioning in terms of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triadic reciprocal causation , in this model of reciprocal determinism, behavior; cognitive, biological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and other personal factors; and environmental events all operate as interaction determinants that </a:t>
            </a:r>
            <a:endParaRPr lang="ko-KR" altLang="en-US" dirty="0" smtClean="0" sz="1097" i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influence each other bidirectionally.”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theory explains human thought and actions as a process of TRIDAIC RECIPROCAL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CAUSATION.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means that THOUGHT AND BEHAVIOR are determined by three different factors that interact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influence each other with variable strength, at the same or at different times: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Behavior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Personal characteristics such a s cognitive and biological qualities (e.g. IQ, sex, or race)  </a:t>
            </a:r>
            <a:endParaRPr lang="ko-KR" altLang="en-US" dirty="0" smtClean="0" sz="1097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Environmental factors or events.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Baundra’s social cognitive theory of mass communication the broader social learning theory serve as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foundations for volumes of research in all areas of media effects study-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Effects of media violence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sexually explicit material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Pro-social or positive media effects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Cultivation effects </a:t>
            </a:r>
            <a:endParaRPr lang="ko-KR" altLang="en-US" dirty="0" smtClean="0" sz="1097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Persuasion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For the student of media effects, an understanding of Bandura’s theory is therefore essential because the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serve as a common denominator among many other media effects theories and hypotheses.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Social cognitive theory emphasizes the importance of these uniquely human characteristics, known as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Symbolizing capacity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Self-regulatory capacity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Self-reflective capacity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Vicarious capacities  (Bandura, 1994)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1. Symbolizing Capacity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Human communication is based upon a system of shared meanings known as language that is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constructed of various symbols.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These symbols occur at more than on conceptual level – letters of the alphabet are symbols used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construct words, e.g. and words serve as symbols to represent specific objects, thoughts, or ideas. The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capacity to understand and use these symbols allows people to store and process, and transform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observed experiences into cognitive models that guide them in future actions and decisions.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2. Self Regulatory Capacity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self-regulatory capacity includes the concepts of motivation and evaluation.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People have the ability to motivate themselves to achieve certain goals. To motivate themselves to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achieve certain goals, they tend to evaluate their own behavior and respond accordingly. In this way,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behavior is self-directed and self regulated.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3. Self Reflective Capacity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capacity involves the process of thought verification. It is the ability of a person to perform a self-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check to make sure his or her thinking, is correct. Bandura identified four different self-reflective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“modes” used in thought verification: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54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i.										Enactive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ii.							Vicarious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iii.					Persuasive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iv.					Logical modes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i. Enactive Mode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the enactive mode a person assesses the agreement between thoughts and the results of actions.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Person’s actions corroborate his/her thought and provide verifications.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ii. Vicarious Mode 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vicarious mode observation of another’s experiences and the outcomes of those experiences serve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confirm or refute the veracity of thoughts.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Example—suppose a woman thinks women are inferior and the TV comes in she watches Xena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then her thoughts about female inferiority could be shocked into some kind of reassessment.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iii. Persuasive Mode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 effective advertisement serves as the best demonstration of the persuasive mode, especially 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commercial in which a person on the street is convinced to change brands. Despite the added cost,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viewer might be persuaded by the decision of the person to purchase the product advertised.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iv. Logical Mode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It involves verification by which previously acquired rules of inference. Perhaps the person who was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convinced to try the new product liked it so much that he decided to try the higher-priced brands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other types of products.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4. Vicarious Capacity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is the ability to learn without direct experience, emphasizes the potential social impact of mass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media- for better or worse. As an example, of positive social impact the vicarious capacity allows 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person to learn all sorts of beneficial things by simply reading or watching a television program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presenting these pro-social behaviors. On the other hand on the negative side, people may witness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learn certain antisocial behaviors to which they might not otherwise have been exposed.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OBSERVATIONAL LEARNING AND MODELING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Social learning and social cognitive theories place much emphasis on the concept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OBSERVATIONAL LEARNING. A person observes other people’s action and the consequences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those actions, and learns from what has been observed. The learned behavior can then be reenacted by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observer.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MODELLING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phenomenon of behavior reenactment is called MODELLING. It is the acquisition of behaviors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through observation. It includes four component processes: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i.										Attention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ii.							Retention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iii.					Motor reproduction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iv.					Motivation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1. Attention 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 person must pay attention to any behavior and perceive it accurately in order to model it successfully.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Example—the beginner cricketer watches the actions, listen to the instructions.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2. Retention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Modeled behavior must be remembered or retained in order to be used again; the permanent memory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stores the information by means of symbolic representations that subsequently can be converted into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actions. Example the beginner cricketer than remembers the instructions with the demonstrations </a:t>
            </a:r>
            <a:endParaRPr lang="ko-KR" altLang="en-US" dirty="0" smtClean="0" sz="1097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55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3. Motor reproduction 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At first motor reproduction may be difficult and even faulty as the beginner has to ‘think through’ all the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various steps involved in making a successful swing.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natural ability or the superior motor memory of the beginner largely determines the length of time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required for mastery of the modeled action.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4. Motivation 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For various reasons, people are not always motivated to model the behaviors they learn. Motivation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becomes a major factor in the decision to use modeled behavior.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Three types of situations provide the incentives that motivate a person to model learned behavior.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Positive outcomes through direct performance of the behavior,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Observation of another’s behavior and the subsequent outcome, and evaluation based upon personal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values or standards of behavior e.g. in his case , the child is motivated to avoid modeling the violent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behavior because he has witnessed a horrible outcome. (power rangers, kicking a boy) his internalized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standard of conduct has become more strict.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Abstract Modeling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New life situations require people to apply the rules of behavior learned in the past to the new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different situations. Abstract modeling takes learning to a higher level than mere mimicry of observed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behavior and therefore offers many practical advantages.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Rules of behavior learned in the past serve as a guide for new life situations. These rules often provide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 abstract framework for decisions making in new situations.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Whenever a person observe behavior or receives information that conflicts with established patterns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behavior or principles of conduct, the inner conflict causes a reexamination of motivations to perform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established behavior. In other words, existing standards of behavior are not perfect or constant for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each new situation. A person is merely guided by the outcomes of his or her own past experiences or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observed experiences of other people.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Abstract modeling takes learning to a new level than mere mimicry of observed behavior, new situations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generate new behaviors based upon the rules of behavior learned previously, these behaviors are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themselves learned and stored in memory for the future adaptation in other situations.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use of abstract modeling offers many practical advantages. One acquires personal standards for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judging one’s won motivations and behavior and those of others.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Abstract modeling also boosts critical thinking and communication skills.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(E.g. homemade cards for mother and it is improvised for the whole family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Effects of Modeling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Sometimes a person observes behavior or receives information that conflicts in some way with that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person’s established pattern of behavior. Two major effects are associated with such situation-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inhibitory and disinhibitory effects.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Inhibitory Effects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Most studies on inhibitory and disinhibitory effect have examined transgressive, aggressive or sexual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behavior.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Inhibitory effects occur whenever new information or the observation of new behavior inhibits 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restrain a person from acting in a previously learned way.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Inhibitory effects occur whenever a person refrains from reprehensible conduct for fear of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consequences. </a:t>
            </a:r>
            <a:endParaRPr lang="ko-KR" altLang="en-US" dirty="0" smtClean="0" sz="1097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So INHIBITORY EFFFECTS </a:t>
            </a:r>
            <a:endParaRPr lang="ko-KR" altLang="en-US" dirty="0" smtClean="0" sz="1097" i="1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Seeing a model punished from a behavior is sufficient to reduce the likelihood that the observer will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make that behavior. </a:t>
            </a:r>
            <a:endParaRPr lang="ko-KR" altLang="en-US" dirty="0" smtClean="0" sz="1097" i="1"/>
          </a:p>
          <a:p>
            <a:pPr marL="0" indent="0" defTabSz="15240" algn="l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56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Disinhibitory effect disinhibits or lifts previously learned internal restraints on certain behaviors .E.g. 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smoker might decide to change his behavior if he sees his favorite uncle suffer miserably and die due to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excessive smoking. - Inhibitory effect.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When a girl decides to smoke coming from a family which considers smoking a taboo.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Disinhibitory effect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Seeing a model rewarded for a prohibited or threatening behavior increase the likelihood that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observer will make that behavior. Disinhibitory effects lift previously learned internal restraints 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certain behaviors.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Modeling from mass media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Modeling from mass media, then is an efficient way to learn wide range of behavior and solution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problems that we otherwise learn slowly or not at all, or pay too high a price to learn in the actual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environment. And according to Bandura things people experience in their environments e.g. mass media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can affect people’s behaviors and that affect is influenced by various personal factors specific to those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people. </a:t>
            </a:r>
            <a:endParaRPr lang="ko-KR" altLang="en-US" dirty="0" smtClean="0" sz="1097"/>
          </a:p>
          <a:p>
            <a:pPr marL="0" indent="0" defTabSz="15240" algn="l">
              <a:lnSpc>
                <a:spcPts val="50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57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Arial"/>
              </a:rPr>
              <a:t>LESSON 17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MODELING FROM MASS MEDIA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Modeling from mass media, then is an efficient way to learn wide range of behavior and solution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problems that we otherwise learn slowly or not at all, or pay too high a price to learn in the actual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environment. And according to Bandura things people experience in their environments e.g. mass media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can affect people’s behaviors and that affect is influenced by various personal factors specific to those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people.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Learning from Media Content and Modeling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Whenever a person sees a character on the screen expressing some strong emotion or performing some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powerful action, the viewer is affected or aroused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.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viewer 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remembers similar experiences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and emotions, and these thoughts and images serve as cues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that trigger self-arousal.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E.g. ET, Jaws, horror movies—fear reaction.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Such experiences of arousal are not always fleeting in nature; several studies have shown that audience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members sometimes develop lasting emotional reactions, attitudes and behaviors after viewing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emotional content that arouses them.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Social construction of reality and cultivation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Some studies show that realities depicted on television programs do not always reflect the true state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affairs in the real world. Some scholars believe that heavy viewing of television tends to shape 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cultivate viewers’ perceptions and beliefs so that they are more in line with the world portrayed 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television than with that of the real world. Media scholars call this media effects phenomenon the social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construction of reality. E.g. chances of being on the plane and it will crash; chances of being a victim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 violent crime; stereotypical portrayals of men and women especially in terms of their profession.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Effects of viewing televised or film violence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Through the years, most media effects studies have examined the negative effects that result from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vicarious capacity, such as the learning of aggressive behavior by viewing televised or filmed violence.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When carried to it s worst extreme, the modeling of such behavior has been linked to violent and brutal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“copycat’ crimes such as rape, murder.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Learning good things from media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recent years, a growing body of research that examines children’s television programming has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yielded promising findings. These studies have shown that many children’s television shows have pro-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social or positive effects. Children improve literacy, science, and mathematics skills and learn positive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social behavior, enhance their imaginative powers and develop problem –solving.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Longitudinal studies have revealed that positive effects, in terms of academic achievement and reading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skills especially from viewing Sesame Street as preschool.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Positive benefits of educational programming for children are enhanced whenever parents or care givers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view programs with the children and reinforce the messages.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Social prompting or persuasion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Advertising campaigns and other efforts of persuasion serve as excellent examples of social prompting,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another example of modeled behavior. Social prompting does not involve learning new behavior,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therefore it differs from observational learning and disinhibition. Social prompting implies that a person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is offered an inducement (an incentive) to act in a particular way that has already been learned. E.g.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most people are not inclined to try a new product unless of course , the new product is shown to offer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great benefits of inducements- toothpaste </a:t>
            </a:r>
            <a:endParaRPr lang="ko-KR" altLang="en-US" dirty="0" smtClean="0" sz="1097"/>
          </a:p>
          <a:p>
            <a:pPr marL="0" indent="0" defTabSz="15240" algn="l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58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Diffusion by way of symbolic modeling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One important area of media effects research involves the study of diffusion or spread of an innovation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 new technology, tool behavior, farming techniques- throughout the society or a large group of people.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Diffusion of innovations research examines the different strengths of media and interpersonal influences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adoption of new behavior.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Social changes have occurred due to the influences of television on elite societies of viewers who model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various behaviors, styles and ideas that they see and learn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Recent research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Social cognitive theory serves as the theoretical basis for many types of media effects research- from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violence studies and fright reactions to media content to effects from sexually explicit content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effects from persuasive media messages.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recent years, social cognitive theory of mass communication has proven especially useful as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theoretical underpinning for communication campaigns and their design, for health communications,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election campaigns etc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Summary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Albert Bandura’s social cognitive theory serves as the basis for many other theories of media effects.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It provides a framework to analyze human cognitions that produce certain behaviors and describe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mental processes at work, whenever a person learns. Social cognitive theory is an offshoot of Bandura’s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more comprehensive social learning theory, which explains behavior by examining the triadic reciprocal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causation process, or the interaction among cognitive, behavioral and environmental factors.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Cognitive traits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Social cognitive theory emphasizes the importance of several distinct cognitive traits that set human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beings apart. These include the symbolizing, self regulatory, self-reflective, and vicarious.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Social cognitive theory helps explain cultivation effects, priming effects and pro-social effects in terms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cognition, observational learning and modeling.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basis for many persuasion effects or social prompting from mass media can be found in social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cognitive theory, which recognizes that motivations or influences to model new behavior or adopt new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ideas are dynamic and usually a combination of outside factors and personal cognitions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characteristics.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Diffusion of innovations, another important arm of media effects research, also finds a conceptual basis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social cognitive theory. Diffusion of an innovation throughout a society or a large group o f people is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explained in terms of symbolic modeling, persuasion or social prompting and motivation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PRIMING EFFECTS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Often questions like these bother the researchers about violent content in the media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Does media violence cause viewers to make associations with angry or critical thoughts stored in their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own memories? Does the viewing of mediated violence and the mental associations it arouses make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viewers more likely to commit acts of violence themselves? These questions are related to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psychological processes present whenever media effects do indeed occur.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Priming occurs when exposure to mediated communication activates related thoughts that have been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stored in the mind of an audience member. Media message content triggers concepts, thoughts, learning,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or knowledge acquired in the past that are related to the message content. In this way, message content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is connected, associated, or reinforced by related thoughts and concepts that it brings to mind. For 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certain period after viewing such content, a person is more likely to have thoughts or memories become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permanently associated with the message content, or stimulus. 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E.g. if one views a rail accident or air accident the viewer might recall an accident he is part of. his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interest in he news story and his reaction to it may well be affected by his existing knowledge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previous experiences. </a:t>
            </a:r>
            <a:endParaRPr lang="ko-KR" altLang="en-US" dirty="0" smtClean="0" sz="1097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59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other words his memories 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primed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him to react in a particular way to the story. The priming activation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may also influence a person’s behavior, causing him or her to act or react in some way, sometimes with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undesirable consequences. The most sensational example of undesirable priming, in this case operating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with social learning theory may be that of COPYCAT crimes- especially murder or other violent crimes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that occurred after the person was PRIMED by movie or program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Instance of copycat crimes are grave extremes of priming. Such cases represent a very small percentage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the population experience priming affects so completely that they actually MODEL OR IMITATE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viewed behavior. Priming effects from the viewing of media violence are normally much more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subtle but even that level they represent cause for concern.  </a:t>
            </a:r>
            <a:endParaRPr lang="ko-KR" altLang="en-US" dirty="0" smtClean="0" sz="1097"/>
          </a:p>
          <a:p>
            <a:pPr marL="0" indent="0" defTabSz="15240" algn="l">
              <a:lnSpc>
                <a:spcPts val="57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60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Arial"/>
              </a:rPr>
              <a:t>LESSON 18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PRIMING EFFECT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Priming occurs when exposure to mediated communication activates related thoughts that have been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stored in the mind of an audience member. Media message content triggers concepts, thoughts, learning,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or knowledge acquired in the past that are related to the message content. In this way, message content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is connected, associated, or reinforced by related thoughts and concepts that it brings to mind. For 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certain period after viewing such content, a person is more likely to have thoughts or memories become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permanently associated with the message content, or stimulus.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E.g. if one views a rail accident or air accident the viewer might recall an accident he is part of. His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interest in the news story and his reaction to it may well be affected by his existing knowledge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previous experiences.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other words his memories 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primed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him to react in a particular way to the story. The priming activation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may also influence a person’s behavior, causing him or her to act or react in some way, sometimes with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undesirable consequences. The most sensational example of undesirable priming, in this case operating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with social learning theory may be that of COPYCAT crimes- especially murder or other violent crimes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that occurred after the person was PRIMED by movie or program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Instance of copycat crimes are grave extremes of priming. Such cases represent a very small percentage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the population experience priming affects so completely that they actually MODEL OR IMITATE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viewed behavior. Priming effects from the viewing of media violence are normally much more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subtle but even that level they represent cause for concern.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Conceptual Roots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Priming is based upon the concept of cognitive neo association. This social psychological perspective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attempts to explain a portion of the phenomenon memory.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 understand cognitive neo association, one must picture the brain as a complex network or pathway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that connect associated ideas, thoughts feelings and concepts.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Memory can be described as the overall network, when a person watches a television program or reads a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newspaper the information being processed triggers or activates certain pathway throughout the net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work. Individual thoughts or feelings from past experiences are remembered and associated with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new information. These ideas and thoughts may stimulate other, related ideas and they may influence 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person’s actions. Ideas connected to emotions, trigger associated feelings and responses.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E.g. research has shown that thinking depressing thoughts can actually cause feeling of depression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exposure to ideas of aggression can produce feelings of anger or even aggressive acts under some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circumstances. Similarly a sad scene in a movie, causes audience to remember similar moment in their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own lives and recall emotions associated with the events.- a painful separation, death of a lived one , 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tragic accident.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Individual differences in perceptions, of course cause priming activation strengths to vary considerably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from person to person. However, number of media effects studies have shown strong evidence for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priming, especially for the priming of ideas related to aggression. One study found that children who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read comic books with violent content were more likely to gave aggressive thoughts than children who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read comic books with more neutral contents.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Variables that enhance priming effects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Modeling from mass media, then is an efficient way to learn wide range of behavior and solution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problems that we otherwise learn slowly or not at all , or pay too high a price to learn in the actual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environment. </a:t>
            </a:r>
            <a:endParaRPr lang="ko-KR" altLang="en-US" dirty="0" smtClean="0" sz="1097"/>
          </a:p>
          <a:p>
            <a:pPr marL="0" indent="0" defTabSz="15240" algn="l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61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Research has shown that there are some intervening variables that strengthen the cause- effect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phenomenon when they are present , which are following: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i.										The perceived meaning of the communication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ii.							The perceive justifiability of the witnessed aggression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iii.					The extent to which audiences identify with the characters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iv.					The perceived reality of the mediated communication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v.								The stimulus of prior experiences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1. Perceived meaning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a research first participants were angered then shown professional prize fights and professional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football. They were given the information that either they were fighting to hurt others or simply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performing their professional jobs. Afterwards there were asked to give electric shocks to those who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angered them. The ones who were told that athletes were trying to hurt each other showed evidence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being ‘primed’ with more aggressive thoughts as they administered more punishing electrical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2. Percieved justifiability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Research has also shown that viewers of mediated violence are also influenced in their actions by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outcomes of the situations they see.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 number of studies reveal that viewers believe what happens on television or in movies could also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happen to them if they behave in ways similar to the characters depicted .When viewers see aggressors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suffering as a result of their behavior; they are les likely to imitate the aggressive behavior. Also when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viewers are reminded of the serious and unfortunate consequences of violence, aggression is usually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restrained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3. Character identification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Research has shown that identification with a media character enhances priming effects. In an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experiment first participants were angered and then shown a prizefight. </a:t>
            </a:r>
            <a:endParaRPr lang="ko-KR" altLang="en-US" dirty="0" smtClean="0" sz="1097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One group was told to think of themselves as the winner. The 2</a:t>
            </a:r>
            <a:r>
              <a:rPr lang="en-US" altLang="ko-KR" dirty="0" smtClean="0" sz="701">
                <a:solidFill>
                  <a:srgbClr val="000000"/>
                </a:solidFill>
                <a:latin typeface="Times New Roman"/>
              </a:rPr>
              <a:t>nd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group was asked to think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themselves as the referee. The 3</a:t>
            </a:r>
            <a:r>
              <a:rPr lang="en-US" altLang="ko-KR" dirty="0" smtClean="0" sz="701">
                <a:solidFill>
                  <a:srgbClr val="000000"/>
                </a:solidFill>
                <a:latin typeface="Times New Roman"/>
              </a:rPr>
              <a:t>rd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group did not receive any instructions.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Half the group was asked to think of the word ‘hit’ each time winner punched his opponent.  After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movie each participants had the opportunity to shock the person who had angered him, the most severe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punishment was administered by the group of men who had pictured themselves as the winner and had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thought hit with each punch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4. Perceived reality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perceived reality of media depictions can also intensify the strength of priming effects. Research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has shown that priming effects are strongest when audiences believe they are witnessing actual rather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than fictional events. E.g. in one study angered participants saw the same war film, but only half were </a:t>
            </a:r>
            <a:endParaRPr lang="ko-KR" altLang="en-US" dirty="0" smtClean="0" sz="1097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told it was a fictional movies. The other half were led to believe that the film depicted actual combat </a:t>
            </a:r>
            <a:endParaRPr lang="ko-KR" altLang="en-US" dirty="0" smtClean="0" sz="1097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groups. Similarly in another study similar results among three groups of 5</a:t>
            </a:r>
            <a:r>
              <a:rPr lang="en-US" altLang="ko-KR" dirty="0" smtClean="0" sz="701">
                <a:solidFill>
                  <a:srgbClr val="000000"/>
                </a:solidFill>
                <a:latin typeface="Times New Roman"/>
              </a:rPr>
              <a:t>th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and 6</a:t>
            </a:r>
            <a:r>
              <a:rPr lang="en-US" altLang="ko-KR" dirty="0" smtClean="0" sz="701">
                <a:solidFill>
                  <a:srgbClr val="000000"/>
                </a:solidFill>
                <a:latin typeface="Times New Roman"/>
              </a:rPr>
              <a:t>th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grade children. first </a:t>
            </a:r>
            <a:endParaRPr lang="ko-KR" altLang="en-US" dirty="0" smtClean="0" sz="1097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group saw a fight being reported realistically on the news. </a:t>
            </a:r>
            <a:endParaRPr lang="ko-KR" altLang="en-US" dirty="0" smtClean="0" sz="1097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</a:t>
            </a:r>
            <a:r>
              <a:rPr lang="en-US" altLang="ko-KR" dirty="0" smtClean="0" sz="701">
                <a:solidFill>
                  <a:srgbClr val="000000"/>
                </a:solidFill>
                <a:latin typeface="Times New Roman"/>
              </a:rPr>
              <a:t>nd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in the context of fantasy entertainment.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</a:t>
            </a:r>
            <a:r>
              <a:rPr lang="en-US" altLang="ko-KR" dirty="0" smtClean="0" sz="701">
                <a:solidFill>
                  <a:srgbClr val="000000"/>
                </a:solidFill>
                <a:latin typeface="Times New Roman"/>
              </a:rPr>
              <a:t>rd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in control viewed as an ordinary commercial . When tested first group scored significantly higher 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 aggression index than the other two.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5. Memories of prior experiences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Another factor identified with enhancing priming effects is that of prior learning or remembered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experiences. As an audience member views a violent act, he or she remembers other occasions when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semantically similar thoughts or feelings cropped up. The memory reactivates a neural network and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strengthens the effects of priming. </a:t>
            </a:r>
            <a:endParaRPr lang="ko-KR" altLang="en-US" dirty="0" smtClean="0" sz="1097"/>
          </a:p>
          <a:p>
            <a:pPr marL="0" indent="0" defTabSz="15240" algn="l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62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Recent research and the future trends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recent years effects scholars have continued to study priming effects, especially those that result from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exposure to media violence. In the Annual Review of Sociology it was stated that much of the evidence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that links mediated violence to the aggressiveness or the priming of aggressive thoughts.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recent years, priming effects have been found in areas of communication research other than media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violence studies such as political communications, Minority portrayals and Advertisements.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number of media effects studies base upon priming theory continues to increase as more research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seek to identify the links between media priming and the subsequent attitudes and behaviors of audience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members.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Summary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Priming is a popular area of media effects research that explores the cognitive components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information processing.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Priming occurs when exposure to mediated communication activates related thoughts in the mind of an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audience member.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content triggers concepts, thoughts, learning or knowledge acquired in the past and related to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message content.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For a certain period of time after viewing, a person is more likely to have thoughts about the content,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related thoughts, or memories, sometimes these related thoughts become permanently associated with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message content or stimulus.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Priming may influence a person’s behavior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person may act or react in a certain way, sometimes with undesirable consequences. Instances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copycat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crimes are grave extremes of priming.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Priming is based upon the concept of cognitive neo association which attempts to explain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phenomenon of memory. Individual thoughts or feelings from past experiences are remembered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associated with the new information.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Ideas connected to emotion trigger associated feelings and responses, audience members are likely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have thoughts with similar meanings to what they are viewing or semantically similar thoughts.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Most studies on priming use tight controls in laboratory situations.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connection between the priming of aggressive thoughts and the actual display of aggression is not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particularly strong unless certain variables are present. These include: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perceived meaning of the communication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perceived justifiability of the witnessed aggression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perceived reality of the mediated communication and e </a:t>
            </a:r>
            <a:endParaRPr lang="ko-KR" altLang="en-US" dirty="0" smtClean="0" sz="1097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stimulus of prior experiences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recent years, a number of media violence studies have shown evidence for priming effects. Future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research on priming by media effects scholars will continue to search for answers. </a:t>
            </a:r>
            <a:endParaRPr lang="ko-KR" altLang="en-US" dirty="0" smtClean="0" sz="1097"/>
          </a:p>
          <a:p>
            <a:pPr marL="0" indent="0" defTabSz="15240" algn="l">
              <a:lnSpc>
                <a:spcPts val="15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63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Arial"/>
              </a:rPr>
              <a:t>LESSON 19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CULTIVATION OF PERCEPTIONS OF SOCIAL REALITY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Since the dawn of mass mediated entertainment, people have feared powerful and harmful media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effects, especially on the children. Through the years the research findings have varied, but a number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studies have shown that the connection between viewing violence and committing violent acts is not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merely a public perception. Today research continues and many answers have been determined, but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many questions remain.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cultivation hypothesis developed as one attempt to explain the influence of television on its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viewers. The cultivation tradition grew out of a media violence research project called the Cultural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Indicators Project, headed in the 1960s by George Gerbner, a University of Pennsylvania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 scholar. Investigators explored the relationship of long-tem television viewing, to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inculcation of various perceptions, values, and beliefs on the part of audiences.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Simply stated, the cultivation hypothesis proposes that over time, heavy viewers of television develop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views of the world similar to what they see on television. The basic assumption underlying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cultivation or enculturation, approach is that repeated exposures to consistent media portrayal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themes influence our perceptions of these items in the direction of the media portrayals. 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effect, learning from the media environment is generalized, sometimes incorrectly to the social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environment.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History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Some early research studies indicated that media portrayals of certain topic could have an impact 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audience perceptions, particularly if the media were the main information sources. DeFleur in 1967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found that television had a homogenizing effect on children's perceptions of occupations commonly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shown on television.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Then to study the viewer perceptions of social reality stems from the Cultural Indicators project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George Gerbner and his associates. Since 1968 they have collected data on the content of television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have analyzed the impact of heavy exposure on the audience. Some of the many variables that have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been content analyzed are the demographic portraits of perpetrators and victims of television violence,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prevalence of violent acts, the types of violence portrayed, and the contexts of violence.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They found that long-term exposure to television, in which frequent violence is virtually inescapable,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tends to cultivate the image of relatively mean and dangerous world. The basic hypothesis of cultivation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analysis is that the more time one spends living in the world of television, the more likely one is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report conceptions of social reality that can be traced to television portrayals. In their finding indicated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that the perceptions of reality were cultivated by television.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Conceptual roots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Cultivation adherents argue that television as a ‘whole sale distributor of images is different from other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mass media. It serves as the 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great storyteller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of our age.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Programs are produced to appeal to the entire population. Even very young viewers find it easy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become enthralled by an entertaining television show. According to these researchers the diverse publics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all tend to think more alike when watching television because they all receive similar messages.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All television program, from entertaining action program to news programs, possess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similar,  repetitive patterns sometimes called myths, facts , or ideologies. These patterns are thought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influence viewers’ perception of the world.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Long-term exposure to these overall patterns of television programming is most likely to result in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‘steady entrenchment of mainstream orientations for most viewers.’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Mainstreaming and Resonance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Mainstreaming is one of the principal concepts that underlie cultivation analysis; another is resonance. </a:t>
            </a:r>
            <a:endParaRPr lang="ko-KR" altLang="en-US" dirty="0" smtClean="0" sz="1097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64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Mainstreaming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Mainstreaming assumes that dominant sets of attitudes, beliefs, values and practices exist within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cultures. Patterns also emerge across the spectrum of television programming-patterns regarding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outcomes to various situation, gender roles, minority representation and so froth.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These patterns result in a “mainstream set of attitudes, beliefs and values that are repetitively presented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on television. Heavy television viewers tend to cultivate similar mainstream views; cultivation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researcher Nancy Signorielli and Michael Morgan defined the concept in this way.”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Mainstreaming means that heavy viewing may absorb or override differences in perspectives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behavior which ordinarily stem from other factors and influences, in other words, differences found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responses of different groups of viewers, differences that usually are associated with the varied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cultural, social, and political characteristics of these groups, are 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	diminished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or even absent from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responses of heavy viewers in these same groups. So mainstreaming is a leveling effect.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Heavy viewing resulting in a common viewpoint washes out differences in perceptions of reality usually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caused by demographic and social factors.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Resonance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Resonance occurs when real world support the distorted image of reality shown on television. Whenever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direct experience is in agreement with the messages from television, the messages are reinforced- they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resonate- the cultivation effect is amplified.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 resonance is when the media reinforce what is seen in real life, thus giving an audience member 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‘double dose’ the resulting increase in the cultivation effect is attributed to resonance. For example,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research has shown that the heavy television viewers who are most likely to fear crime are those who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live in inner-city areas where crime rates are high. Cultivation researcher stresses that the concept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cultivation assumes that television and its publics interact in a dynamic process.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extent to which person cultivates the messages seen on television depends upon a number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factors. Some people are more susceptible to cultivation influence due to personality traits, social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background, cultural mores (education) and even their past television viewing experiences.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Gerbner and his associates explained the interactive process in this way: </a:t>
            </a:r>
            <a:endParaRPr lang="ko-KR" altLang="en-US" dirty="0" smtClean="0" sz="1097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Although a viewer’s gender or age of class makes a difference in perspective, television viewing can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make a similar and interacting difference. Viewing may help define what it means, for example, to be an </a:t>
            </a:r>
            <a:endParaRPr lang="ko-KR" altLang="en-US" dirty="0" smtClean="0" sz="1097" i="1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adolescent female member of a given social class. The interaction is a continuous process as is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(cultivation) beginning with infancy and going on from cradle to grave.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Theoretical developments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After an extensive literature review scholars concluded that there was evidence for a link between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viewing and beliefs regardless of the kind of social reality in question.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However additional research has also shown that cultivation hypothesis may be more complicated than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first thought.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There is evidence that cultivation may be less dependent on the total amount of TV viewing than on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specific types of programs viewed.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Research also indicates that cultivation effect is more pronounced among active viewers than among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low-involvement viewers and that personal experience with crime was an important mediating variable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that affected the impact of TV programs on cultivating an attitude of vulnerability toward crime.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Additionally it was found out that the perceived reality of the TV content had an impact on cultivation.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Similarly other variables such as identification with TV characters, IQ, and informational needs of the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viewer had differential effects .In other words, different people react indifferent ways to TV content,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these different reactions determine the strength of the cultivation effect. </a:t>
            </a:r>
            <a:endParaRPr lang="ko-KR" altLang="en-US" dirty="0" smtClean="0" sz="1097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65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Apart from these there are other multivariate model of cultivation which are taken into account by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researchers like:-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Is viewing done to meet informational needs or as diversion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number of information alternatives available.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Research has shown that maximum occurs among heavy viewers who watch for information, believe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content to be real and have few alternative sources of information. Tapper in 1995 presents a possible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conceptual model of the cultivation process that is divided into two phases. </a:t>
            </a:r>
            <a:endParaRPr lang="ko-KR" altLang="en-US" dirty="0" smtClean="0" sz="1097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Phase one deals with content acquisition and takes into account such variables as motives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for viewing, selective viewing, the type of genre viewed, and perceptions of the reality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content.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Phase two is the storage phase and elaborates those constructs that might affect long-term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memory.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Researchers have presented a psychological model of the cultivation process based on the notion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accessibility of information in a person’s memory. They posit that human memory works much like a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storage bin. When new information is acquired, a copy of that new information is placed on top of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appropriate bin. Later when information is being retrieved for decision making, the contents of the bin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are searched form the top down, thus information deposited most recently and most frequently stand 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better chance of being recalled.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Similarly researchers have also reported the results of their empirical test that the faster a person's able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 make a response, the more accessible is the information retrieved. Consequently, when confronted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with a social reality judgment, heavy TV viewers should be able to make judgments faster than light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viewers and their judgments should also demonstrate cultivation. (e.g. soap operas)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There are two discrete steps in performing a cultivation analysis. </a:t>
            </a:r>
            <a:endParaRPr lang="ko-KR" altLang="en-US" dirty="0" smtClean="0" sz="1097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First, descriptions of the media world are obtained from periodic content analyses of large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blocks of media content. The result of this content analysis is the identification of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messages of the television world. These messages represent consistent patterns in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portrayal of specific issues, policies, and topics that are often at odds with their occurrence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real life. The identification of the consistent portrayals is followed by the construction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 set of questions designed to detect a cultivation effect. Each question poses two or more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alternatives.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One alternative is more consistent with the world as seen ton television, while another is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more in line with the real world. (e.g. 60% homicide done by strangers  in real life 16%.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question base on this discrepancy was. Does fatal violence occur between strangers 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between relatives and acquaintances. The response ‘strangers’ was considered to be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television answer)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second step involves surveying audiences about their television exposure , dividing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sample into heavy and light viewers(4 hours a day  is usually the dividing line)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comparing their answers to the questions that differentiate the television world from the real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world. in addition, data are often collected on possible control variables such as gender, age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socioeconomic status. A statistical procedure consists of correlation analysis between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amount of television viewing and scores on an index reflecting the number of television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answers to the comparison questions.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sum, cultivation has proven to be an evocative and heuristic notion. It is likely that future research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will concentrate on identifying key variables important to the process and on specifying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psychological processes that underlie the process. </a:t>
            </a:r>
            <a:endParaRPr lang="ko-KR" altLang="en-US" dirty="0" smtClean="0" sz="1097"/>
          </a:p>
          <a:p>
            <a:pPr marL="0" indent="0" defTabSz="15240" algn="l">
              <a:lnSpc>
                <a:spcPts val="4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66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Arial"/>
              </a:rPr>
              <a:t>LESSON 20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SYSTEMS THEORIES OF COMMUNICATION PROCESSES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Although psychologists led communication researchers to the possibility of individual media effects,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engineers alerted these researcher to the possibility of developing holistic explanations for societal 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system wide effects.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System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System consists of a set of parts that interlinked so that changes in one part induce changes in other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parts. System parts can be directly linked through mechanical connections or can be indirectly linked by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 technology.  Because all parts are linked, the entire system can change as a result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alterations in only one element.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Systems can be goal directed if there is a long-term objective that they are designed to accomplish.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Some systems are capable of monitoring the environment and altering their operations in response to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environmental changes.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Interest in systems began with electronics engineers who developed systems that could be programmed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 pursue goals, monitor the environment and adjust actions so that the goals were achieved.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These engineers were concerned with designing systems in which communication links functioned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efficiently and transmitted information accurately. Communication was a means to an end, if 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 link didn't work properly then the solution was obvious. Communication technology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had to be improved so that desired levels of effectiveness and accuracy were achieved.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How it is applied to society?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Thus, in designing and engineering systems of the type, communication problems were solved by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technological change.  As a result, during the 1950,s and 1960s there was optimism that important,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societal –level communication problems might also be solved by improving the accuracy of message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transmissions.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The rise of systems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After World War II social scientists became intrigued by system notions. These models fundamentally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altered how relationships between variables were understood. But most 1960s social systems theorists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acknowledged that the greatest and most recent impetus toward the development of systems theories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came from an engineering subfield known as CYBERNETICS, the study of regulation and control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complex machines.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Cybernetics investigates how 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communication links between the various parts of a machine enable it to </a:t>
            </a:r>
            <a:endParaRPr lang="ko-KR" altLang="en-US" dirty="0" smtClean="0" sz="1097" i="1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perform very complex tasks and adjust to changes taking place in its external environment.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Cybernetics proved especially useful for communications engineering – the design of powerful new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 system for military applications, such as radar. Communication engineers had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abandoned simple, linear model of the communication process by the 1940s. A circular but evolving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 process was conceptualized in which messages come back from receivers to influence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sources that in turn alter their messages. These circular process were referred to a as feedback loops.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these systems, an ongoing mutual adjustment is possible that ultimately leads to achieving a long-term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objective or function. Complex machines rely on feedback loops as means of making ongoing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adjustments to changes caused by the environment. Feedback loops enable sources to monitor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influence of their messages on receivers. But just as important, receivers can in turn influence sources.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If the effects are not what is expected or desired, a source can alter a message until the desired feedback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is obtained. So the machines built in the World War II provided sophisticated means of detecting subtle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changes so that a weapons system could achieve it objective. We refer to these as ‘communication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systems’ if their function is primarily to facilitate communication. By this definition, a guided missile is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not a communication system. It is a weapons system that contains a communication. </a:t>
            </a:r>
            <a:endParaRPr lang="ko-KR" altLang="en-US" dirty="0" smtClean="0" sz="1097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67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Mathematical theory of communication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Communications engineers also made important breakthrough that is central to the current revolution in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communications technology. Accuracy in message transmission is essential if systems are to operate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effectively and achieve long-term goals. Even minor errors can compound over time and lead to serious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problems. To address this situation, communication engineers developed a very sophisticated system.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flow was known as a signal and each element in it was labeled an information bit. The ultimate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information bit is a digital bit-one that is either present or absent.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Methods of monitoring the accuracy of transmission of bits were developed. Any difference between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signal sent and the signal received were viewed as errors or noise. High levels of noise tolerated if 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message is redundant, that is, if it contains many bits that carry the same information. Every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 link can be seen as a channel, and every channel can be seen as having a certain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capacity to transmit an accurate signal.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Obviously it is better to have channels that can accurately transmit complex signals. When accuracy is a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problem, redundancy can be increased, but this reduces efficiency because the same information is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being sent more than once. E.g. AM radio is static. Static is thousand of erroneous bits of information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that have somehow entered the signal as it moves from the radio transmitter to our receiver. Whereas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FM signals aren’t as subject to the introduction of errors as the signals moves from transmitter to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receiver, so you receive a more accurate transmission of the original signal.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Similarly the trend in communication engineering has been to find ways to reduce or even eliminate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noise, improve efficiency and increase channel capacity.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is the basis for contemporary work on digital high definition television (HDTV). Rather than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transmitting 30 frames a second as does traditional television, HDTV transmits only digital information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about the changes that occur between those frames. E.G newscasters reading the news. The background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does not change only their mouths and facial expressions change. After the initial transmission all that is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sent and received in a digital HDTV system is information about changes in that original scene. Noise is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reduced, efficiency is improved and channel capacity is increased as only necessary information enters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system.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Notions about signals, noise, bits, efficiency, redundancy and channel capacity have found their way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into mass communication theory through a variety of sources.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Mathematical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One of the first and most important books was the Mathematical theory written by Claude Shannon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Warren Weaver in 1949 .They believed that these new concepts would transform how all forms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 were understood, they were optimistic that it might even be possible to remedy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macroscopic, societal-level communication problems using these very microscopic notions. Their ideas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came to be referred to as 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</a:rPr>
              <a:t>information theory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communications technology and the design of communication systems, the theory has been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enormously successful. Technology based on this theory is providing the building blocks constructing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Information Superhighways. Information Superhighways means a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 worldwide system of computer </a:t>
            </a:r>
            <a:endParaRPr lang="ko-KR" altLang="en-US" dirty="0" smtClean="0" sz="1097" i="1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networks accessible to any user connected to it.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Designers of this super-communications system promised that it would provide us with vast quantities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information at low cost in convenient, user-friendly format, and that promise seems to have been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fulfilled. But efficient, accurate transmission isn’t enough, entry into the information age has been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accompanied by a troubling escalation in social problems.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Only recently have system theorists begun to recognize and try to develop more complex models that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allow ongoing transformation of systems. </a:t>
            </a:r>
            <a:endParaRPr lang="ko-KR" altLang="en-US" dirty="0" smtClean="0" sz="1097"/>
          </a:p>
          <a:p>
            <a:pPr marL="0" indent="0" defTabSz="15240" algn="l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68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Adoption of system models by Mass communication theorists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Systems models replaced the Transmissional model that was implicit in most of the early effects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research. Lasswell provided a cogent, succinct version of this model when he described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 process as 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who says what to whom through what medium with what effect.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Transmissional model assumes that a message source dominates the communication process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primary outcome of the process is some sort of effect on receivers-usually one intended by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source. Influence moves or flows in a straight line from source to receivers. The possibility that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message receivers mighty also influence the source is ignored. Attention is focused on whether a source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brings about intended effects or whether unintended negative effects occur.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Mutual or reciprocal influence is not considered. Communication theorists proposed new models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 processes with feedback loops in which receivers could influence sources and mutual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influence was possible. Westley and Maclean in 1957 provided a good example of this type of model.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Most conversations involve mutual influence, participants send out message, obtain feedback, and then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adjust their actions. In overall social environment can be understood as something that is created by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ongoing negotiation between actors. </a:t>
            </a:r>
            <a:endParaRPr lang="ko-KR" altLang="en-US" dirty="0" smtClean="0" sz="1097"/>
          </a:p>
          <a:p>
            <a:pPr marL="0" indent="0" defTabSz="15240" algn="l">
              <a:lnSpc>
                <a:spcPts val="47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69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Arial"/>
              </a:rPr>
              <a:t>LESSON 21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EMERGENCE OF CRITICAL &amp; CULTURAL THEORIES OF MASS COMMUNICATION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Closed versus open systems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Two fundamentally different types of systems can be differentiated and used to model different forms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communication. Systems can be closed and homeostatic or they can be open and dynamically balanced.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Closed systems are like simple machines that perform a task endlessly. There is limited monitoring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external environment. The machine works well as long as all the parts interrelate in the same,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unchanging manner. If a part becomes so worn that it stops working or a wire that is part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 link frays, the system will fail. It has no capacity to adjust to problems. The role played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by communication in these closed systems tends to be highly structured and predictable.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They often communicate in very simple digital messages turn on and turn off.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Open system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 open system consists of parts that interrelate in such a way that overall system can monitor its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environment and adjust to both internal and external changes. The parts of open system can alter their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functions so that if one part fails, others can adjust and take over its function.  These systems can be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capable of growth and change over time, often, their relationship to environment can change as well.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These systems are said to dynamically balanced- that is they are able to maintain their integrity and a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high level of organization while undergoing significant changes .They are able to combine stability with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change. A classic example of an open system is a 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biological organism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our body the various organs communicate in a variety of ways- using electrical and chemical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messages transmitted by the nervous and circulatory systems. The body can adapt in very complex ways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 the failure of some of its parts and changes in the external environment. Complex adjustments occur-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yet the body as a whole maintains its physical integrity- it can grow and change and yet remain highly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organized.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Systems theory had its greatest practical impact on mass communication theory several decades after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burst of initial interests in the 1960s.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Criticism of systems models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Systems models have a limitation that some critics find troublesome. A status quo bias in systems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models can tend to concentrate our attention on observable structures and lead us to assume that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primary function or role of these structures is to maintain and serve the overall system. We are led to ask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research questions like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Is a particular part doing what it should?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Is it communicating properly?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Is it maintaining a proper relationship to other parts?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Is it enabling the system to operate properly?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value of each part is assessed by its contribution to the whole. When we view a system in this way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we might be concerned about communication but only in a limited way. We tend to view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 as something that merely interconnects parts in much the same way that occur nervous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circulatory systems interconnect h organs in our bodies. If the system is doing what we think it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should, then we conclude that communication must be appropriate. If we think the system is failing then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we look for communication problems. But sometimes systems should fail. Sometimes systems go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through necessary transformations in which existing structures break down and give way to new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structures.  In such case communication will necessarily play a very different role.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Summary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the last couple of sessions we have studied two bodies of thought –social cognitive theory and system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theory, both of which came to mass communication theory from outside the discipline itself – signaled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 important shift in thinking about mass communication. </a:t>
            </a:r>
            <a:endParaRPr lang="ko-KR" altLang="en-US" dirty="0" smtClean="0" sz="1097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70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Emergence of critical and cultural theories of mass communication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Before we proceed lets briefly overview how the challenge to limited effects paradigm came from ideas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other than social cognitive learning and systems theories. As we know limited effects theory focuses 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whether media content can have an immediate and direct effect on specific thoughts and actions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individuals. Researchers typically sought evidence for these effects in experiments or through survey.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However, there is another way of approaching the study of mass media effects. Instead of focusing 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specific effects on individuals we can focus instead on changes in culture, on how shared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understandings and social norms change. Instead of trying to locate hundreds of small effects and add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them all up. We can ask whether the development of mass media has profound implications for the way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we create, share, learn and apply culture.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Now we will trace the emergence of theories that directly address questions about the way media might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produce profound changes in social life. These new perspectives argued that media might have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power to interfere into and modify how we make sense of our social world and ourselves. These theories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are quite diverse and offer very different answers to questions about the role of media in social life.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Nevertheless, in all these theories, the concept of culture is central.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affect society because they (media) affect how culture is created, shared, learned and applied.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Cultural theories offer a broad range on interesting ideas about how media can affect culture and also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provide many different views concerning the long-term consequences of the cultural changes affected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by media.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Two ways used by cultural theorists 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Now we will discuss the two widely used ways used by cultural theorists to differentiate the various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theories of media.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 There are 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</a:rPr>
              <a:t>	microscopic,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interpretive theories that focus on how individuals and social groups use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to create and foster forms of culture that structure everyday life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 And there are 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</a:rPr>
              <a:t>	macroscopic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, structural theories that focus on how social elites use their economic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power to gain control over and exploit to propagate hegemonic culture as a means of maintaining their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dominant position in social order,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They are called political economy theories because they place priority on understanding how economic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power provides a basis for ideological and political power.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Differences between Microscopic and Macroscopic Theories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Cultural studies theories are less concerned with the long-term consequences of media for the social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order and more concerned with looking at how media affect our individual lives. These theories are said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 be micro –level or 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</a:rPr>
              <a:t>	microscopic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because they de-emphasize larger issues about the social order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favor of questions involving the everyday life of average people. 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Critical theories and political economy theories by contrast are 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</a:rPr>
              <a:t>macroscopic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cultural theories, which are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less concerned with developing detailed explanations of how individuals are influenced by media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more concerned with how the social order as a whole is affected.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These theorists until recently microscopic and macroscopic theories developed in relative isolation.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Theorists were separated by differences in geography, politics and research objective. But that may be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changing, as we will discuss in the coming sessions.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Microscopic cultural studies researchers prefer to understand what is going on in the world immediately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around them. They are intrigued by the mundane, the seemingly trivial, and the routine. They view our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experience of everyday life and of reality itself as an artificial construction that we somehow maintain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with only occasional minor breakdowns. They want to know how mass media have been incorporated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into the routines of daily life without creating serious disruptions. Perhaps the media do cause problems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that are somehow being compensated for or concealed? If so, how is this being done? Will there be a </a:t>
            </a:r>
            <a:endParaRPr lang="ko-KR" altLang="en-US" dirty="0" smtClean="0" sz="1097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71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breakdown eventually- or are we being systematically desensitized and trained to be aggressive?  Or is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everyday life being transformed in useful ways – are we becoming kinder and gentler.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Whereas macroscopic researcher are troubled by the narrow focus of microscopic theory. These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researchers demand answers to larger questions.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How do media affect the way politics is conducted, the way that a national economy operates or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delivery of vital social services? Macroscopic researchers want to know if media are intruding into 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disrupting large-scale social process. E.g. have media disrupted the conduct of national politics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therefore increased the likelihood that inferior politicians will be elected? Macroscopic researchers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believe that such large-scale questions can’t be answered if you begin by looking at individuals. </a:t>
            </a:r>
            <a:endParaRPr lang="ko-KR" altLang="en-US" dirty="0" smtClean="0" sz="1097"/>
          </a:p>
          <a:p>
            <a:pPr marL="0" indent="0" defTabSz="15240" algn="l">
              <a:lnSpc>
                <a:spcPts val="57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72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Arial"/>
              </a:rPr>
              <a:t>LESSON 22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REVISION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Understanding the nature of communication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Definitions of communication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Conceptualizations of communication- points of convergence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 as a process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 is transactional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 is symbolic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 is a process a process –oriented conceptualization of communication suggests that it is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continuous and complex and cannot be arbitrarily isolated.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 is transactional that is, not only do participant constantly influence each other, they are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also by the influenced context in which they interact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 third area of convergence in conceptualizations of communication is the belief that communication is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symbolic.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Semiotics a study of signs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Sign is a relationship between Signifier and the signified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Signifier is the word book </a:t>
            </a:r>
            <a:endParaRPr lang="ko-KR" altLang="en-US" dirty="0" smtClean="0" sz="1097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Signified is the concept of the book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Understanding the nature of theory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Theory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Paradigm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Paradigms are different ways of looking at world- the ways to observe, measure and understand social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reality.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There are three major paradigms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Positivistic perspective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Interpretive perspective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Critical perspective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Positivistic perspective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Is objective,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Rests on order,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Is governed by strict , natural and unchangeable laws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can be realized through experience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All members of society define reality in the same way, because they all share the same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meanings.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Interpretive Perspective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Interpretative social science relates to the works of Vico, Dilthey and Weber.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Interpretive theorist s believe that reality is not ‘out there’ but in the minds of the people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Reality is internally experienced is socially constructed through interaction and interpreted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through the actors and is based on the definition people attach to it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Reality is not objective but subjective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Critical Perspective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was developed out of the work of Karl Marx and the critical, theorists and feminists.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Critical theorists see reality in a different manner. </a:t>
            </a:r>
            <a:endParaRPr lang="ko-KR" altLang="en-US" dirty="0" smtClean="0" sz="1097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73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Reality is created not by nature but by the powerful people who manipulate, condition and brainwash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others to perceive things the way they want them to,  to serve the needs of the powerful. </a:t>
            </a:r>
            <a:endParaRPr lang="ko-KR" altLang="en-US" dirty="0" smtClean="0" sz="1097"/>
          </a:p>
          <a:p>
            <a:pPr marL="0" indent="0" defTabSz="15240"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Sir Karl Popper, a philosopher instrumental in shaping 20</a:t>
            </a:r>
            <a:r>
              <a:rPr lang="en-US" altLang="ko-KR" dirty="0" smtClean="0" sz="701">
                <a:solidFill>
                  <a:srgbClr val="000000"/>
                </a:solidFill>
                <a:latin typeface="Times New Roman"/>
              </a:rPr>
              <a:t>th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century views of knowledge are, 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“Theories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are nets cast to catch what we call the world.”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Theories help us understand or explain phenomena we observe in the social world.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There are 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</a:rPr>
              <a:t>two approaches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to theory building.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Deductive approach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Inductive approach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Deductive approach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From the general to particular; the process by which theory is tested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Deductive approach to theory building tend to give primacy to theory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Inductive approach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Inductive approach to theory building gives primacy to observation.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From the particular to the general; the process by which theory is generated.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this approach, theoretical abstractions are based on- or grounded in empirical observation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Model </a:t>
            </a:r>
            <a:endParaRPr lang="ko-KR" altLang="en-US" dirty="0" smtClean="0" sz="1097" b="1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A model is a consciously simplified description in graphic form of a piece of reality. A model seeks to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show the main elements of any structure or process and the relationships between these elements. </a:t>
            </a:r>
            <a:endParaRPr lang="ko-KR" altLang="en-US" dirty="0" smtClean="0" sz="1097" i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(McQuail)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 theoretical and simplified representation of the real world. A model is not an explanatory device by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itself, but it helps to formulate theory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Study some of the early communication models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 a successful pictorial model offers three major advantages.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They organize concepts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They explain processes and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They predict outcomes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Two kinds of models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Structural model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Functional models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Three different ways of viewing communication processes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Linear model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Interactive model </a:t>
            </a:r>
            <a:endParaRPr lang="ko-KR" altLang="en-US" dirty="0" smtClean="0" sz="1097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Transactional model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From communication to mass communication models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term mass communication emerged in late 1930s;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Nature of the communicator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Nature of audience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Nature of communication experience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What is mass communication?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Why study mass communication?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How the media industry originated? </a:t>
            </a:r>
            <a:endParaRPr lang="ko-KR" altLang="en-US" dirty="0" smtClean="0" sz="1097"/>
          </a:p>
          <a:p>
            <a:pPr marL="0" indent="0" defTabSz="15240" algn="l">
              <a:lnSpc>
                <a:spcPts val="4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74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Development in the history of Mass Communication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DeFleur and Ball Rokeach in 1989point out to a number of important developments in the history of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mass communication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Age of signs and signals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Age of speech and language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Age of writing- papyrus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1456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But the age of MC was ushered by widespread distribution of newspapers (1920 radio 1940 TV)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Mass media includes 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Print media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Electronic media </a:t>
            </a:r>
            <a:endParaRPr lang="ko-KR" altLang="en-US" dirty="0" smtClean="0" sz="1097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New media- Telematic media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As new media combine telecommunication and information it includes: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Video games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Virtual reality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CD- Rom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Normative Theories of Media </a:t>
            </a:r>
            <a:endParaRPr lang="ko-KR" altLang="en-US" dirty="0" smtClean="0" sz="1097" b="1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Authoritarian Theory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Libertarian Theory </a:t>
            </a:r>
            <a:endParaRPr lang="ko-KR" altLang="en-US" dirty="0" smtClean="0" sz="1097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Chicago School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Authoritarian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Libertarian theory arose in opposition Authoritarian theory-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 idea that placed all forms of communication under the control of a governing elite or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Authorities justified their control as a means to protect and preserve a divinely ordained social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order.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Libertarian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rebelling against authoritarian theory early libertarians argued that there should be no laws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governing media operations. </a:t>
            </a:r>
            <a:endParaRPr lang="ko-KR" altLang="en-US" dirty="0" smtClean="0" sz="1097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Free press means that all forms of media must be totally unregulated.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Hutchins Commission on Freedom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It emphasized the need for an independent press that scrutinizes other social institutions and provides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objective, accurate, news reports.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Chicago School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Chicago School envisioned modern cities as 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</a:rPr>
              <a:t>“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Great Communities” comprising hundreds of small social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groups- everything from neighborhood social organizations to citywide associations.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For these Great Communities to develop, all the constituent groups had to work together and contribute.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These were referred to as pluralistic groups in recognition of their cultural and racial diversity.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Totalitarian media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Totalitarian media Theory is a normative theory calling for suppression of pluralistic groups and the use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media under the control of the dominant political party to propagate a strong centralized political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culture.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Civic or public journalism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Development media theory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Democratic-participant theory </a:t>
            </a:r>
            <a:endParaRPr lang="ko-KR" altLang="en-US" dirty="0" smtClean="0" sz="1097"/>
          </a:p>
          <a:p>
            <a:pPr marL="0" indent="0" defTabSz="15240" algn="l">
              <a:lnSpc>
                <a:spcPts val="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75</a:t>
            </a:r>
            <a:endParaRPr lang="ko-KR" altLang="en-US" dirty="0" smtClean="0" sz="1200"/>
          </a:p>
        </p:txBody>
      </p:sp>
      <p:sp>
        <p:nvSpPr>
          <p:cNvPr id="155" name="Rect 3"/>
          <p:cNvSpPr>
            <a:spLocks noGrp="1" noChangeArrowheads="1"/>
          </p:cNvSpPr>
          <p:nvPr/>
        </p:nvSpPr>
        <p:spPr>
          <a:xfrm rot="0">
            <a:off x="1645920" y="1548130"/>
            <a:ext cx="5457190" cy="3670300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Age of printing after 15</a:t>
            </a:r>
            <a:r>
              <a:rPr lang="en-US" altLang="ko-KR" dirty="0" smtClean="0" sz="701">
                <a:solidFill>
                  <a:srgbClr val="000000"/>
                </a:solidFill>
                <a:latin typeface="Times New Roman"/>
              </a:rPr>
              <a:t>th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century-Gutenberg’s invention of moveable type and printing pres in </a:t>
            </a:r>
            <a:endParaRPr lang="ko-KR" altLang="en-US" dirty="0" smtClean="0" sz="1097"/>
          </a:p>
          <a:p>
            <a:pPr marL="0" indent="0" defTabSz="15240" algn="l">
              <a:lnSpc>
                <a:spcPts val="26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authorities. </a:t>
            </a:r>
            <a:endParaRPr lang="ko-KR" altLang="en-US" dirty="0" smtClean="0" sz="1097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Keeping the spirit of the SR theory in view many newspapers began practicing 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civic journalism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, actively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engaging the members of their areas in reporting important civic issues.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Development media theory 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Development media theory was intended to recognize the fact that societies undergoing a transition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from underdevelopment and colonialism to independence and better material conditions often lack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infrastructure, the money, the traditions, the professional skills.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Democratic-participant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Democratic-participant theory was proposed in recognition of new media developments and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increasing criticism of the dominance of the main mass media by private or public monopolies.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rise of  mass society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assumptions about mass society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main theories of mass society—one propounded by Ferdinand Tonnies – concept of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Gemeinschaft (folk society) and Gesellschaft (modern, industrial  society)- </a:t>
            </a:r>
            <a:endParaRPr lang="ko-KR" altLang="en-US" dirty="0" smtClean="0" sz="1097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other propounded by Emile Durkheim- concept of mechanical solidarity (folk societies)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organic solidarity (modern social societies)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what were the assumptions about the relationship of mass society and mass media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Theories that propounded that media have a powerful effect on people.  Theories which were the reason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for the theories that media can be used as powerful propaganda tool.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Behaviorism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Freudianism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Magic bullet theory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Lasswell propaganda theory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Walter Lippmann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Behaviorism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John B. Watson- an animal experimentalist who argued that All human action is merely a conditioned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response to external environmental stimuli. Media provides external stimuli that triggered immediate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responses (Nazi propaganda)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Freudianism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Sigmund Freud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 Ego is rational mind is in control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 Id is the dark side of the self- the egocentric, (selfish and self-centered) pleasure seeking part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ourselves- that Ego must struggle to keep in control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3. Ego relies on the internalized set of cultural rules the Superego- for guidance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Magic Bullet Theories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the 1920s Media was assumed to operate like magic bullets that penetrated people’s minds and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instantly created associations between strong emotions and specific concepts.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By carefully controlling these magic bullets, propagandists felt that they could condition people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associate good emotions, such as loyalty and reverences with their own country and associate bad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emotions, such as fear and loathing with their enemies.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Paradigm Shift in Mass Communication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Middle –range theory and the consolidation of the limited effects paradigm. How a radical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transformation in media theory took place. The focus from powerful effect of media shifted to Limited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Effects of Media. And how this became the dominant paradigm in U.S media research from 1940 till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1960s. </a:t>
            </a:r>
            <a:endParaRPr lang="ko-KR" altLang="en-US" dirty="0" smtClean="0" sz="1097"/>
          </a:p>
          <a:p>
            <a:pPr marL="0" indent="0" defTabSz="15240" algn="l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76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Work of the pioneer researchers in this field who were responsible for bringing this shift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Work of Paul Lazarsfeld of Princeton University 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Work of Carl Hovland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Two-Step Flow of Information and Influence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finding led the establishment of a TWO-STEP FLOW MODEL OF MASS COMMUNICATION,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which effects were perceived as being modified by interpersonal communication about those media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messages.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Carl Hovland and the Experimental section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found that attitude change was a very complex issue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many variables had affects on the attitude of an individual e.g. kind of message- one sided or two-sided;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socio-economic background, when people are predisposed to a certain attitude etc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Collectively, these ways have become known as the 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</a:rPr>
              <a:t>SELECTIVE PROCESSES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Selective exposure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Selective retention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Selective perception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influential middle range theories developed as part of the limited effects paradigm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Functional analysis approach </a:t>
            </a:r>
            <a:endParaRPr lang="ko-KR" altLang="en-US" dirty="0" smtClean="0" sz="1097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Information flow theory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Functionalist approach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 functionalist approach was that all practices that contribute to maintaining the society can be said to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 Functional rather than good. Any practices that are disruptive or harmful are by definition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Dysfunctional rather than evil.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As long as functional practices			dominate and dysfunctional practices are kept to some minimum.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society will flourish- it can be said to be in balance because the functional practices balance out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dysfunctional ones.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Information Flow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overall objective of this wok was to assess the effectiveness of media in transmitting information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 mass audience.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News flow research focused on determining whether barriers impeded the flow of information from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to typical audience members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research confirmed the importance of motivating people to pass on information, but suggested that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even a free gift was insufficient to guarantee the accurate flow of information.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Klapper’s Phenomenistic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He argued that media rarely have any direct effects and are relatively powerless when compared with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other social and psychological factors such as social status, group membership, strongly held attitudes,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education and so forth.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His theory is often referred to now as reinforcements theory because a key assertion is that the primary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influence of media is to reinforce (not change) existing attitudes and behaviors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Klapper’s Generalizations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Diffusion of Innovation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Diffusion of innovation theory states that an innovation (i.e. , an idea , new technique, new technology )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diffuses or spreads throughout society in a 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</a:rPr>
              <a:t>predictable pattern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. A few people will adopt an innovation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as soon as they hear of it other people will take longer to try something new and still others will take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much longer. The pattern is that of an S-shaped curve. </a:t>
            </a:r>
            <a:endParaRPr lang="ko-KR" altLang="en-US" dirty="0" smtClean="0" sz="1097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77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Rogers and other diffusion researchers have identified five separate innovation-adoption categories into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which all people in a society will fall.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Innovators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Early adopters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Early majority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Late majority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Laggards 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Challenging the dominant paradigm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How the growing violence and the possible contribution of the television became a concern for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American society. Several different perspectives are discussed, including: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Surgeon General’s Scientific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Catharsis </a:t>
            </a:r>
            <a:endParaRPr lang="ko-KR" altLang="en-US" dirty="0" smtClean="0" sz="1097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Social learning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Surgeon General’s Scientific 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Advisory Committee on Television and social behavior in 1969.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While the … report is care fully phrased and qualified in language acceptable to social scientists , it is </a:t>
            </a:r>
            <a:endParaRPr lang="ko-KR" altLang="en-US" dirty="0" smtClean="0" sz="1097" i="1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clear to me that the causal relationship between televised violence and antisocial behavior is sufficient </a:t>
            </a:r>
            <a:endParaRPr lang="ko-KR" altLang="en-US" dirty="0" smtClean="0" sz="1097" i="1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to warrant appropriate and immediate remedial action. The data on social phenomena such as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television and violence and or aggressive behavior will never be clear enough for all social scientists to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agree on the formulation of a succinct statement of causality, But there comes a time when the data are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sufficient to justify action, that time has come.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Catharsis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– sometimes called sublimation- the idea that viewing violence is sufficient to purge or at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least satisfy a person’s aggressive drive and, therefore, reduce the likelihood of aggressive behavior.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Catharsis suggested that television violence had social utility, providing young people with a harmless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outlet for their pent-up aggression and hostility.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Social Learning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Social learning – encompasses both imitation and identification to explain how people learn through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observation of other in their environments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Social cognitive theory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Modeling from mass media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Priming effects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Variables that enhance priming effects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According to Albert Bandura, “ social cognitive theory explains psychosocial functioning in terms of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triadic reciprocal causation , in this model of reciprocal determinism, behavior; cognitive, biological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and other personal factors; and environmental events all operate as interaction determinants that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influence each other bidirectionally.”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Baundra’s social cognitive theory of mass communication the broader social learning theory serve as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foundations for volumes of research in all areas of media effects study-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Effects of media violence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sexually explicit material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Pro-social or positive media effects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Cultivation effects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Persuasion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Social cognitive theory emphasizes the importance of these uniquely human characteristics, known as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</a:t>
            </a:r>
            <a:endParaRPr lang="ko-KR" altLang="en-US" dirty="0" smtClean="0" sz="1097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symbolizing capacity  </a:t>
            </a:r>
            <a:endParaRPr lang="ko-KR" altLang="en-US" dirty="0" smtClean="0" sz="1097"/>
          </a:p>
          <a:p>
            <a:pPr marL="0" indent="0" defTabSz="15240" algn="l">
              <a:lnSpc>
                <a:spcPts val="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78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self-regulatory capacity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self-reflective capacity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vicarious capacities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Modeling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phenomenon of behavior reenactment is called as MODELLING. Modeling is the acquisition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behaviors through observation.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Modeling includes four component processes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Attention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Retention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Motor reproduction  </a:t>
            </a:r>
            <a:endParaRPr lang="ko-KR" altLang="en-US" dirty="0" smtClean="0" sz="1097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Motivation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Whenever a person sees a character on the screen expressing some strong emotion or performing some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powerful action,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viewer is affected or aroused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.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viewer remembers similar experiences and emotions, and these thoughts and images serve as cues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that trigger self-arousal. E.g. ET, Jaws, horror movies—fear reaction.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Cultivation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cultivation hypothesis developed as one attempt to explain the influence of television on its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viewers, the cultivation tradition grew out of a media violence research project called the Cultural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Indicators Project, headed in the 1960s by George Gerbner, a University of Pennsylvania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 scholar.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Simply stated, the cultivation hypothesis proposes that over time , heavy viewers of television develop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views of the world similar to what they see on television.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Mainstreaming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Mainstreaming is a leveling effect. Heavy viewing resulting in a common viewpoint washes out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differences in perceptions of reality usually caused by demographic and social factors.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Resonance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Resonance occurs when real world support the distorted image of reality shown on television. Whenever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direct experience is in agreement with the messages from television, the messages are reinforced- they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resonate- the cultivation effect is amplified.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extent to which person cultivates the messages seen on television depends upon a number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factors. Some people are more susceptible to cultivation influence due to personality traits, social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background, cultural mores (education) and even their past television viewing experiences. Is viewing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done to meet informational needs or as diversion? The number of information alternatives available.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Systems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Ideally, systems notions could provide a powerful way of conceptualizing complex, social system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analyzing the role played by communication in them. Important social problems might be solved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Closed versus open systems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criticism of systems models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Emergence of critical and cultural theories of mass communication </a:t>
            </a:r>
            <a:endParaRPr lang="ko-KR" altLang="en-US" dirty="0" smtClean="0" sz="1097"/>
          </a:p>
          <a:p>
            <a:pPr marL="0" indent="0" defTabSz="15240" algn="l">
              <a:lnSpc>
                <a:spcPts val="6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79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Arial"/>
              </a:rPr>
              <a:t>LESSON 23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CRITICAL THEORIES &amp; ROLE OF MASS COMMUNICATION IN A SOCIETY -THE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MEDIATION OF SOCIAL RELATIONS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Some cultural theories and political economy theories are also referred to as critical theories because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they openly espouse certain values and use these values to evaluate and criticize the status quo.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However political economy theories are inherently critical but some cultural studies theories are not.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Those who develop critical theories seek to initiate social change that will implement their values. 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critical theory raises questions and provides alternate ways of interpreting the social role of mass media,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e.g., some critical theorists argue that media in general sustain the status quo. Then some critical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theorists identify constraints on media practitioners that limit their ability to challenge established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authority.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They charge that few incentives exist to encourage media professionals to overcome those constraints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that media practitioners consistently fail to even acknowledge them. Critical theory often analyzes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specific social institutions which promote specific objectives through certain means. Critical theorists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are critical of the promotion of mass media and mass culture. Mass media and mass culture have been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linked to a variety of social problems. Mass media are criticized for aggravating or preventing problems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from being identified or addressed and solved.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 common theme in critical theories of media is that content production is so constrained that it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inevitably reinforces the status quo and undermines useful efforts for constructive social change. Stories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about movements imply problems with the status quo. Movements frequently defy the authority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existing elites and make demands for social change.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Before we proceed further let’s discuss the role of mass communication in a society - the 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</a:rPr>
              <a:t>mediation of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social relations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. A central pre-supposition, relating to questions both of society and of culture is that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institution is essentially concerned with the production and distribution of knowledge in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widest sense of the word.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main point to emphasize is the degree to which the different media have come to interpose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themselves between us and any experience of the world beyond our direct sense observation. Since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also provide the most continuous line of contact with the main institutions of the society in winch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we live. In a secular society in matters of values and ideas, the mass media tend to take over from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early influences of school, parents, religion, siblings and companions.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Mediation Concept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Mediation involves several different processes. It refers to the: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 Relying of second hand or third party version of events and conditions which we cannot directly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observe for ourselves.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 Secondly it refers to the efforts of other actors and institutions in society to contact us for their own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purposes. This applies to politicians and governments, advertisers, educators, experts and authorities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all kinds. It refers to the indirect way in which we form our perceptions of groups and cultures to which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we do not belong.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3. Mediation also implies some form of relationship. Relationships which are mediated through mass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are likely to more distant, more impersonal and weaker than direct personal ties.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mass media do not monopolize the flow of information we receive and intervene in all our wider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social relations, but their presence is inevitably very pervasive (all encompassing, omnipresent). We an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also say that mediation can mean different things, ranging from neutrally informing, through negotiation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 attempts at manipulation and control. The media have been variously perceived as: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 A window on events and experience, which extends our vision, enabling us to see for ourselves what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is going on, without interference from others. </a:t>
            </a:r>
            <a:endParaRPr lang="ko-KR" altLang="en-US" dirty="0" smtClean="0" sz="1097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80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 A mirror of events in society and the world, implying a faithful reflection. Although the angle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direction of the mirror are decided by others, we are less free to see what we want.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3. A filter or gatekeeper: - acting to select parts of experience for special attention and closing off other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views voices, whether deliberately or not.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4. A signpost, guide or interpreter: - pointing the way and making sense of what is otherwise puzzling 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fragmentary.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5. A forum or platform:- for the presentation of information and ideas to  an audience , often with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possibilities for  response and feedback.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6. A screen or barrier:- indicating the possibility that media might cut us off from reality by providing 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false view of the world, thorough either escapist fantasy or propaganda.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Intermediation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Mind you, the various images discussed do not refer to the interactive possibilities of newer media,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which the receiver can become a sender and make use of the media in interaction with the environment.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indicates the degree to which new technology may indeed lead to revolutionary changes, with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‘intermediation’ replacing or supplementing the mediation process.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Briefly we can say the audiences or people acquire information and meaning about ‘reality’ in four main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ways:-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								Via direct observation and experience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								From the institutions of society directly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3.								From the institutions by way of the media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4.								From the media autonomously (alone)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None of the elements indicated institutions, media and people are independent of each other.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influence of larger events and of economic and political forces is partly channeled through the mass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Media In A Society 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Another important concept also needs to be understood before we proceed further and that is mass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operating in societies in which power is unevenly distributed between individuals, groups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classes, and since media are invariably related in some way to prevailing structure of political and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economic power, several questions arise about this relationship. So it is evident that first of all, that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have an economic cost, and value and are an object of competition for control and access and are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subject to political, economic and legal regulation.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Secondly, mass media are very commonly regarded as effective instruments of power, with the potential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capacity to exert influence in various ways. These propositions give rise to following sub-questions: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								Who controls the media and in whose interest?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								Whose version of the world (social reality) is presented?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3.								How effective are the media in achieving chosen ends?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4.								Do mass media promote more or less equality in society?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discussions of media power, 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</a:rPr>
              <a:t>		two models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are usually opposed to each other- 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</a:rPr>
              <a:t>		one a model of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dominant media, the other pluralist media. 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I. Model of dominant media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model see media subservient to other institutions, which are themselves interrelated. Media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organizations, in view are likely to be owned or controlled by a small of powerful interests and to be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similar in type and purpose. The dissemination is a limited and undifferentiated view of the world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shaped by the perspectives of ruling interests. Audiences are constrained or conditioned to accept the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view of the world offered, with little critical response. The result is to reinforce and legitimate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prevailing structure of power and to head off change by filtering out alternative voices. </a:t>
            </a:r>
            <a:endParaRPr lang="ko-KR" altLang="en-US" dirty="0" smtClean="0" sz="1097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81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Arial"/>
              </a:rPr>
              <a:t>LESSON 24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ROLE OF MASS MEDIA IN SOCIAL ORDER &amp; MARXIST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Pluralist Media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pluralist model is, in nearly every respect, the opposite. It holds that there is no dominant elite,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change and democratic control are both possible. Differentiated audiences are seen to initiate demand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are able to resist persuasion and react to what media offer. The pluralist view is an idealized version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what liberalism and the free market will lead to media in social order.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Role of Mass Media In Social Order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Another aspect that also needs to be looked into before we proceed is the role of media in social order.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Theorists of mass communication have often shared with sociologists an interest in how social order is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maintained and in the attachment of people to various kinds of social unit.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Negative view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media were early on associated with the problems of rapid urbanization, social mobility and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decline of traditional communities. Media have continued to be linked with social dislocation and 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supposed increased in individual immorality, crime and disorder. Mass communication as a process has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often been typified as predominantly individualistic, impersonal and anomic, conducive to lower levels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social control and solidarity. The media have brought messages of what is new and fashionable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terms of goods, ideas, techniques and values from city to country and from the social top to the base.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They have also portrayed alternative value systems, potentially weakening the hold of traditional values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positive view.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Positive View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 alternative view of the relation between mass media and social integration has also been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circulation. It has a capacity to unite scattered individuals within the same large audience or integrate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newcomers into urban communities by providing a common set of values, ideas and information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helping to form identities.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process can help to bind together a large-scale, differentiated modern society more effectively than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would have been possible through older mechanisms of religious, family or group control. 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other words, as media seem in principle capable both of supporting and of subverting social cohesion.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positions seem far apart, the one stressing centrifugal and the other centripetal tendencies, although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fact in complex and changing society both forces are normally at work at the same time, the one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compensating to some extent for the other.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Centrifugal tendencies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include the notions of change, freedom, diversity and fragmentation.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Centripetal tendencies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include the notion of order, control, unity and cohesion four different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theoretical positions relating to social integration.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order to make sense of this complicated situation, it helps to think of the two versions of media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theory- centrifugal tendencies and centripetal tendencies - each with its own dimension of evaluation, so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that there are, in effect, four different theoretical positions relating to social integration.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Four different theoretical positions relating to social integration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Centripetal tendencies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 The positive version of the centripetal effect stresses the media as integrative and unifying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(essentially the functionalist view).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 The negative version represents this effect as one of homogenization and manipulative control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(critical theory). </a:t>
            </a:r>
            <a:endParaRPr lang="ko-KR" altLang="en-US" dirty="0" smtClean="0" sz="1097"/>
          </a:p>
          <a:p>
            <a:pPr marL="0" indent="0" defTabSz="15240" algn="l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82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Centrifugal tendencies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	The positive version of centrifugalism stresses modernization, freedom and mobility as the effects to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 expected from media (individualism).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	While the negative version centrifugalism points to isolation, Alienation loss of values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vulnerability (dysfunctional view of change as social disorder).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Rise of cultural theories in Europe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Despite its long life in American social science the limited effects paradigm never enjoyed great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popularity in Europe. European social research has instead been characterized by what US observers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regard as grand social theories – highly ambitious macroscopic and speculative theories that attempt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understand and predict important trends in culture and society. Mass society theory gave way to 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succession of alternate idea some were limited to specific nations and others spread across many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countries. Some of the most widely accepted have been based on the writings of Karl Marx.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Marxist theory influenced even the theories that were created in reaction against it. Marxist ideas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formed a foundation or touchstone for much post-World War II European theory and research.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Ironically, In the 1970s and 1980s when Marxism was failing as a practical guide for politics economics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Eastern Europe, grand social theories based on Marxist thought were gaining increasing acceptance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Western Europe.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We will briefly summarize key arguments in Marxist perspective and pay particular attention to media. 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Marxist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Karl Marx developed his theory in the latter part of the 19</a:t>
            </a:r>
            <a:r>
              <a:rPr lang="en-US" altLang="ko-KR" dirty="0" smtClean="0" sz="701">
                <a:solidFill>
                  <a:srgbClr val="000000"/>
                </a:solidFill>
                <a:latin typeface="Times New Roman"/>
              </a:rPr>
              <a:t>th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century. Marx was familiar with the grand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social theories of era. He drew on them or constructed his ideas in opposition to them. He identified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industrialization and urbanization as problems but argued that these changes were not inherently bad.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Instead, he had a more positive view of the role of the masses in changing society.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For Marx social change was explained by the struggle between competing and antagonistic forces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society that he called-following the work of another German philosopher, George Hegel , on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historical development of ideas- the 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dialectic process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. This struggle was between the ‘haves’ and ‘have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nots’ who Marx differentiated in terms of their possession of economic power. The haves were the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bourgeoisie, the capitalist owning class, who exercised power through their control of the means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production- that is land , factories and labour- which he referred to as the BASE  of society,  the ‘have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not’ , were the proletariat or working classes , the masses.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He argued that the hierarchal class system was at the root of all social problems. The power of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bourgeoisie is exercised according to the material exploitation of the working classes through extracting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their surplus value and making excess profit. He blamed ruthless, robber baron capitalists for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exacerbating social problems because they maximized personal profits by exploiting workers. Although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mass society theorists demanded restoration of the old order Marx was a utopian, calling for the creation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an entirely new social order which all social classes would be abolished. The workers would rise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against capitalists and demand an end to exploitation. They would band together and end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exploitation by a revolution of the workers or the proletariat. Marxism emphasizes the proposition that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class struggle is central to the historical development of society.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Key principles used in Marxism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When we talk of Marxism we should also be clear about some important principles used in Marxism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very frequently and which are the basis of understanding Marxism. These principles will also be most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useful for the media analyst and for the understanding of different mass communication theories related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 Marxism.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Materialism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Ideology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False consciousness </a:t>
            </a:r>
            <a:endParaRPr lang="ko-KR" altLang="en-US" dirty="0" smtClean="0" sz="1097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83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Class Conflict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Alienation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term alienation suggests separation and distance. It contains within it the word 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</a:rPr>
              <a:t>alien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, a stranger in 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society who has no connections with other, no ties, on liens of any sort. </a:t>
            </a:r>
            <a:endParaRPr lang="ko-KR" altLang="en-US" dirty="0" smtClean="0" sz="1097"/>
          </a:p>
          <a:p>
            <a:pPr marL="0" indent="0" defTabSz="15240" algn="l">
              <a:lnSpc>
                <a:spcPts val="64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84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Arial"/>
              </a:rPr>
              <a:t>LESSON 25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KEY PRINCIPLES USED IN MARXISM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When we talk of Marxism we should also be clear about some important principles used in Marxism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very frequently and which are the basis of understanding Marxism. These principles will also be most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useful for the media analyst and for the understanding of different mass communication theories related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 Marxism.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Materialism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Ideology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False consciousness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Class Conflict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Materialism 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When we talk about Marxist thought being materialistic, we are using the term in a special way – not as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it is traditionally used in the United States, where it suggests a craving for money and the things that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money can buy. Let’s first discuss this in the light of the quotation of crucial importance from Marx’s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Preface to a Contribution to the Critique of Political economy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(1964)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“The mode of production of material life determines the general character of the social, political,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spiritual processes of life. It is not the consciousness of men that determines their being, but, on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contrary, their social being determines their consciousness.”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 For Marxists, materialism refers to a conception of history and the way society organizes itself. 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suggests that beneath the superficial randomness of things there is a kind of inner logic at work.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Everything is shaped, ultimately, by the economic system of a society, which in subtle ways affects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ideas that individuals have, ideas that are 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instrumental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in determining the kinds of arrangements people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will make with one another, the institutions they well establish and so on.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Marx also wrote in The German Ideology `1964’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‘The production of ideas of conception of consciousness is at first directly interwoven with the material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activity and the material intercourse of men, the language of real life. Conceiving, thinking, the mental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intercourse of men, appear at his stage as the direct efflux from their material behavior. The same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applies to mental production as expressed in the language of politics, laws, morality, religion,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metaphysics of a people. Men are the producers of their conceptions , ideas etc- real, active men, as they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are conditioned by the definite development of their productive forces and of the intercourse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corresponding to these, up to it furthest forms.’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passage is important because it brings people into the picture and suggests that although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consciousness is socially produced it is always filtered through the minds of real, live active men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women and is not something that works automatically. We have now, our first important insight –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namely that our ideas are not entirely our own, that knowledge is social.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Economic Determination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Everything in life is determined by capital. The flow of money affects our relations with other persons,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with nature and with the world. Our thoughts and goals are the products of property structures. Every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cultural activity (culture in its widest sense) is reduced to a direct or indirect expression of some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preceding and controlling economic content. Men find themselves born in a process independent of their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will, they cannot control it, they can seek only to understand it and guide their actions accordingly.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Class Struggle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dynamic of a society can only be understood in terms of a system where the dominant ideas are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formulated by the ruling class to secure its control over the working class. The latter, exploited by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former, will eventually try to change this situation (through revolution), producing its own ideas as well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as its own industrial and political organization. </a:t>
            </a:r>
            <a:endParaRPr lang="ko-KR" altLang="en-US" dirty="0" smtClean="0" sz="1097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85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The base and the superstructure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Marx's deterministic economic conception divides the society in two layers or levels: base and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superstructure.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Base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first, upon which everything grows, is composed by the material production, money, objects,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relations of production and the stage of development of productive forces. The overt and tangible world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plus the economic relations that capital generates.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Superstructure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What Marx has described as the ‘base’ represents the economic system found in a given society. This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economic system, or mode of production, influences, in profound and complicated ways,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superstructure, or institutions and values, of a given society. Capitalism is not only an economic system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but also something that affects attitudes, values, personality types and culture in general. It means that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how ideas are transmitted to human beings- through the institutions, philosophical system, religious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organizations and  arts found in a given society at a given time- that is, through the superstructure. So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superstructure are the institutions like legal system philosophy, religion, ideas (educational), Arts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(media), culture.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False Consciousness And Ideology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It is important for the ruling class to affect people’s consciousness by giving them certain ideas; in this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way the wealthy, who benefit most from the social arrangements in a capitalist country maintain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status quo. According to Marx the ideas of a given age are those promulgated and popularized by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ruling class in its own interest.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Generally speaking, then the ideas people have are the ideas that the ruling class wants them to have.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ruling class believes its own messages .This is because it has within itself a group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conceptualizing ideologists who make it their chief source of livelihood to develop and perfect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illusions of the class about itself. The ruling class according to this theory propagates an ideology that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justifies its status and makes it difficult for ordinary people to recognize. This notion that the masses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people are being manipulated and exploited by the ruling class is one of the central arguments of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modern Marxist cultural analysis. According to Marxist approach the mass media and popular culture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are centrally important in the spread of false consciousness, in leading people to believe that </a:t>
            </a:r>
            <a:r>
              <a:rPr lang="en-US" altLang="ko-KR" dirty="0" smtClean="0" sz="1097" i="1" b="1">
                <a:solidFill>
                  <a:srgbClr val="000000"/>
                </a:solidFill>
                <a:latin typeface="Times New Roman"/>
              </a:rPr>
              <a:t>‘whatever </a:t>
            </a:r>
            <a:endParaRPr lang="ko-KR" altLang="en-US" dirty="0" smtClean="0" sz="1097" i="1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 b="1">
                <a:solidFill>
                  <a:srgbClr val="000000"/>
                </a:solidFill>
                <a:latin typeface="Times New Roman"/>
                <a:ea typeface="Times New Roman"/>
              </a:rPr>
              <a:t>is, is right’. </a:t>
            </a:r>
            <a:endParaRPr lang="ko-KR" altLang="en-US" dirty="0" smtClean="0" sz="1097" i="1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Alienation 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term alienation suggests separation and distance; it contains within it the word alien, a stranger in 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society who has no connections with other, no ties, or liens of any sort. According to Marx , capitalism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may be able to produce goods and materialist abundance for large numbers of people but it necessarily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generates alienation, and all classes suffer from this, whether they recognize it or not.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There is a link between alienation and consciousness. People who live in a state of alienation suffer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from ‘false consciousness that takes the form of the ideology that dominates their thinking ’ Besides this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, alienation may be said to unconscious, in that people do not recognize that they are in fact alienated.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One reason for this is that alienation is so all –pervasive that it is invisible and hard to take hold of.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Thus people become separated or estranged from their work, from friends, from themselves and from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life.  A person’s work, which is central to identity and sense of self, becomes separated from him or her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ends up actually as a destructive force. Workers experience themselves as objects, things that are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acted upon, and not as subjects, active forces in the world. The things produce become ‘commodities,’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objects separated, somehow, from the workers’ labor. As people become increasingly more alienated,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they become the prisoners of their alienated needs and end up, as Marx puts it, ‘the self-consciousness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self-acting commodity.’ </a:t>
            </a:r>
            <a:endParaRPr lang="ko-KR" altLang="en-US" dirty="0" smtClean="0" sz="1097"/>
          </a:p>
          <a:p>
            <a:pPr marL="0" indent="0" defTabSz="15240" algn="l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86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Arial"/>
              </a:rPr>
              <a:t>LESSON 26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CONSUMER SOCIETY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Role of mass media in alienation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Mass media plays a crucial role. They provide momentary gratifications for the alienated spirit, they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distract the alienated individual from his or her misery and with the institution of advertising, and they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stimulate desire, leading people to work harder and harder. There is a kind of vicious cycle here. If as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Marx argues, work in capitalist societies alienates people, then the more people work, the more they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become alienated. In order to find some means of escaping their alienation they engage in various forms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consumption, all of which cost money, so that they are forced to work increasingly hard to escape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from the effects of their work. Advertising acts at the chief means of motivation people to work hard.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Consumer Society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As we have discussed advertising is an essential institution in advanced capitalist societies because it is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necessary to motivate people to work hard so they can accumulate money, which they can use to buy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things. But in addition people must be driven to consume, must be made crazy to consume, for it is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consumption that maintains the economic system. Thus the alienation generated by a capitalist system is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functional, for the anxieties and miseries generated by such a system tend to be assuaged by impulsive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consumption. There is nothing that advertising will not do muse or co-opt to achieve its goals. If it has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 debase sexuality, co-opt the women’s rights movement, merchandise cancer (via cigarettes), seduce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children, terrorize the masses, or employ any other tactics it will. One thing that advertising does is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divert people’s attention from social and political concerns and steer that attention toward selfish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private concerns. Thus the immediate mission is to sell goods, the long range mission is to maintain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class system. In order to sell goods, advertising has to change attitudes, lifestyles, customs, habits,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preferences while at the same time, maintaining the economic system that benefits from these changes.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According to a German Marxist, Fritz Haug, that those who control the industries in capitalist societies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have learned to fuse sexuality onto commodities and thus have gained greater control of that aspect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people’s lives that is of most interest to the ruling classes- the purchasing of goods and services. 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argues that advertising industry, the servant of capitalist interests, has learned how to mold and exploit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human sexuality, to alter human need and instinct structures.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 according to him the power of the advertising industry to use the appearance of products as a means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stimulating desire for them is now a worldwide phenomenon, and have intervened in the imaginations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people through their cultures. And so people have the illusion that they make their own decisions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about what to purchase and what to do, but according to Haug, these decisions are made for them to 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remarkable degree. Their acts turn out to be almost automatic responses to stimuli generated by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advertisers and the commodities themselves.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irony is that we are all convinced of our freedom to make our choices, because we believe our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minds are inviolable, when in fact our choices have been imposed on us , in subtle ways, the advertising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industry, this illusion of autonomy makes us all the more susceptible to manipulation and exploitation.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 So advertising is part of what Marxist scholars call the mind industry .The main  function of the this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mind industry is to not to sell its product but also to sell the existing order, to perpetuate the prevailing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pattern of man’s domination by man, no matter who runs the society and by what means. Its task is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expand and train our consciousness in order to exploit it.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Summary of Marxism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We have discussed that Marx work locates the role of mass media in the context of the operation of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capitalist economy, and emphasis the relationship between economy and communication and culture.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Marx’s view of the connection between the economic organization of society and the process of mass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 is characterized by a famous passage from his works:-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ideas of the ruling class are, in every age the ruling ideas: i.e. the class, which is the dominant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material force in society, is at the same time its dominant intellectual force. </a:t>
            </a:r>
            <a:endParaRPr lang="ko-KR" altLang="en-US" dirty="0" smtClean="0" sz="1097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87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class which has the means of material production at its disposal, has control at the same time over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means of mental production.. Insofar as they rule as a class and determine the extent and compass of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 epoch, they do this in its whole range, hence among other things they regulate the production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distribution of the ideas of their age; thus their ideas are the ruling ideas of the epoch.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 according to Marx the capitalist class the bourgeoisie – the control the ‘production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distribution of ideas, because of their control of the means of material production. As a result it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is their ideas their views and accounts of the world and how it works, that dominate the outlook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capitalist society ’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These are emphasized through the means of mental production at the expense of other views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accounts of how the world works. </a:t>
            </a:r>
            <a:endParaRPr lang="ko-KR" altLang="en-US" dirty="0" smtClean="0" sz="1097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outcome is that the ideology of the bourgeoisie becomes the dominant ideology of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society thereby shaping the thinking and action of all other classes in society including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working class or proletariat.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ideological domination is crucial in the maintenance of the inequality between the social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classes. It enables the capitalist class or ruling classes to legitimate the established order by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hiding the social, political and economic disparities of capitalist society.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Marx referred to the creation of a false consciousness in the minds the other classes about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political and social realities of capitalist society.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Marx, therefore makes a direct connection between the domination of the economic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organization society and the exercise of ideological control, the control of the ways in which we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think. </a:t>
            </a:r>
            <a:endParaRPr lang="ko-KR" altLang="en-US" dirty="0" smtClean="0" sz="1097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Ideological domination is the outcome of the relentless logic of the capitalist system. </a:t>
            </a:r>
            <a:endParaRPr lang="ko-KR" altLang="en-US" dirty="0" smtClean="0" sz="1097"/>
          </a:p>
          <a:p>
            <a:pPr marL="0" indent="0" defTabSz="15240" algn="l">
              <a:lnSpc>
                <a:spcPts val="40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88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Arial"/>
              </a:rPr>
              <a:t>LESSON 27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COMMUNICATION AND CULTURE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Neo Marxism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Most British cultural studies theories can be labeled neo Marxist. They deviate from classic Marxist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theory in at least one important respect- they focus concern on the super-structure issues of ideology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culture rather than other base. The importance that neo Marxists attach to the superstructure has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created a fundamental division within Marxism. Many neo Marxists assume that useful change can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begin with peaceful ideological reform rather than violent revolution in which the working class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seizes control of the means of production. Some neo Marxists have developed critiques of culture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that call for radically transforming the superstructure while others call for modest reforms.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Communication and Culture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Social life is more than power and trade, it also includes the sharing of aesthetic experience,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religious ideas, personal values and sentiments and intellectual notion- a ritual order.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order to take the question of the relation between mass communication and culture this sense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further, we need to be more precise about what presents itself as an object of study. This is made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difficult by the senses in which the term culture is used- itself a reflection of the complexity of the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phenomenon.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If we extract essential points from these different usages, it seems that culture must have all of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following attributes.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It is something collective and shared with others (there is no purely individual culture.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It must have some symbolic form of expression , whether intended as such or not; </a:t>
            </a:r>
            <a:endParaRPr lang="ko-KR" altLang="en-US" dirty="0" smtClean="0" sz="1097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It has some pattern, order or regularity and therefore some evaluative dimensions (culture lives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changes, has a history and potentially a future.)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Perhaps the most general and essential attribute of culture is communication, since cultures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could not develop, survive, extend and generally succeeded without communication.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Finally in order to study culture we need to be able to locate it, as essentially there are three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places to look ; in people , in things texts, artifacts) and in human practices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Characteristics of Culture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Collectivity formed and held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Open to symbolic expression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Ordered and differentially valued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Systematically patterned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Dynamic and changing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Communicable over time and space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Frankfurt School and Critical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For the wider development of ideas about mass communication and the character of media culture,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within an internationalized framework , the various national debates about cultural quality have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probably influential than a set of ideas, owing much to 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</a:rPr>
              <a:t>	Marxist thinking, which developed and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diffused in the post-war years.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term critical theory serves to this long and diverse tradition which owes its origin to the work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group of post 1933 scholars from the Marxist school of Applied social research in Frankfurt.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most important members of the group were Max Horkheimer and Theodor Adorno but other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including Herbert Marccuse and Walter Benjamin played an important role. The school was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engaged in a critique of the enlightenment. It thought that the promise of the enlightenment,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belief in the scientific and rational progress and the extension of human freedom, had turned into 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progress and the extension of human freedom, had turned into a nightmare the use of science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rationality to stamp out human freedom. In this regard Adorno said: </a:t>
            </a:r>
            <a:endParaRPr lang="ko-KR" altLang="en-US" dirty="0" smtClean="0" sz="1097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89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Enlightenment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impedes the development of autonomous, independent individuals who judge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decide consciously for themselves… while obstructing the emancipation for which human beings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are as ripe as the productive forces of the epoch permit.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theory not only rejects the false hope of rational emancipation offered by the enlightenment but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also involves a critique of Marxism. The school had been established 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</a:rPr>
              <a:t>	originally to examine the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apparent failure of revolutionary social change		as predicted by Marx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, and in explanation of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failure they looked to the capacity of the superstructure (especially ideas and ideology represented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the mass media) to subvert historical forces of economic changes also the promise of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historical forces of economic change (and also the promise of the enlightenment).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History as interpreted by Marx seemed to have gone wrong, because ideologies of the dominant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class had come to condition the economic base, especially by promoting a ‘false consciousness’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among the working masses and helping to assimilate them to capitalist society.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school sees a durability in capitalism which others have doubted, and argues that this rests upon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affluence and consumerism, and the more rational and pervasive forms of social control afforded by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modern state, mass media and popular culture. The universal and commercialized mass culture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was seen as one important means by which this success for monopoly capital had been achieved.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affluence and consumerism generated by the economies of capitalist societies, and the levels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ideological control possessed by their culture industries, have ensured that the working class has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been thoroughly incorporated into the system.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Its members are more financially secure, can buy many of the things they desire, or think they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desire, and no longer have any conscious reasons for wanting to overthrow capitalism and replace it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with a classless and stateless society. The idea that the working class has been pacified into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accepting capitalism is central to the theory of the school. It links up with the critique of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enlightenment in that rational domination is the domination of masses in modern capitalist societies.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Its debt to the theory of commodity fetishism is also evident in that commodities of all kinds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become more available and therefore more capable of dominating peoples consciousness. This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fetishism is accentuated by the domination of money which regulates the relationships between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commodities .In keeping with these ideas is the school’s concept of false needs, which connects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what has been said so far with the concept of the culture industry.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False Needs 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concept of false needs is identified particularly with the work of Marcuse. It is based upon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assumption that people have true or real needs to be creative, independent and autonomous, in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control of their won destinies, fully participating members of meaningful and democratic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collectivities for themselves. The school says that these true needs are suppressed by false need .The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false needs which are created and sustained, can in fact be fulfilled, like the desires elicited by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consumerism, but only at the expense of the true needs which remain unsatisfied. This occurs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because people do not realize their real needs remain unsatisfied. As a result of the stimulation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fulfillment of false needs, they have what they think they want. The cultivation of the false needs is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bound up with the role of culture industry .It is so effective that the working class is no longer likely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 pose a threat to the stability and continuity of capitalism.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whole process of 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</a:rPr>
              <a:t>	mass production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of goods, services and ideas had more or less completely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sold the system of capitalism, along with its devotion to technological rationality, consumerism,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short-term gratification and the myth of ‘classlessness’.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commodity is the main instrument of this process since it appeared that both art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oppositional culture could be marketed for profit at the cost of losing critical power. </a:t>
            </a:r>
            <a:endParaRPr lang="ko-KR" altLang="en-US" dirty="0" smtClean="0" sz="1097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90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Marcuse later in 1964 gave the description of ‘one dimensional man’ to the mass consumption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society founded on commerce advertising and spurious egalitarianism (false sense of equality).The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and culture industry as a whole were deeply implicated in this critique. The school contained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 sharp and pessimistic attack on mass culture, for its uniformity, worship of technique, Monotony,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uniformity and repetitiveness escapism and Production of false needs, its reduction of individuals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customers and the removal of all ideological choice. The emphasis of critical theory was on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culture of the mass media as powerful influence for preventing fundamental change. In general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consciousness industry (media) has been an object of sustained critical attention.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theory of ‘commodification’ originated in which the objects are commodified by acquiring an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exchange value instead of having merely an intrinsic use value.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the same way cultural products ( in the form of image, ideas and symbols ) are produced and sold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media markets as commodities. These can be exchanged by consumers for psychic satisfaction,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amusement and illusory notion of our place in world, often resulting in the obscuration of the real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structure of society and our subordination in it (false consciousness).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is an ideological process largely conducted via our dependence on commercial mass media.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theory of commodification applies especially well to the interpretation commercial advertising,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but it a wider reference. In general the more art and culture are commodified the more they lose any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critical potential, and intrinsic value distinctions are replaced by or equated with market criteria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cost and demand. </a:t>
            </a:r>
            <a:endParaRPr lang="ko-KR" altLang="en-US" dirty="0" smtClean="0" sz="1097"/>
          </a:p>
          <a:p>
            <a:pPr marL="0" indent="0" defTabSz="15240" algn="l">
              <a:lnSpc>
                <a:spcPts val="42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91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Arial"/>
              </a:rPr>
              <a:t>LESSON 28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HEGEMONY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concept of hegemony borrowed by critical theorists from Gramsci’s term for a ruling ideology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helps to bring a lot of different idea about how the culture of media (news, entertainment, fiction)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helps to maintain the class-divided and class-dominated society. According to Raymond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Williams in 1977 the development of the concept of hegemony as one of the major turning points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Marxist cultural theory.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common usage, hegemony means domination or rule by one state or nation over another.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Marxists use the term in a different manner; rule is based on overt power and at time on coercion,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but hegemony is subtler and more pervasive.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'normal' exercise of hegemony on the now classical terrain of the parliamentary regime is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characterized by the combination of force and consent, which balance each other reciprocally,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without force predominating excessively over consent. (Gramsci 1971, p.215 in Storey (1994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consent is not always peaceful, and may combine physical force or coercion with intellectual,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moral and cultural inducement; can be understood as "common sense", a cultural universe where the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dominant ideology is practiced and spread.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Gramsci describes two different modes of social control: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</a:rPr>
              <a:t>								Coercive control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: manifested through 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</a:rPr>
              <a:t>	direct force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or its threat (needed by a state when its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degree of hegemonic leadership is low or fractured);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</a:rPr>
              <a:t>								Consensual control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: which arises when individuals 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</a:rPr>
              <a:t>	voluntarily assimilate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the worldview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dominant group (=hegemonic leadership).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 class had succeeded in persuading the other classes of society to accept its own moral, political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cultural values. The concept assumes a plain consent given by the majority of a population to 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certain direction suggested by those in power. Gramsci said that it can never be taken for granted;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fact during the post-revolutionary phase (when the labour class has gained control) the function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hegemonic leadership does not disappear but changes its character. Hegemony is readjusted and re-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negotiated constantly. Something which emerges out of social and class struggles, and serve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shape and influence peoples minds. It is a set of ideas by means of which dominant groups strive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secure the consent of subordinate groups to their leadership. Hence, having everything we just said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mind, one could take it that, first, you have a class "building" a specific and concrete ideology --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based in its specific and concrete interests – that will dominate the rest of the society because of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unavoidable influence of capitalist relations.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According to Williams, rule is political and in critical times is based on coercion or force.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Hegemony, on the other hand, a complicated intermeshing of forces of a political social and cultural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nature.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Hegemony transcends but also includes two other concepts: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Culture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, which is how we shape our lives and ideology, which from a Marxist perspective,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expresses and is a projection of specific class interests. Hegemony transcends culture as a concept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because culture can be seen as being tied to specific distributions of power and influence, or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mode of production and relations that stem from it. Hegemony transcends ideology as a concept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because ideology is limited to systematized and formalized meanings that are more or less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conscious.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Ideology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may be masked and camouflaged in films and television programs and other works carried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by mass media, but the discerning Marxist can elicit these ideologies and point them out.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 Hegemony refers to 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a loosely interrelated set of ruling ideas permeating a society but in such a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way as to make the established order of power and values appear natural, taken –for-granted and </a:t>
            </a:r>
            <a:endParaRPr lang="ko-KR" altLang="en-US" dirty="0" smtClean="0" sz="1097" i="1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92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common-sensical.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A ruling ideology is not imposed but appears to exist by virtue of an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unquestioned consensus. Hegemony tends to define unacceptable opposition to the status quo as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dissident and deviant. In effect, hegemony is constantly reasserted definition of a social situation, by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way of discourse rather than political or economic power which becomes real in its consequences.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What exactly is the meaning of "hegemony"?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"...Dominant groups in society, including fundamentally but not exclusively the ruling class,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maintain their dominance by securing the 'spontaneous consent' of subordinate groups, including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working class, through the negotiated construction of a political and ideological consensus which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incorporates both dominant and dominated groups." (Strinati, 1995: 165)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'Hegemony' in this case means the success of the dominant classes in presenting their definition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reality, their view of the world, in such a way that it is accepted by other classes as 'common sense'.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general 'consensus' is that it is the 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	only 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	sensible way of seeing the world. Any groups who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present an alternative view are therefore marginalized: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According to Williams, hegemony is then not only the articulate upper level of ‘ideology seen as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‘manipulation’ or indoctrination. It is a whole body of practices and expectations, over the whole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living:  our senses, our assignments of energy, our shaping perceptions of ourselves and our world,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it is lived system of meanings and values- which as they are experienced as practices appear as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reciprocally confirming.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It thus constitutes a sense of reality for most people in the society. A sense of the absolute because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experienced reality beyond which it is very difficult for most members of the society to move,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most areas of their lives.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Hegemony thus is what might be described as that which goes without saying, or the givens 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commonsense realities of the world, which, it turns out, serve an ultimate purpose – that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maintaining the dominance of the ruling class.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Different authors (Foucault, Althauser, Feminist theories, etc.) have taken Gramsci's idea of 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prominent discourse, reinterpreting and proposing it as a suitable explanation about our culture,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construction of our beliefs, identities, opinions and relations, everything under the influence of a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dominant "common sense".  </a:t>
            </a:r>
            <a:endParaRPr lang="ko-KR" altLang="en-US" dirty="0" smtClean="0" sz="1097"/>
          </a:p>
          <a:p>
            <a:pPr marL="0" indent="0" defTabSz="15240" algn="l">
              <a:lnSpc>
                <a:spcPts val="28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93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Arial"/>
              </a:rPr>
              <a:t>LESSON 29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CULTURE INDUSTRY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On our previous sessions we discussed two neo-Marxist approaches to media studies. One is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Frankfurt school and the other in media hegemony theory. Frankfurt school was engaged in 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critique of the enlightenment. The extension of human freedom had turned into a nightmare the use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science and rationality to stamp out human freedom. It also involves a critique of Marxism.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school had been established originally to examine the apparent failure of revolutionary social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change as predicted by Marx , and in explanation of the failure they looked to the capacity of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superstructure (especially ideas and ideology represented in the mass media) to subvert historical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forces of economic changes.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emphasis of critical theory was on the culture of the mass media as powerful influence for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preventing fundamental change. In general the consciousness industry (media) has been an object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sustained critical attention because ideologies of the dominant class had come to condition the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economic base, especially by promoting a ‘false consciousness’ among the working masses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helping to assimilate them to capitalist society. The affluence and consumerism generated by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economies of capitalist societies, and the levels of ideological control possessed by their culture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industries, have ensured that the working class has been thoroughly incorporated into the system. Its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members are more financially secure, can buy many of the things they desire, or think they desire,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no longer have any conscious reasons for wanting to overthrow capitalism and replace it with 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classless and stateless society. It links up with the critique of the enlightenment in that rational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domination is the domination of masses in modern capitalist societies. Its debt to the theory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commodity fetishism is also evident in that commodities of all kinds become more available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therefore more capable of dominating people’s consciousness. The concept of false needs is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identified particularly with the work of Marcuse. It is based upon the assumption that people have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true or real needs to be creative, independent and autonomous, in control of their own destinies,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fully participating members of meaningful and democratic collectivities for themselves. The false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needs which are created and sustained, can in fact be fulfilled, like the desires elicited by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consumerism, but only at the expense of the true needs which remain unsatisfied. The cultivation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false needs is bound up with the role of culture industry. It is so effective that the working class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is no longer likely to pose a threat to the stability and continuity of capitalism. 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Culture Industry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According to the Frankfurt school, the culture industry reflects the consolidation of commodity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fetishism, the domination of exchange value and the ascendancy of state monopoly capitalism. It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shapes the tastes and preferences of the masses, thereby molding their consciousness by inculcating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desire for false needs.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It therefore works to exclude real or true needs alternative and radical concepts of theories,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politically oppositional way of thinking and acting. According to Adorno the commodities produced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by the culture industry are governed by the need to realize their value on the market. Industrially,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cultural production is a process of standardization whereby the products acquire the form common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 all commodities.  This means that the more cultural products are actually standardized the more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they are appearing to individualize. Its effects are profound and far-reaching: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power of the culture industry’s ideology is such that conformity has replaced consciousness.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drive to conformity tolerates no deviation from, or opposition to, nor an alternative vision of,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existing social order. Deviant, oppositional and alternative ways of thinking and acting become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increasingly impossible to envisage as the power of the culture industry is extended over people's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minds.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culture industry deals with falsehoods not truths, in false needs and false solutions, rather than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real need and real solutions. It solves problems only in appearance not as they should be resolved in </a:t>
            </a:r>
            <a:endParaRPr lang="ko-KR" altLang="en-US" dirty="0" smtClean="0" sz="1097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94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real world. These masses in Adorno’s eyes become completely powerless.  Power lies with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culture industry.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Its products encourage conformity and consensus, which ensure obedience to authority and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stability of the capitalist society system.  The ability of the culture industry to replace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consciousnesses of the masses with automatic conformity is more or less complete. Example: pop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music produced by the culture industry is dominated by two processes: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Standardization and Pseudo-Individualization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theory of ‘commodification’ originated in which the objects are commodified by acquiring an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exchange value instead of having merely an intrinsic use value.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the same way cultural products (in the form of image, ideas and symbols) are produced and sold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media markets as commodities. These can be exchanged by consumers for psychic satisfaction,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amusement and illusory notion of our place in world, often resulting in the obscuration of the real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structure of society and our subordination in it (false consciousness).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is an ideological process largely conducted via our dependence on commercial mass media.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theory of commodification applies especially well to the interpretation commercial advertising,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but it a wider reference. In general the more art and culture are commodified the more they lose any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critical potential, and intrinsic value distinctions are replaced by or equated with market criteria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cost and demand.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Gramscianism on Communications Matters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From a "Gramscian" perspective, the 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</a:rPr>
              <a:t>mass media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have to be interpreted as an instrument to spread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reinforce the dominant hegemony... although they could be used by those who want to spread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counter-hegemonic ideas too.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Hegemony and the Media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set of ideas will constitute the hegemony that will be expressed as the nucleus of culture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</a:rPr>
              <a:t>. 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If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these assumptions are correct, we can conclude that the media are the instruments to express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dominant ideology as an integral part of the cultural environment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</a:rPr>
              <a:t>. 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works carried out by the mass media can be seen, then not merely as carriers of ideology that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manipulate and indoctrinate people with certain views. The media, as unwitting, instruments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hegemonic domination, have a much broader and deeper influence- they shape people’s very ideas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themselves and the world, they shape peoples worldviews. </a:t>
            </a:r>
            <a:endParaRPr lang="ko-KR" altLang="en-US" dirty="0" smtClean="0" sz="1097"/>
          </a:p>
          <a:p>
            <a:pPr marL="0" indent="0" defTabSz="15240" algn="l">
              <a:lnSpc>
                <a:spcPts val="23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95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Arial"/>
              </a:rPr>
              <a:t>LESSON 30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POLITICAL ECONOMIC THEORY I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Political economic theory is an old label that has been revived to identify a socially critical approach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which focuses primarily on the relation between the economic structure and dynamics of media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industries and the ideological content of media.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It directs research attention to the empirical analysis of the structure of ownership and control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and to the way media market forces operate. From this point of view, the media institution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has to be considered as part of the economic system with close links to the political system.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the early 1970s Golding and Murdock , two of Britain’s leading political economists document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concentration and consolidation of ownership in publishing, print, broadcasting, film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recording industries in UK. They found that the top five companies in each industry held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considerable power. They accounted for 86 % of circulation of morning newspapers in Britain, 88%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the Sunday papers, 73% of ITV network production, 86% of all paperbacks sold.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work was one of the earliest systematic analyses of commercial power of the media it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highlighted the increasing control of the large companies over a particular media sector, or even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several sectors, but also the increasing influence over popular leisure time. Since 1974 the authors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have continued to document the consolidation of corporate power in the media industries. In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United States such documentation is associated with the work of Ben Bagdikian in his book the ‘the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Monopoly in 1983’. He first published that about 50 media companies dominated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American media. The latest edition of his book, published in 1997, argues this figure had fallen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ten with around another dozen in a position of secondary standing.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Herman and Chomsky in 1988 developed this point identifying concentration and nature of media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ownership as one of the essential ingredients in their propaganda model. They argue a range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political economic and organization filters constrain the reporting of international news in United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States. Their first filter is the ‘size, ownership and profit orientation of the mass media ’. Similarly,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Europe the growing power of media moguls has been subject to examination. Researcher have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shown  the ability of media owners in Britain , France, Germany and Italy to deliver partisan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support at national elections and actively influence the evolving national political agenda through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their ownership of newspapers and TV channels.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Three economic processes that have increased the reach of media corporations are:- 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								Internationalization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								Integration and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3.								diversification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Internationalization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Corporations are ceasing to be simply national in their operations and are becoming global. This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trend of internationalization was noted by Murdock and Golding who consider it another aspect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how concentration contributes to consolidation the necessary commercial constraints on cultural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production. In media firms are extending their influence into overseas markets while foreign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companies, mainly American, are consolidating their interests in the British media. Today British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interests increasingly are part of large global empires. In every part of the global media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industries the dominance of a few corporations is document, e.g. the pop music industry. By 1994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90% of the gross sales of recorded music world wide came from albums, singles and music videos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owned or distributed by 6 multi-national companies. The power to decide what is played on ‘global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jukebox’ rests in the hands of these organizations. Scholars note that at the end of 1980s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combined revenue of the five largest global media firms was estimated at 18 % of the worldwide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information industry. </a:t>
            </a:r>
            <a:endParaRPr lang="ko-KR" altLang="en-US" dirty="0" smtClean="0" sz="1097"/>
          </a:p>
          <a:p>
            <a:pPr marL="0" indent="0" defTabSz="15240" algn="l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96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Integration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Contemporary statistics show that fewer and fewer large companies increasingly own what we see,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hear and read. A specter is haunting the media around the world today and that specter is Rupert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Murdoch. He is the archetypal media owner whose interests have attracted a considerable degree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comment and political concern.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Integration takes two forms 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								Vertical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								Horizontal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Vertical Integration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Vertical integration refers to the process by which one owner acquires all aspects of production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distribution of a single type of media product. Scholars discusses how global media giants such as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Sony , Bertelsmann the News Corporation and Time Warner have through vertical integration 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extended their power to control the creation production and distribution of world-wide information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communication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Japanese electronic multi-national, Sony in 1989 bought Columbia pictures and Guber-Peter’s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entertainment, two leading US production companies who made films and TV series for worldwide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distribution, to combine their capacity to make video /audio equipment with the ability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manufacture cultural products. The previous year the company had purchase CBS records for same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reason. Such purchase enabled Sony to increase control over the market by reducing its dependency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on American programme making companies.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Horizontal integration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Horizontal integration is the process by which one company buys different kinds of media,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concentrating ownership across different kinds of media .Cross –media ownership has developed at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 rapid pace in recent years. </a:t>
            </a:r>
            <a:endParaRPr lang="ko-KR" altLang="en-US" dirty="0" smtClean="0" sz="1097"/>
          </a:p>
          <a:p>
            <a:pPr marL="0" indent="0" defTabSz="15240" algn="l">
              <a:lnSpc>
                <a:spcPts val="35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97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Arial"/>
              </a:rPr>
              <a:t>LESSON 31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POLITICAL ECONOMIC THEORY II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Diversification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trend to the concentration of ownership dates back to the end of the nineteenth century.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However, cross-media ownership control by non-media companies, the integration of media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companies and the internationalization of ownership have widened and deepened media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concentration to an unprecedented degree.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One commentator puts it more graphically when he states 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	the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great media empires spanning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world have subjugated more territory in a decade than Alexander the Great or Genghis Khan did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 lifetime.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expansion these empires has been furthered by attendant political factors. Freeing media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companies from regulations on what they can own and control has been done in the name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competition, choice and quality.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arguments forwarded has been that emergence of more channels and outlets, increase access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information and knowledge , and more control over when and what people watch and listen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appears to confirm the argument that free market brings more choice for the individual.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Thus any concerns about the increased concentration of ownership are offset by more choice.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Supporters of the free market see the explosion of choice as making redundant old – fashioned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anxieties about media monopoly as deregulation encourages competition, investment and a growing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diversity of product. Critics such as Graham Murdock acknowledge that the more choice argument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is highly plausible and seductive, but he argues a distinction must be made between plurality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diversity. He says, 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“There may be more communication goods and services in circulation but many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of them are versions of the same product in a variety of packages”.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While there may be more television channels, they are increasingly broadcasting the same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programmes.  Murdock argues there are 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</a:rPr>
              <a:t>	four ways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in which media owners limit diversity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thereby pose a threat to democracy.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Four ways in which media owners limit diversity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 The consequences are to be observed in the reduction of independent media sources,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concentration on the largest markets. They use their power to shape the terms and nature of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competition of the markets in which they are major players.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 Avoidance of risks reduced investment in less profitable media tasks (such as investigative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reporting and documentary film-making they can insist their outlets support their general business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interests by giving publicity to success, and suppressing coverage that is potentially embarrassing.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3. Neglect of smaller and poorer sectors of the potential audience and by attempting to maximize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complementarities or ‘synergies’ between various components of their media and business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operations , media owners can limit peoples perspectives.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effects of economic forces are not random, but as Murdock and Golding puts it: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“ consistently to exclude those voice lacking economic power or resources… the underlying logic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cost operates systematically, consolidating the position of groups already established in the main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mass-media markets and excluding those groups who lack the capital base required for those least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likely to criticize the prevailing distribution of wealth and power. ..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Conversely those most likely to challenge these arrangements are unable to publicize their dissent 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opposition because they cannot command resources needed for effective communication to a broad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audience.”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4. Often a politically unbalanced range of news media they use their resources to support certain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political or ideological causes. Murdock cites the case of Time Warner and Batman. By owning the </a:t>
            </a:r>
            <a:endParaRPr lang="ko-KR" altLang="en-US" dirty="0" smtClean="0" sz="1097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98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rights the comic character the multi-media giant can orchestrate the development of the product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maximize its profits. Batman developed into a film publicized by Time Warner through its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magazines and promoted via its cable and television networks,  the soundtrack of which was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released on its record labels and whose merchandising included children’s toys produced through its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manufacturing interests.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predominant character of what the media produce can be largely accounted for by the exchange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value of different kinds of content, under conditions of pressure to expand markets, and by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underlying economic interests of owners and decision-makers.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Economic interests of owners and decision-makers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These interests relate to the need for profit from media operations and to the relative profitability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other branches of commerce as are result of monopolistic tendencies and processes of vertical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horizontal integration.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How ownership is linked with control. For political economists such as Murdock and Golding who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have documented the expansion of the global media giants there is a direct relationship between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ownership and control.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Two approaches analyzing the relationship between ownership and control Murdock in 1980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identifies two approaches in Marxist thought to analyzing the relationship between ownership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control – what he labels as: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								Instrumental: direct intervention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								Structural: economic structures shape the activities of media owners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Instrumental: direct intervention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its most crude form instrumentalism focuses on ‘conspiracy and direct intervention.’ Owners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managers are seen to conspire to determine which person, which facts, which versions of the facts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which ideas shall reach the public. The policy of the owners is seen as working as a whole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produce a press that strongly defends private enterprise… and may be bias towards the political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leanings of the proprietors. Sometimes the impact of the views and prejudices of those who own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control the capitalist media is immediate and is direct by the constant and every day interventions.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Political economist scholar Miliband does not simply examine how owners influence particular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papers but focuses on the ways in which the press as a whole represent the interests of the ruling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class. According to him there are a number of pressures apart from capitalist ownership e.g.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advertising censorship, the consensual values of people working in the media, the official climate-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which all work in the same conservative and conformist direction. Thus instrumental approaches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focus on the control exercised by individual capitalists to extend their own interests, and ways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which the media as a whole work to reinforce the general interests of a capitalist class.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Structural: economic structures shape the activities of media owners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Critics see such analysis too simplistic. It presents the mass media as ‘servants’- or more graphically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as the ‘cudgel of oppression’ – of a ruling class with little or not autonomy. The media simply act as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 conveyor belt for the ideas of the ruling capitalist class. This ignores the ability of journalists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workers to resist intervention of owners. Researches have shown that while owners often try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 exercise control over editorial content they do not often do not succeed.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Similarly researchers have also doubted the ability of a single individual to oversee the empires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contemporary global firms. So the other strand of Marxist thought is the structural approach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which locates discussion of ownership and control in the context of the mode of production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political economy. And the limits it places on the choices and actions of press proprietors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personnel, whatever their origins, social connections or personal commitments. Analysis is not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centered on the activities and interests of individual owners but on the constraints and limitations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placed on owners, managers and workers by nature of the capitalist economy. </a:t>
            </a:r>
            <a:endParaRPr lang="ko-KR" altLang="en-US" dirty="0" smtClean="0" sz="1097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99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 structuralists in the word of Murdock ‘examine the ways in which the policies and operations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corporation are limited by the general dynamics of media industries and capitalist economies.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Economic structures shape the activities of media owners, controllers and workers and pressures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under which they work. These pressures emanate from the emphasis on the need to maximize profit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the demands of competition. Thus Murdock argues that there is no need for owners to intervene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directly because the logic of the prevailing market structures ensures that by and large the output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endorses rather than opposes their general interests. </a:t>
            </a:r>
            <a:endParaRPr lang="ko-KR" altLang="en-US" dirty="0" smtClean="0" sz="1097"/>
          </a:p>
          <a:p>
            <a:pPr marL="0" indent="0" defTabSz="15240" algn="l">
              <a:lnSpc>
                <a:spcPts val="60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100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Arial"/>
              </a:rPr>
              <a:t>LESSON 32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POLITICAL ECONOMIC THEORY III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Graham in 1990 argues that it is only by understanding the organization of the industry that we can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comprehend why certain media products are made and Distributed as well as their content and form.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Graham says that the process of production, the deployment of media worker, the division of labour,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means of distribution need to be considered in order to make a decision about ‘who can say what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 whom’.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Graham identifies a number of features of the media industries that are determined by their specific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means of production and distribution e.g. he points out the unique nature of the product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manufactured by the media industries, which has shaped the methods used to find markets. They are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unlike most other products in that they need to have novelty value – a newspaper has to be new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every day, while music recordings have to have different sounds; and they are not destroyed in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process of consumption-reading a book or watching a film does not make it unavailable to other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people.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products are then, costly to produce with a high degree of initial investment, but cheap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reproduce, which encourages the industries to seek to maximize their audiences as the preferred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profit maximization strategy. He argues that this is the reason for the concentration,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internationalization and diversification of ownership.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Concentration allows owners relative freedom in their attempts to maximize audience.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Internationalization allows them to search for market across the globe.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Diversification allows them to reproduce the same product across a variety of media.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Curran and his colleagues in 1980 illustrate the relationship between economic and market factors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media content through their analysis of the growth of the human interest story in the press .They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trace how such stories have increasingly replaced public affairs and political coverage in the press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but in particular tabloid press .So to remain commercially viable tabloid newspapers have to attract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maximum number of readers they can and to do this they concentrate on human stories, which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are popular amongst their target audiences. Thus the economic realities of tabloid newspaper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production necessitate proprietors and workers adopting a product that presents consumers with 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particular way of learning about events.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is not deliberate act by owners to spread particular views but the out come of economic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necessity. So what structuralists claim is that media workers do have control over the output of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but they have to operate within economic environment, which shapes their decisions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actions the nature of this environment is such that the decisions they make and actions they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undertake are conditioned to producing views that are by and large pro-capitalists, pro-business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hostile to alternative or minority opinion.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Criticism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First let’s compare the position of political economy from the traditional liberal-pluralist approach.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 Liberal-pluralist approach represents the media as independent of state and political, economic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social interests…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 Workers in the industry are seen as possessing a high degree of autonomy or reflector to represent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what is going on in society.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3. Even ownership and control is not seen as trying to account for the output of the media.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4. It agrees that owners and managers are constrained in how they can represent to the world.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5. It also sees the market as an important mechanism determining the content to the media 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However, it argues the content and form of the media is determined not by the actions and options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the owners but by the choice of the consumers. It believes that the broad shape and nature of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press is ultimately determined by no one but its readers. </a:t>
            </a:r>
            <a:endParaRPr lang="ko-KR" altLang="en-US" dirty="0" smtClean="0" sz="1097"/>
          </a:p>
          <a:p>
            <a:pPr marL="0" indent="0" defTabSz="15240" algn="l">
              <a:lnSpc>
                <a:spcPts val="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101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Liberal-pluralists see the concentration of ownership as irrelevant; the most significant factor is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ability of the audience to ensure that its needs and wants are reflected in the output of the media.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Some even see this concentration of ownership as beneficial to the performance of the media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meeting consumer demand. As they believe that the concentrated media organizations tend to bring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resources required fro comprehensive high quality reporting.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Liberal-Pluralist also reject the Marxist approach on two other grounds. Liberal- pluralists argue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that Marxists fail to distinguish between different kinds of media, especially between private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publicly owned. They point out public organizations are not driven by profit motives. BBC is not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financed by commercial activities but through the license fee and is therefore free from the need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make profit and satisfy shareholders. They are regulated by statutory bodies which commit them by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law and practice to impartiality in their output.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Secondly, liberal-pluralists point out that the media regularly report minority interests critical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capitalism. Not only are there radical programmes but also channels which are committed to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creating space it its schedules for alternative and minority views. The scholars of political economy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theory reject these criticisms.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They argue public and private media may be differently constituted but they are both subject to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pressures of the market e.g Compete with the market, improve the ratings of their programmes in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order to justify their fee.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Public institutions such as BBC are dominated by those who represent the establishment. Those who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control the BBC are drawn from the ranks of the good and the great. The elite has run the BBC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interests of the capitalist class. They are not representative of the British people but the class that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runs the country.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Power of Advertising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Many of the decision media owners and managers make about the commercial viability of their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operations are influenced by the growing dependency of the media on advertising .For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instrumentalists advertisers intervene directly into the operation of the mass media to ensure their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interests are preserved or promoted.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Herman and Chomsky in 1988 in their propaganda model highlight how advertisers discriminate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against certain political messages and view points appearing in the media .Whereas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structuralists, like Golding and Murdock  in 1991 criticized the propaganda model for concentrating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on ‘strategic intervention’ by advertisers and owners while overlooking the contradiction within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system.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According to them both advertisers and owners operate within structures contain as well as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facilitate, imposing limits as well as offering opportunities. They argue that analyzing these limits is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key task for a critical political economy.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Constraints and choices are internalized and enforced by the sutures of power within which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operate.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Other scholars point out that since media depend on two sources for their revenue; sales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advertising. So media with small sales can only survive if their audiences are seen as possessing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sufficient purchasing power to attract advertisers. As scholar Curran in 1978 pointed out that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advertisers are not interested in reaching all the people as some people have more disposable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income or greater power over corporate spending and are consequently more sought after by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advertisers. E.g. the best-selling quality newspapers continue to survive in spite of relatively small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circulations because their readers are mainly drawn from wealthier sectors of society.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Similarly scholars say that advertising also accounts for the bias of media products to certain kinds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audiences. E.g. women’s magazines focus their attention on the lives and loves of women </a:t>
            </a:r>
            <a:endParaRPr lang="ko-KR" altLang="en-US" dirty="0" smtClean="0" sz="1097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102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between the ages of 16 and 34 because their spending power makes them the most attractive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advertisers. Thus it is argued there is a bias in the mass media towards more affluent class.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Similarly it is argued that the relationship between supply and demand for media products are more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problematic as it is the demand from advertisers for particular kinds of audiences that is the major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determinant of supply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preference of consumers is thus secondary to the need for media to satisfy their major source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revenue, advertisers. Scholar Curran presents ways in which advertising finance has shaped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nature and content of the press.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Not only have newspapers adjusted their content to attract the kind of readers that advertisers want,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but  have  also introduced specialized features… in order to segregate readers into the groups that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advertisers want to reach and to direct their  attention to particular parts of a paper where they can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 efficiently picked out by advertisers.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A variant of the political – economic approach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While the approach centers on media activity as an economic process leading to the commodity (the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product or content), there is a variant of the political – economic approach which suggests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that media really produce audiences, in the sense that they deliver audience attention to advertisers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shape the behavior of media publics in certain distinctive ways.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New media and old owners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development of new media technology such as the Internet is seen as shaking off the shackles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the problem of ownership. The net is one example of how new technology combines old –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fashioned , face-to-face communication with mass communication, and as a result allows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individuals more control over what they say, what they are told and whom they talk to. Scholars like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Howard Rheingold advocates that Internet is a means by which the domination of information flow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by large corporations and state can be repelled, and the management of public opinion can be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resisted. The internet provides the potential of the unlimited and unrestricted flow of information.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Every one can have access to the internet and its riches of information and the opportunity to use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technology to criticize freely government policy and the actions of the state and powerful interests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society. The Internet and other technologies are seen as spelling the end of the large monopolistic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corporations by widening choice and empowering individuals. Similarly digital television is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seen as expanding the number of media outlets from which people can information and enjoy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entertainment. Expansion is tied to the enhancement of the capabilities of viewers to select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programmes they want to watch at the time they want to watch them. Interactive services, as one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manager argues, are taking people where they want to be, when they want to go there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with people they want to be with.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Counter arguments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Political economists are skeptical of such promises and the rosy picture of the digital future. They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reject the optimistic beliefs that new media technologies will bring about more choice and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empowerment of media consumer. They claim that it is the affluent that have greatest access to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new technology .A position aggravated by the process of de-regulation and privatization of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industries, which represents a shift in the provision and distribution of cultural goods from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being public services to private commodities.  There has been a decline in the public sector of mass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and in direct public control of telecommunication, under the banner of ‘deregulation’,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‘privatization’ or ‘liberalization’.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Similarly to pay for new television services will make it more difficult for those on low incomes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afford the services and will, increasingly, reduce the diet of material available to them. One scholar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notes that internet usage shows not only a bias to the wealthy but also to men and America. Like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only 12% of internet usage is the global South where two thirds of the world’s population live.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Political economists warn about the new technologies becoming increasingly absorbed by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existing media corporation and incorporated into their commercial world. </a:t>
            </a:r>
            <a:endParaRPr lang="ko-KR" altLang="en-US" dirty="0" smtClean="0" sz="1097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103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Scholars argue the convergence of the media, computer telecommunications markets and the de-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regulation and privatization of the media industries around the world are encouraging the further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concentration of ownership. There has been a growing global ‘information economy’ involving an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increasing convergence between telecommunication and broadcasting.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Mergers and acquisitions are the name of the game as the larger media giants seek to control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transmission of three basic communication products- voice, data and video. The merger between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Time Warner and America Online in 200 indicates that in a market-driven system control of new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technology will be dominated by large media conglomerates, only now they will be large than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before. The euphoria of those who celebrated the internet and the digital revolution is seen as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misplaced as large corporation develop new means to exert their control. The future of new media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is, according to political economists, ‘a subject to be determined by politics not technology'.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(Herman and McChesney, 1997)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Relevance of political economic theory in today’s time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relevance of political –economic theory has been greatly increased by several prominent trends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media business and technology .First there has been a growth in media concentration worldwide,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with more and more power of ownership being concentrated in fewer hands and with tendencies for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mergers between electronic hardware and software industries.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Critical political- economy theory in brief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Economic control and logic is determinant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structure tends towards concentration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Global integration of media develops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Contents and audiences are commodified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Diversity decreased opposition and alternative voices are marginalized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Public interest in communication is subordinated to private interests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Strength of the approach - The main strength of the approach lies in its capacity for making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empirically testable propositions about market determinations although the latter are so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numerous and complex that empirical demonstration is not easy. </a:t>
            </a:r>
            <a:endParaRPr lang="ko-KR" altLang="en-US" dirty="0" smtClean="0" sz="1097"/>
          </a:p>
          <a:p>
            <a:pPr marL="0" indent="0" defTabSz="15240" algn="l">
              <a:lnSpc>
                <a:spcPts val="32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104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Arial"/>
              </a:rPr>
              <a:t>LESSON 33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AGENDA SETTING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Initially agenda setting was understood in a relatively straightforward way. Agenda setting as laid out by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Maxwell McCombs and Donald Shaw was that ‘agenda-setting is the process whereby the news media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lead the public in assigning relative importance to various public issues.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A change in thinking 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agenda-setting hypothesis came about when researchers became dissatisfied with the dominant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theoretical position in mass communication research during the 1950s and the 1960s- the limited effects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model. Joseph Klapper stated in his book effects of mass communication in 1960 when he wrote: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“Mass communication ordinarily does not serve as a necessary and sufficient cause of audience effects,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but rather functions among and through a nexus of mediating factors and influences.”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For many years, the approach used in communication research was to look for attitude change and most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the research had found that the mass media have little effect in this area. However, researchers were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looking at the wrong target. Maybe the mass media had their effects on people’s perceptions –their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views of the world- rather than their attitudes. The media agenda influences the public agenda not by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saying this issue is important in an overt way but by giving more space and time to that issue and by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giving it more prominent space and time. That is, if headlines of newspapers and lead stories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television newscasts all highlight a study. Example touting the role of cholesterol in increasing heart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disease this issue is likely to be seen as an important item on the public agenda.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modern concept of agenda setting is often attributed to Walter Lipmann in 1922, who in his book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Public Opinion , argued that the mass media create images of events in our minds and  that policy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makers should be cognizant (aware) of those ‘pictures in people's heads.’ Lipmann emphasized that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pictures of reality created by the news media were merely reflections of actual reality and therefore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were, sometimes distorted. He said that news-media projections of the world create a pseudo-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environment for each news consumer. The pseudo-environment exists in addition to the actual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environment , and people react to this pseudo-environment. “For the real environment is altogether too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big, too complex, and too fleeting for a direct acquaintance.”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Other scholars also described the concept of agenda setting in their writings prior to empirical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assessment of the concept in the early 1970s. In 1958, Norton Long wrote: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“In a sense, the newspaper is the prime mover in setting the territorial agenda, it has a great part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determining what most people will be talking about, what most people will think the facts are and what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most people will regard as the way problems are to be dealt with.”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1959 Kurt and Lang wrote that the mass media force attention to certain issues. They build up public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images of political figures.  They are constantly presenting objects suggesting what individual in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mass should think about, know about, and have feelings about. Lang summarized the role of the news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in building the agenda in these words: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First the news media highlight some events, activities, groups, personalities and so forth to make them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stand out. Different kinds of issues require different amounts and kinds of coverage to gain attention.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common focus affects what people will think or talk about.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Second the object is, the focus of attention still needs to be framed, it must come to stand for something-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some problem or concern. The media can play up or down the more serious aspects of a situation.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third step is the build up links the object or events to secondary symbols, so that it becomes a part of the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recognized political landscape. </a:t>
            </a:r>
            <a:endParaRPr lang="ko-KR" altLang="en-US" dirty="0" smtClean="0" sz="1097"/>
          </a:p>
          <a:p>
            <a:pPr marL="0" indent="0" defTabSz="15240" algn="l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105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Something like interest aggregation is involved, since the line of division on the particular issue does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not always coincide with the cleavage between the organized political parties or between other sharply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defined groups.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Finally, spokesmen who can articulate demands must make their appearance, their effectiveness stems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good part from their ability to command media attention.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First empirical test 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First empirical test of Lipmann’s ideas about agenda setting was published in 1972by two University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North Carolina researchers, Maxwell McCombs and Donald Shaw, in what came to be known as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Chapel Hill study. They designed a study to test the influence of election campaign coverage on public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perceptions of the importance of issues. Prior to election they asked Chapel Hill voters “what are you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most concerned about these days?”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issues they identified – were found almost identical agendas on the –part of news media. Hence,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they found an incredibly strong correlation. the public agenda was a virtual reflection of media agenda.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They named this ‘transfer of salience’ of issues from the media to the public “the agenda setting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influence of mass communication.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After this ground breaking study in 1972, agenda –setting research caught fire among communication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investigators, with hundreds of studies being conducted throughout the ensuing 25 years. These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researches included replication of the original study conducted by Maxwell McCombs and Donald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Shaw.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Contingency Factors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second phase of agenda setting research began when researcher started looking into a causal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direction for agenda setting effects and contingent conditions for such effects. Researchers found that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voters with a greater need for orientation to their world and voters who used the mass media more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frequently than others were more likely to have agendas that corresponded to the news media agenda.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Weaver proposed the finding in 1977 who called this contingency factor an individual’s ‘need for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orientation’. Thus, an individual might believe that economic policy is interesting but might know little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about the topic. Such an individual will be led to active use of the media and would thus be more likely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 be influenced by the specific agenda items highlighted in the press and on television.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Other extensions of the theory in this area have included the notion that educational level and political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interest might moderate the extent to which the media set the agenda for particular individuals. Other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scholars considered the ways in which some issues might be more prone to the agenda setting effect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than others.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Most important extension in this regard is the concept of issue obtrusiveness. An issue is obtrusive if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most members of the public have had direct contact with and less obtrusive if audience members have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not had such direct experience .e.g. foreign policy.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It is argued that agenda-setting results should be strongest for unobtrusive issues because audience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members must rely on the media for information on these topics.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There have also been debates about how various types of media influence the public agenda. Studies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have revealed that broadcast media have a quicker impact on the public agenda; the agenda-setting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function is more long lived for print media.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an attempt to provide stronger evidence for causal direction the next major study of agenda setting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was conducted in a laboratory setting where the researchers manipulated videotaped net work television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newscasts to vary the placement and emphasis given to the stories.  </a:t>
            </a:r>
            <a:endParaRPr lang="ko-KR" altLang="en-US" dirty="0" smtClean="0" sz="1097"/>
          </a:p>
          <a:p>
            <a:pPr marL="0" indent="0" defTabSz="15240" algn="l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106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Two levels of agenda setting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addition to considering contingency factors that might influence agenda setting, other theorists have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extended the theory to consider different levels of agenda setting. McCombs, Shaw and Weaver in 1997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make the distinction between first and second level agenda setting.   </a:t>
            </a:r>
            <a:endParaRPr lang="ko-KR" altLang="en-US" dirty="0" smtClean="0" sz="1097"/>
          </a:p>
          <a:p>
            <a:pPr marL="0" indent="0" defTabSz="15240" algn="l">
              <a:lnSpc>
                <a:spcPts val="65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107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Arial"/>
              </a:rPr>
              <a:t>LESSON 34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FRAMING &amp; SPIRAL OF SILENCE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Two levels of agenda setting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addition to considering contingency factors that might influence agenda setting, other theorists have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extended the theory to consider different levels of agenda setting. McCombs, Shaw and Weaver in 1997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make the distinction between first and second level agenda setting.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First level agenda setting 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First level agenda setting examines the amount of coverage an object receives, while second –level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agenda setting examines how that object is presented. First level agenda setting deals with the objects 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media and public agendas. This is the traditional domain of agenda-setting research in which media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are seen as influencing what issues are included on the public agenda.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Second-level agenda setting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Second-level agenda setting considers attributes of these objects. At this level , the media not only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suggest what the public think about but also influence how people should think about the issue. Thus,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‘agenda of attributes’ covered in the media sets the ‘agenda of attributes’ for the public. Limited by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time and space, news directors often have to select only a handful of stories, while leaving dozens of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news stories off the air.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News selection is at the heart of the agenda-setting process since the issues that fail to pass through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gatekeepers of the news also fail to give salience cues regarding the relative importance of the issues.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is particularly true of international news events that happen beyond the direct experience of most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news consumers.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Framing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concept of framing is central to a consideration of second-level agenda setting. In the context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agenda setting framing is a process through which the media emphasize some aspects of reality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downplay other aspects.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Framing is "the subtle selection of certain aspects of an issue by the media to make them more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important and thus to emphasize a particular cause of some phenomenon".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 frame, according to Entman, is to “select some aspects of a perceived reality and make them more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salient in a communication text, in such a way as to promote a particular problem definition, casual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interpretation, moral evaluation, and/or treatment recommendation for the item described. Framing can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 accomplished through the consideration of a particular subtopics, through the narrative form and tone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the presentation, and through particular details included in the media coverage. It is as a result of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factors such as framing that Dearing and Rogers conclude "under certain conditions the media of mass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 tell us how to think about issues and, therefore, what to think".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conclusion - stronger than the traditional agenda-setting outlook - indicates the importance of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agenda, and consequently the power associated with those who influence this agenda.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literature on agenda setting is voluminous and wide ranging. Rogers, Dearing and Bregman in 1993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note over 200 articles onto topic in their bibliographic review, and many more have been published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since then. This review, however, points out that there are a number of ways to define the boundaries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agenda –setting tradition.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These could be referred to as broad scope definitions of the theory or narrow –scope approaches.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broad-scope definition of agenda setting involves the consideration of three related agendas: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 The media agenda is the set of topics addressed by media sources e.g. newspapers television, radio.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 The public agenda is the set of topics that members of the public believes is important. </a:t>
            </a:r>
            <a:endParaRPr lang="ko-KR" altLang="en-US" dirty="0" smtClean="0" sz="1097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108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3. Finally, the policy agenda represents issues that decision-makers (e.g. legislators and those who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influence the legislative process) believe are particularly salient.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Spiral of Silence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 somewhat more controversial theory of media and public opinion is the concept of spiral of silence.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can be regarded as a form of agenda-setting but one that is focused on Macro-level rather than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micro-level consequences.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the words of its originator Elisabeth Noelle-Neumann: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“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observations made in one context the mass media spread to another and encouraged people either to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proclaim their views or to swallow them and keep quite until , in a spiraling process, the one view </a:t>
            </a:r>
            <a:endParaRPr lang="ko-KR" altLang="en-US" dirty="0" smtClean="0" sz="1097" i="1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dominated the public scene and the other disappeared from public awareness as its adherents became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mute , this is the process that can be called a spiral of silence’.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other words, because of people’s fear of isolation or separation from those around them, they end to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keep their attitudes to themselves when they think they are in the minority. The media, because of 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variety of factors, tend to present one (or at most two ) sides of an issue to the exclusion of others,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which further encourages those people to keep quiet and makes it even tougher for the media to uncover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register that opposing viewpoint.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 Noelle-Neumann’s focus is not on micro-level conceptualizations of how average people come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perceive the public agenda; rather she is concerned with the macro-level, long-term consequences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such perceptions.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If various viewpoints about agenda items are  ignored , marginalized , or trivialized by media reports,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then people will be reluctant to talk about them .As time passes, those viewpoints will cease to heard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public and therefore cannot affect political decision-making. She argued that her perspective involves 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return to the concept of powerful mass media. During the summer and fall of 1965, Elisabeth Noelle-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Neuman, the head of a prominent public opinion research institute in Germany, observed an interesting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phenomenon. They observed the two major parties election in German election.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phenomenon in which predictions about the outcome seemed to sway the attitudes and behaviors of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voters, led Noelle-Neumann to formulate the theory that has come to be known as the spiral of silence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theory.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theory was first formulated and tested to explain puzzling findings in German politics where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opinion poll findings were inconsistent with other data concerning expectations of who would win an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election and signally failed to predict the result.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explanation offered was that the media were offering a misleading view of the opinion consensus.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They were said to be leaning in a leftist direction, against the underlying opinion of the silent majority.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concept of the spiral of silence from a larger body of theory of public opinion which was developed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tested by Noelle-Neumann over a number of years. The relevant theory concerns the interplay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between four elements: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1.								Mass media 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2.								Interpersonal communication and social relations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3.								Individual expressions of opinion </a:t>
            </a:r>
            <a:endParaRPr lang="ko-KR" altLang="en-US" dirty="0" smtClean="0" sz="1097" i="1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4.								And the perceptions which individuals have of surrounding climate of opinion in their own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social environment. </a:t>
            </a:r>
            <a:endParaRPr lang="ko-KR" altLang="en-US" dirty="0" smtClean="0" sz="1097" i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Fear of Isolation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 the main assumptions of the theory are as follows:-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Society threatens deviant individuals with isolation. Individuals experience fear of isolation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continuously .This fear of isolation causes individuals to try to assess the climate of opinion at all times. </a:t>
            </a:r>
            <a:endParaRPr lang="ko-KR" altLang="en-US" dirty="0" smtClean="0" sz="1097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109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results of this estimate affect their behavior in public, especially their willingness or not to express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opinions openly.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Noelle-Neumann begins by proposing that individual have a strong need to connected to a social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collective and that cohesiveness within that collective must be constantly ensured. She bases some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reasoning on the experiments done in social psychology which demonstrates that individuals will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not express opinions and behavior in ways that they know are wrong in order to avoid social censure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(disapproval) and criticism and to remain part of the crowd. She notes that this force is one driven by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fear of ostracism (exclusion) and fear of isolation, not by desire to be part of the winning team or on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bandwagon.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Assessing public opinion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Given this fear of isolation it is important for individuals to be able to gauge public opinion, for in order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 fit in on a particular issue, you need to know what others think about that issue; ideas relevant to an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individual’s assessment of public opinion. </a:t>
            </a:r>
            <a:endParaRPr lang="ko-KR" altLang="en-US" dirty="0" smtClean="0" sz="1097"/>
          </a:p>
          <a:p>
            <a:pPr marL="0" indent="0" defTabSz="15240" algn="l">
              <a:lnSpc>
                <a:spcPts val="51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110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Arial"/>
              </a:rPr>
              <a:t>LESSON 35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SPIRAL OF SILENCE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 somewhat more controversial theory of media and public opinion is the concept of spiral of silence.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can be regarded as a form of agenda-setting but one that is focused on Macro-level rather than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micro-level consequences.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the words of its originator Elizabeth Noelle-Neumann: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“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observations made in one context the mass media spread to another and encouraged people either to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proclaim their views or to swallow them and keep quite until , in a spiraling process, the one view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dominated the public scene and the other disappeared from public awareness as its adherents became </a:t>
            </a:r>
            <a:endParaRPr lang="ko-KR" altLang="en-US" dirty="0" smtClean="0" sz="1097" i="1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mute , this is the process that can be called a spiral of silence’.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other words, because of people’s fear of isolation or separation from those around them, they end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keep their attitudes to themselves when they think they are in the minority. The media, because of a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variety of factors, tend to present one (or at most two ) sides of an issue to the exclusion of others,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which further encourages those people to keep quiet and makes it even tougher for the media to uncover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register that opposing viewpoint.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 Noelle-Neumann’s focus is not on micro-level conceptualizations of how average people come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perceive the public agenda; rather she is concerned with the macro-level, long-term consequences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such perceptions.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If various viewpoints about agenda items are ignored, marginalized, or trivialized by media reports, then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people will be reluctant to talk about them. As time passes, those viewpoints will cease to hear in public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therefore cannot affect political decision-making. She argued that her perspective involves a return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 the concept of powerful mass media. During the summer and fall of 1965, Elisabeth Noelle-Neuman,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head of a prominent public opinion research institute in Germany, observed an interesting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phenomenon. They observed the two major parties election in German election.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phenomenon in which predictions about the outcome seemed to sway the attitudes and behaviors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voters, led Noelle-Neumann to formulate the theory that has come to be known as the spiral of silence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theory.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theory was first formulated and tested to explain puzzling findings in German politics where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opinion poll findings were inconsistent with other data concerning expectations of who would win an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election and signally failed to predict the result.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explanation offered was that the media were offering a misleading view of the opinion consensus.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They were said to be leaning in a leftist direction, against the underlying opinion of the silent majority.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concept of the spiral of silence from a larger body of theory of public opinion which was developed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tested by Noelle-Neumann over a number of years. The relevant theory concerns the interplay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between four elements: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Mass media 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Interpersonal communication and social relations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Individual expressions of opinion </a:t>
            </a:r>
            <a:endParaRPr lang="ko-KR" altLang="en-US" dirty="0" smtClean="0" sz="1097" i="1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And the perceptions which individuals have of surrounding climate of opinion in their own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social environment. </a:t>
            </a:r>
            <a:endParaRPr lang="ko-KR" altLang="en-US" dirty="0" smtClean="0" sz="1097" i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Fear of isolation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 the main assumptions of the theory are as follows:-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Society threatens deviant individuals with isolation. Individuals experience fear of isolation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continuously .This fear of isolation causes individuals to try to assess the climate of opinion at all times. </a:t>
            </a:r>
            <a:endParaRPr lang="ko-KR" altLang="en-US" dirty="0" smtClean="0" sz="1097"/>
          </a:p>
          <a:p>
            <a:pPr marL="0" indent="0" defTabSz="15240" algn="l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111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results of this estimate affect their behavior in public, especially their willingness or not to express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opinions openly.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Noelle-Neumann begins by proposing that individual have a strong need to connected to a social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collective and that cohesiveness within that collective must be constantly ensured. She bases some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reasoning on the experiments done in social psychology which demonstrates that individuals will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not express opinions and behavior in ways that they know are wrong in order to avoid social censure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(disapproval) and criticism and to remain part of the crowd. She notes that this force is one driven by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fear of ostracism (exclusion) and fear of isolation, not by desire to be part of the winning team or on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bandwagon.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Assessing public opinion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Given this fear of isolation it is important for individuals to be able to gauge public opinion, for in order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 fit in on a particular issue, you need to know what others think about that issue; ideas relevant to an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individual’s assessment of public opinion.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She develops several ideas relevant to an individual’s assessment of public opinion. First she proposed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that individuals have an natural ability to judge the climate of public opinion. She calls this the quasi-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statistical sense and finds evidence for this ability in both the willingness of individuals to make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prediction about public opinions and the uncanny accuracy of many of those predictions. However she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acknowledges that assessments of opinions are not always accurate. She blames much of this pluralistic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ignorance on the mass media.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She argues that media presentations 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	influence individual assessments of public opinions because the </a:t>
            </a:r>
            <a:endParaRPr lang="ko-KR" altLang="en-US" dirty="0" smtClean="0" sz="1097" i="1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media are ubiquitous and continuous (i.e. they are everywhere in terms of both time and space and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cannot be avoided by the individual), and positions presented by media are consonant (i.e. various </a:t>
            </a:r>
            <a:endParaRPr lang="ko-KR" altLang="en-US" dirty="0" smtClean="0" sz="1097" i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media sources present essentially the same image of a given topic).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Three characteristics of the news media that produce this scarcity of perspective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She identified three characteristics of the news media that produce this scarcity of perspective: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 Ubiquity: the media are virtually everywhere as sources of information.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 Cumulation: the various news media tend to repeat stories and perspectives across their different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individual programs or edition, across the different media themselves and across time.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3. Consonance: the congruence or similarity of values held by news people influences the content they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produce.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She identified six parts of working journalist’ everyday lives as factors that produce this consonance: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 The concurring assumptions and experiences held by all journalists at all levels and in all fields about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public’s criteria for acceptance of their work in terms of both style and content.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 Journalist’ common tendency to confirm their own opinions, to demonstrate that theirs is the proper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interpretation, and to confirm that predictions have indeed been correct.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3. Their dependence on common sources, such as the relatively few wire and news video services.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4. Their 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“reciprocal influence in building up frames of reference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;” newspaper people watch what’s 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television news, television news programs monitor on one another, and broadcast news people scour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(search)  the newspapers for consensus and information.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5. Their striving for acceptance from colleagues and superiors.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6. journalists relative uniformity of views as a result of demographic and attitudinal attributes shared by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news profession's practitioners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.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view of media effects suggests that two different social processes, one macro-level and one micro-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level, are operating simultaneously to produce effects. </a:t>
            </a:r>
            <a:endParaRPr lang="ko-KR" altLang="en-US" dirty="0" smtClean="0" sz="1097"/>
          </a:p>
          <a:p>
            <a:pPr marL="0" indent="0" defTabSz="15240" algn="l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112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Macro-level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Audience members, because of their desire to be accepted may choose to remain silent when confronted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with what they perceive to be prevailing counter opinion.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Micro-level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News people, because of the dynamics of their newsgathering function and their need to be accepted,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present a restricted selection of news, further forcing into silence those in the audience who wish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avoid isolation. These media images also influence an individual’s sense of prevailing public opinion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sometimes lead to an inaccurate reading of the public climate.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Combining the first two factors Fear of isolation and the assessment of public opinion Leads to the key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prediction spiral of silence theory. Noelle-Neumann argues that because individuals 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fear isolation, when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they believe prevailing opinion is opposed to their opinion or is moving in a direction away from their </a:t>
            </a:r>
            <a:endParaRPr lang="ko-KR" altLang="en-US" dirty="0" smtClean="0" sz="1097" i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opinion, those individuals will not be wiling to speak out.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Noelle-Neumann argues that because individuals 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fear isolation, when they believe prevailing opinion is </a:t>
            </a:r>
            <a:endParaRPr lang="ko-KR" altLang="en-US" dirty="0" smtClean="0" sz="1097" i="1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opposed to their opinion or is moving in a direction away from their opinion, those individuals will not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be wiling to speak out.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Noelle-Neumann sees the spiral of silence as a dynamic process. She believes that the 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unwillingness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speak out on a particular issue will further enhance media portrayals and personal assessments that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prevailing opinion is against a certain opinion. As these portrayals and assessments become even more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codified, some individuals will defect to the opinion that seems to be prevailing or will at least fail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recruit new people to the less-dominant position. As a result, actual opinion will follow predictions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opinions and spiral down.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brief, the theory proposes that in order to avoid isolation on important public issues support, many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people are guided by what they think to be the dominant or declining opinions in their environment.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People tend to conceal their views if they feel they are in a minority and are more willing to express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them if they think they are dominant. The result is that those views which are perceived to be dominant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gain even more ground and alternatives retreat still further. This is the spiraling effect referred to.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Contingency Factors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Noelle-Neumann does not propose that the spiral is a universal process. She points to three caveats that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limit the applicability of the theory to specific issues and people.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 First, the theory will operate only when the issue at hand is a moral issue of good and bad, not 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factual issue that can be argued and settled through rational and logical interaction. That is, the spiral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silence should occur with regard to public opinion about capital punishment or abortion but not with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regard to public opinion abut inflation rates.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 Second, she notes that the unwillingness to speak out will be less pronounce in highly educated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more affluent portions of the population.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3. She contends that for any topic, hardcore of proponents will always be willing to speak out on an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issue regardless of perceptions that prevailing opinion is in the opposite direction.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Extensions of spiral of silence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Extensions of spiral of silence theory have been developed in two major areas.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First, some scholars have developed theoretical predictions regarding the group that people consider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when assessing prevailing opinion. Specifically it has been suggested that individuals do not look so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much to overall societal opinions as to the opinions as to the opinions of relevant reference groups.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Researchers have found out that perceived reference group opinions had a larger effect on opinion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expression than perceived societal opinions.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contrast to this some scholars have found out that individuals were more comfortable expressing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dissenting opinions within a valued reference group. </a:t>
            </a:r>
            <a:endParaRPr lang="ko-KR" altLang="en-US" dirty="0" smtClean="0" sz="1097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113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Second area of development from the theory has involved further explication of the characteristics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those who are silenced –and those who still speak out- in the face of contrary public and reference group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opinion.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Recall Neumann originally posited that the spiral of silence effect would not be as strong for highly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educated and affluent portions of the population and that a hard core of individuals would always be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willing to speak.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Researchers have identified many other additional variables which affect the willingness to speak out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face of contrary public sentiment. These include Strength and certainty of opinion, political interest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extremity. The obtrusiveness of the issue and an individual’s level of self-efficacy.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Summary of spiral of silence according to Elihu Katz in 1983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 Individuals have opinions.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 Fearing isolation, individuals will not express their opinions if they perceive themselves unsupported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by others.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3. A “quasi-statistical sense” is employed by individuals to scan the environment for signs of support.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4. Mass media constitute the major source of reference for information about the distribution of opinion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thus the climate of support/nonsupport.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5. So do other reference groups…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6. The media tend to speak in one voice, almost monopolistically.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7. The media tend to distort the distribution of opinion in society, biased as they are by the …views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journalists.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8. Perceiving themselves unsupported, groups of individuals-who may, at times, even constitute 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majority-will lose confidence and withdraw from public debate, thus speeding the demise of their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position through the self-fulfilling spiral of silence. They may not change their own minds, but they stop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recruitment of others and abandon the fight.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9. Society is manipulated and impoverished thereby. </a:t>
            </a:r>
            <a:endParaRPr lang="ko-KR" altLang="en-US" dirty="0" smtClean="0" sz="1097"/>
          </a:p>
          <a:p>
            <a:pPr marL="0" indent="0" defTabSz="15240" algn="l">
              <a:lnSpc>
                <a:spcPts val="35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114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Arial"/>
              </a:rPr>
              <a:t>LESSON 36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MARSHALL MCLUHAN: THE MEDIUM IS THE MESSAGE AND MASSAGE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During the 1960s a Canadian literary scholar m Marshall McLuhan , gained world-wide prominence as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someone who had a profound understanding of electronic media and its impact on both culture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society .McLuhan was highly trained in literary criticism but also read widely in communication theory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history. He based much of his understanding of media’s historical role on the work of Harold Innis,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 Canadian political economist.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We should study him for two reasons. One because his work is important to the development of cultural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theory because his work did much to inspire and legitimize macroscopic theories of media, culture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society in North America. He wrote at a time when the limited effects paradigm had reached the peak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its popularity among academics, a time when most American communication researchers regarded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macroscopic theory with suspicion if not outright hostility. The second reason for our attention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McLuhan  is that he and his ideas are again in vogue.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His theory is actually a collection of lots of intriguing ideas bound together by some common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assumptions.  The most central of these assumptions is 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	that changes in communication technology </a:t>
            </a:r>
            <a:endParaRPr lang="ko-KR" altLang="en-US" dirty="0" smtClean="0" sz="1097" i="1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inevitably produce profound changes in both culture and social order.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McLuhan had no links to any political or social movements; he seemed ready to accept whatever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changes were dictated by and inherent in communications technology. McLuhan is said to be 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technological determinist. Because he argued that technology inevitably causes specific changes in how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people think, in how society is structured, and he forms of culture that are created, Harold Innis :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bias of communication. Harold Innis was one of the first scholars to systematically speculate at length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about the possible linkages between communications media and the various forms of social structure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found at certain points in history.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He argued that the early empires of Egypt, Greece, and Rome were based on the elite control for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written work. He contrasted these empires with earlier social orders dependent on the spoken work.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Innis maintained that before elite discovery of the written word, dialogue was the dominant mode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public discourse and political authority was much more diffused. Gradually, the written work became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dominant mode of elite communication, and its power was magnified enormously by the inventing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new writing materials that is paper that made writhing portable yet enduring. With paper and pen,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small, centrally located elite were able to gain control over and govern vast regions, thus, new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communications media made it possible to create empires. Innis argued that written work-based empires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expanded to the limits imposed by communication technology, thus, expansion did not depend as much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on the skills of military generals as it did on the communication media used to disseminate orders from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capital city.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Similarly, the structure of later social orders also depended on the media technology available at 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certain point in time. For example, the telephone and telegraph permitted even more effective control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over larger geographic areas thus the development of media technology had gradually given centralized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elites increased power over space and time.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Innis traces the way Canadian elites used various technologies, including the railroad and telegraph,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extend their control across the continent. As a political economist, he harbored a deep suspicion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centralized power and believed that newer forms of communication technology would make even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greater centralization inevitable. He referred to this as the inherent bias of communication.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Because of this bias, the people and the resources of outlying regions that he called the periphery are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inevitably exploited to serve the interests of elites at the center. </a:t>
            </a:r>
            <a:endParaRPr lang="ko-KR" altLang="en-US" dirty="0" smtClean="0" sz="1097"/>
          </a:p>
          <a:p>
            <a:pPr marL="0" indent="0" defTabSz="15240" algn="l">
              <a:lnSpc>
                <a:spcPts val="4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115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Bias of communication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Innis’ idea that communication technology makes centralization of power inevitable.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McLuhan: understanding media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Although he borrowed freely from Innis, McLuhan didn’t dwell on issues of exploitation or centralized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control. He was fascinated by the implications of Innis’ arguments concerning the transformative power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media technology.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If media could create empires what else could they do?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Was it possible that media could transform our sensory experiences as well as our social order?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After all the acts of reading a book and viewing a movie or television program employ different sensory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organs.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During the 1960s, we were clearly moving from an era grounded in print technology to one based 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electronic media. McLuhan asked if communication technology plays such a critical role in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emergence of new social orders and new forms of culture, what were the implications of abandoning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print media in favor of electronic media?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He outlined his vision of the changes that were taking place as a result of the spread of radio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television. He proclaimed that medium is the message (and the Massage). In other words, new forms of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transform (message) our experience of ourselves and our society and this influence is ultimately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more important than the content that is transmitted in its specific messages. He coined several phrases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terms that have become part of the common vocabulary we use to talk about media and society.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He suggested the 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		term Global village to refer to the new form of social organization that would </a:t>
            </a:r>
            <a:endParaRPr lang="ko-KR" altLang="en-US" dirty="0" smtClean="0" sz="1097" i="1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inevitably emerge as instantaneous, electronic media tied the entire world into one great social,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political and cultural system.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Unlike Innis, McLuhan didn’t bother to concern himself with questions about control over this village 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whether village members world be exploited, to him these questions didn’t matter, he was more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concerned with microscopic issues, with the impact of media on our senses. He proclaimed media to be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extensions of man and argued that media quite literally extend sight, hearing, and touch through time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space. Electronic media would open up new vistas for average people and enable us to be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everywhere, instantaneously.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But was this an egalitarian and democratic vision?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What would ordinary people do when their senses were extended in this way?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Would they succumb to information overload? Would they be stimulated to greater participation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politics?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Would they flee into the virtual worlds that were opened up to them by their extend senses?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a series of books, he tossed out cryptic and frequently contradictory ideas that addressed such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questions. Occasionally, his ideas were profound (deep, thoughtful) and prophetic, more often they were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arcane (mysterious), mundane,(common) or just confusing.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His observations concerning the global village and the role of electronic media in it continue to be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prophetic. At a time when satellite communication was just being developed, he seemed to foretell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rise of the cable news network with its ability to seemingly make us eyewitnesses to history as it’s made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on the battlefield or at the barricade. At a time when mainframe computers filled entire floors of office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buildings, he seemed to envision a time when personal computers world be everywhere and the internet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would give everyone instant access to immense stores of information. But as one media critic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Meyrowitz noted, to be everywhere is to be nowhere- to have no sense of place, to have access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information is not the same thing as being able to select and use information effectively. The global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village isn’t situated in space or time. Is it possible to adjust to living in such a formless, ambiguous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social structure? Or will the global village merely be a façade used by cynical elites to exploit people?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Among the most popular of McLuhan’s ideas was his conception of hot and cool media.  </a:t>
            </a:r>
            <a:endParaRPr lang="ko-KR" altLang="en-US" dirty="0" smtClean="0" sz="1097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116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He argued that during the 1960s the United States was emerging from an era dominated by hot print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media, in the future, the new, cool medium of television would prevail. According to him, the television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is cool because it presents us with vague, shadowy images (remember this was 1960, reception was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often bad, and sets were black and white).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 make sense of these electronic images, people must work hard to fill in missing sensory information;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they must literally participate in creating fully formed images for themselves. He argued that this gets us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involved and so we find the images very compelling and meaningful- this is the secret to the television’s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ability to attract vast audiences.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Print on the other hand, is hot. It supplies us with all the information we need to make sense of things. It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does the work for us, offering predigested descriptions of the social world. We can’t participate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creating meaning. So, according to him, hot media are out and cool media are in. He carried this notion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 step further and argued that some forms of content are naturally suited to cool media whereas others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are best communicate by hot media.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His most famous interpretation was that John F Kennedy had a cool image that was ideally suited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television. Richard Nixon, on the other hand, had a hot image. Thus, in their famous presidential debates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1960 the attractiveness of Kennedy’s image was greatly enhanced by television while Nixon’s hot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image was impaired, this assessment was widely accepted by political consultants and has become an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important basis for selecting candidates and molding their public personae.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Initially his ideas achieved enormous public popularity. He became the darling of the media industries-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their prophet with honor. For a brief period he commanded huge fees as a consultant and seminar leader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for large companies. His ideas were used to rationalize rapid expansion of electronic media with little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concern for their negative consequences. So what if children spend most of their free time in front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television sets and become functionally illiterate? Reading is doomed anyway, why prolong its demise?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Eventually we will all live in a global village where literacy is an unnecessary as it was in preliterate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tribal villages. He propounded that linear, logical thinking is far too restrictive. If the triumph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electronic is inevitable why not get on with it? No need for government regulation of media. No need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complain to about television violence adopt McLuhan’s long-term global perspective.  </a:t>
            </a:r>
            <a:endParaRPr lang="ko-KR" altLang="en-US" dirty="0" smtClean="0" sz="1097"/>
          </a:p>
          <a:p>
            <a:pPr marL="0" indent="0" defTabSz="15240" algn="l">
              <a:lnSpc>
                <a:spcPts val="3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117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Arial"/>
              </a:rPr>
              <a:t>LESSON 37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KNOWLEDGE GAP THEORY 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Criticism on Marshal McLuhan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Criticism within academia was that his ideas were too diverse and inconsistent.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They were astounded by his notion that literacy was obsolete and found his praise of nonlinear thinking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nonsensical or even dangerous. They thought nonlinear thinking was just another label for logically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inconsistent random thoughts.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Empirical media researchers were also uniformly critical of McLuhan.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early small scale empirical studies failed to support his assertions, these suspicions were confirm,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his was just another grand theorist whose ideas were overly speculative and empirically unverifiable.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Evens critical cultural theorists criticized his work. These theorists found McLuhan’s theory to be 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perversion of Innis’ ideas. Rather than attempt reform of the superstructure or lead a revolution to take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control of the base, McLuhan was content to wait for technology to lead us forward into the global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village. 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He seemed to be saying that our fate is in the hands of media technology, and we are constrained to go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where ever it leads. The political economists were this as encouraging and sanctioning the development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potentially dangerous new forms of electronic media, which might lead to a painful future- 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nightmare global village in which one is constantly watched and coerced by remote elites. As long as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existing elites remain in power, political economists saw little hope for positive change.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They condemned McLuhan for diverting attention from more important work and perverting the radical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notions found in Innis’ writing.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Knowledge Gap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Scholars like Tichenor, Donohue, and Olien in 1986 developed a theory of society in which mass media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the use of media messages play a central role. This model focuses on the role played by news media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cities and towns of various sizes. These areas are conceptualized as subsystems within larger state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regional social systems. The team began by empirically establishing that news media systematically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inform some segments of the population, specifically persons in higher socioeconomic groups, better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than the media inform others theory.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Overtime, the differences between the better informed and the less informed segments tend to grow –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knowledge gap between them gets larger and larger. This team conducted numerous surveys for 25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years to develop and support its. But just how should these knowledge gaps be interpreted? Do they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pose long term problems of subsystems or for the overall system? Could knowledge gaps actually be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functional in some way?  If we rely on classical democratic libertarian theory to answer these questions,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knowledge gaps are troubling; we can be concerned that the people who are less well informed will not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 able to act as   responsible citizens. If they act at all they will do so, based on ignorance. On the other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hand, if we use elite pluralism theory to speculate about the consequences of knowledge gaps, we are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less concerned, after all there is a strong correlation between political ignorance and political apathy.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If the less informed don’t vote, then they can’t upset the system, as long as there is an active, informed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minority of societal leaders, the overall system should function smoothly- problems should be resolved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by this elite based on their superior knowledge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These scholars recognized that documenting the existence of knowledge gaps was only the first step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assessing media’s role in social systems at various levels.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the next phase of their research, the team explored the long-term implications of knowledge gaps for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operation of local communities by studying the role played by news media when communities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confront social conflicts. Would news media enable communities to effectively resolve these conflicts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or would the conflicts be exacerbated (intensified)? What would happen to knowledge gaps?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researcher studied conflicts in 19 different cities that were debating environmental pollution,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wilderness logging, and the construction of high voltage power lines; these conflicts could have been </a:t>
            </a:r>
            <a:endParaRPr lang="ko-KR" altLang="en-US" dirty="0" smtClean="0" sz="1097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118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resolved in several ways. If the elite pluralism perspective was accurate, news media would only inform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 politically active minority and this group would control the conflict and resolve it. If classical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democratic libertarian theory was accurate, news media would inform everyone and the conflict would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 resolved through negotiation and public debate. In fact, neither of these older theories was very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useful in predicting what happened, a more complicated, systems theory – based perspective proved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useful in interpreting the empirical findings.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nearly every case, conflicts were initiated by external agents, local leaders, including newspaper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publisher, were often co-opted by powerful regional businesses such as electrical power companies 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big manufactures , the research team found that as conflicts escalated, more and more groups were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activated from all segments of a community, even normally apolitical or apathetic people were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eventually drawn into as escalating conflict, news coverage of conflict-related issues increased, but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within same communities, most of the information came from outside media local media either avoided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reporting about conflicts or severely limited their reports,  little useful information was provided, as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time passed, ordinarily uninformed individuals made better use of outside news media related to the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conflict.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Thus, the knowledge gap tended to narrow between those population segments that were initially well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informed about these issues and those that were ignorant. </a:t>
            </a:r>
            <a:endParaRPr lang="ko-KR" altLang="en-US" dirty="0" smtClean="0" sz="1097"/>
          </a:p>
          <a:p>
            <a:pPr marL="0" indent="0" defTabSz="15240" algn="l">
              <a:lnSpc>
                <a:spcPts val="47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119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Arial"/>
              </a:rPr>
              <a:t>LESSON 38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MEDIA SYSTEM DEPENDENCY THEORY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knowledge gap findings are somewhat reassuring; they imply that all segments of community will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become informed when: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(a) The relevancy of that knowledge has been increased by an escalating social conflict and (b)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increased news coverage from either local or outside sources provides better access to information,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closing the knowledge gap should increase the likelihood that a solution will be negotiated based on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best information available, these findings also indicate that news media can help close these gaps, as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systems, communities appear to be capable of adapting the roles played by parts (population segments)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 that the system as a whole changes it stability to adapt to the environment.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But these optimistic conclusions were tempered by other findings. The researchers also found evidence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that within the larger social system, the smaller, rural communities were dominated by large urban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centers. Most conflicts were not resolved through local negotiations. Rather, solutions were imposed by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outside elites who found ways to control local negotiations and direct them toward conclusion favored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by urban elites.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in their more recent research, the team found that outside media, most notably major urban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newspapers have ‘pulled back’ from their long-standing mission of serving a regional or statewide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audience. This might be making it harder for less knowledgeable people in small communities to get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access to the information they need to effectively address conflicts in their communities. So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knowledge gap research demonstrates the potential for using systems for using systems theory to guide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interpret empirical research.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Summary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researchers demonstrated that knowledge gaps decreased when conflicts escalated, this should have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facilitated informed, democratic, and decision-making at local levels.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But this didn’t happen because elite’s from the larger social system intervene.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These findings imply that social conflict might be functional within smaller social system because it can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improve the flow and use of information.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But the escalation of conflict also motivates elites form the larger social system to intervene, and they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ultimately control the conflict by imposing a solution.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Media System Dependency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its simplest terms, media system dependency theory assumes that the more a person depends 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having his or her needs gratified by media use, the more important will be the role that media play in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person’s life and therefore the more influence those media will have on that person.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From a macroscopic, societal perspective, if more and more people become dependent on media, then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overall influence of media will rise and media’s role in society will become more central, thus, there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should be a direct relationship between the amount of overall dependency and the degree of media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influence or centrality at any given pointing time.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Melvin DeFleur and Sandra Ball-Rokeach have provided a fuller explanation in several assertions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1975.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First, the “basis of media influence lays in the relationship between the larger social system, the media’s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role in that system, and audience relationships to the media.”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Effects occur, not because all-powerful media or omnipotent sources will that occurrence, but because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media operate in a given way in a given social system to meet given audience wants and needs.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Second, “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the degree of audience dependence on media information is the key variable in understanding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when and why media messages alter audience beliefs, feelings, or behavior.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” the ultimate occurrence </a:t>
            </a:r>
            <a:endParaRPr lang="ko-KR" altLang="en-US" dirty="0" smtClean="0" sz="1097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120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shape of media effects rests with the audience members and is related to how necessary a given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medium or media message is to them, the uses people make of media determine their influence.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Third, in our industrial society, we are becoming increasingly dependent on the media: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								to understand the social world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								to act meaningfully and effectively in society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3.								for fantasy and escape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As our world becomes more complex we not only need the media to a greater degree to help us make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sense, to help us understand what our best responses might, be and to help us relax and cope, but also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we ultimately come to know that world largely through those media . Note the emphasis on sense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making in this assertion. As we use media to make sense of the social world, we permit media to shape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our expectations.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Finally, fourth, “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the greater the need and consequently the stronger the dependency…the greater the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likelihood”				that the media and their messages will have an effect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. Not everyone will be equally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influenced by media. Those who have greater needs and thus greater dependency on media will be most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influenced.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These assertions can be illustrated by an example in involving use during a crisis situation. Think of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your own media use the last time you found your self in a natural crisis, in other words, in a time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change or conflict (earthquake, tornado, hurricane or serious rain or tsunami). You probably spent more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time watching television news than you did watching comedy shows. But what if electricity fails,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number and centrality of television information delivery functions instantly would be reduced to a level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below than of your radio. And as the crisis deepens your dependence would increase. And so also might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your attentiveness and willingness to respond as directed by that medium and its messages.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DeFleur and Ball-Rokeach developed a model to show how the media dependency process works for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individual audience members in relation to media. the model tries to show a logical connection between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overt media content and the motives for attention. Here media user chooses a particular content based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on a pr-existing dependency (need)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 non-selective, casual member of the audience may be caught up and have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either motives activated or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may leave the process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At step two the more intense the need or dependency experienced, the more cognitive arousal (attention)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affective arousal (liking and disliking) the greater the arousal, the greater involvement in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information processing. The greater the involvement, there after the probability of cognitive, affective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behavioral effects from the media.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model relates only to effects from particular media contents on individuals.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Merits 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								It avoids the claim of media effects as having all or none. it says that any given effect is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dependent on a more or less unique set of circumstances which hold in a given situation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								It directs attention to structural conditions historical circumstances rather than individual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variables.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3.								It takes into account that effects on audience may also lead to effects on the social system and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other media system itself.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Summary 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 media dependency theory assumes that individuals in modern society become increasingly dependent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upon mass media as a source of news and information. The level of dependency relationship and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strength of the media effects hinge on the stability or instability of the society and the degree of societal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importance placed upon mass media as an information source. Relationships and interactions among </a:t>
            </a:r>
            <a:endParaRPr lang="ko-KR" altLang="en-US" dirty="0" smtClean="0" sz="1097"/>
          </a:p>
          <a:p>
            <a:pPr marL="0" indent="0" defTabSz="15240" algn="l">
              <a:lnSpc>
                <a:spcPts val="8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121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media, society and audience are demonstrated, along with media effects. News in time of crisis serves as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 good example of dependency theory in action. </a:t>
            </a:r>
            <a:endParaRPr lang="ko-KR" altLang="en-US" dirty="0" smtClean="0" sz="1097"/>
          </a:p>
          <a:p>
            <a:pPr marL="0" indent="0" defTabSz="15240" algn="l">
              <a:lnSpc>
                <a:spcPts val="68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122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Arial"/>
              </a:rPr>
              <a:t>LESSON 39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USES AND GRATIFICATIONS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uses and gratification perspectives takes the view of the media consumer. It examines how people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use the media and the gratification they seek and receive from their media behaviors. Uses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gratification researchers assume that audience that audience members are aware of and can articulate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their reasons for consuming various media content.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History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uses and gratifications approach has its roots in the 1940s when researchers became interested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why people engaged in various forms of media behaviour, such as radio listening or newspaper reading.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These early studies were primarily descriptive, seeking to classify the responses of audience members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into meaningful categories. For example, Herzog in 1944 identified three types of gratification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associated with listening to radio soap, operas: emotional release, wishful thinking and obtaining advice.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Berelson in 1949 took advantage of a New York news paper strike to ask people why they read the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paper, the responses fell into five major categories: reading for information, reading for social prestige,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reading for escape, reading as a tool for daily living, and reading for a social context. These early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studies had little theoretical coherence; in fact many were inspired by the practical needs of newspaper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publishers and radio broadcasters to know the motivations of their audience in order to serve them more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efficiently.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next step in the development of this research began during the late 1950s and continued during into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1960s, in this phase the emphasis was on identifying and operationalizing the many social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psychological variables that were presumed to the antecedents of different patterns of consumption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gratification.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Wilbur Schramm in 1954 asked the question, ‘what determines which offerings of mass communication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will be selected by a given individual?’ the answer he offered is called the fraction of selection, and it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looks like: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Effort Required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His point was that people weigh the level of reward they expect from medium or message against how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much effort they must make to secure that reward.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His argument is we all make decisions about which content we choose based on our expectations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having some need met, even if that decision is to not make a choice. (When you have to decide between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two comedy programs and the you don’t have a remote control, you might satisfy yourself with one, as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all that you wanted was some change and background music)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For example, Schramm, Lyle, and Parker in 1961, in their extensive study found that children’s use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television was influenced by individual mental ability and relationship with parents and peers, among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other things.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Gerson in 1966 concluded that race was important in predicting how adolescent use the media. These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studies and many more conducted during this period reflected 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a shift from the traditional effects model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of mass media research to the functional perspective.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According to Windhal 1981, a primary difference between the traditional effects approach and the uses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gratifications approach is that a media effect researcher usually examines mass communication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from the perspective of the communicator, whereas the uses a d gratification researcher  uses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audience members as a point of departure. Windhal argues for a synthesis of the two approaches,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believing that it is more beneficial to emphasize their similarities than to stress differences. He has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coined the term 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conseffects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of media content and use to categorize observations that are partly results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content used in it and partly results of content mediated by use. </a:t>
            </a:r>
            <a:endParaRPr lang="ko-KR" altLang="en-US" dirty="0" smtClean="0" sz="1097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123</a:t>
            </a:r>
            <a:endParaRPr lang="ko-KR" altLang="en-US" dirty="0" smtClean="0" sz="1200"/>
          </a:p>
        </p:txBody>
      </p:sp>
      <p:sp>
        <p:nvSpPr>
          <p:cNvPr id="252" name="Rect 3"/>
          <p:cNvSpPr>
            <a:spLocks noGrp="1" noChangeArrowheads="1"/>
          </p:cNvSpPr>
          <p:nvPr/>
        </p:nvSpPr>
        <p:spPr>
          <a:xfrm rot="0">
            <a:off x="3447415" y="5215255"/>
            <a:ext cx="1393825" cy="158115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1097" u="sng" b="1">
                <a:solidFill>
                  <a:srgbClr val="000000"/>
                </a:solidFill>
                <a:latin typeface="Times New Roman"/>
              </a:rPr>
              <a:t>Expectation of reward </a:t>
            </a:r>
            <a:endParaRPr lang="ko-KR" altLang="en-US" dirty="0" smtClean="0" sz="1097" u="sng" b="1"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Windhal’s perspective links the earlier uses and gratifications approach to the third phase in its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development. Recently, uses and gratification research has become more conceptual and theoretical as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investigators have offered data to explain the connections between audience motives, media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gratifications and outcomes.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Rubin in 1985 notes several typologies of mass media motives and functions have been formulated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conceptualize the seeking of gratifications as variables that intervene before media effects.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He found a significant positive correlation between the viewing of television to learn something and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perceived reality of television content: those who used television as a learning device thought television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content was more true to life.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These and many other recent studies have revealed that a variety of audience gratifications are related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 wide range of media effects. The new uses and effects studies have bridged the gap between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traditional effects approach and the uses and gratifications perspective.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the last few years the uses and gratifications approach has been used to explore the impact of new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technologies on the audience. For example Lin in 1993 posited that audience activity planning viewing,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discussing content, remembering the program would be an important intervening variable in the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gratification-seeking process because of the viewing options opened up by cable, VCRs and remote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controls. Her results supported her hypothesis; viewers who were most active had a greater expectation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gratification and also reported obtaining greater satisfaction. They found that broadcast TV was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most diverse in serving the cognitive gratifications of the audience, whereas cable TV and the VCR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were the most effective in meeting needs related to feeling and emotional states.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advent of internet has spurred a renaissance in uses and gratifications research as investigators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describe internet motivations and compare and contrast their results with the uses and gratifications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from traditional media.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 illustrate researchers found that internet use among their sample of 8 to 13 years olds was most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related to an enjoyment of using computers and finding information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Other researchers have found the World Wide Web as a functional alternative to TV and discovered that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many of the motivations for using web were similar to those for viewing television. Finally researcher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came up with a set of five motivations for using the internet: utility, passing time, seeking information,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convenience, and entertainment.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 what the uses and gratifications approach really does then is, provide a framework for understanding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when and how different media consumers become more or less active and what the consequences of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increased or decreased involvement might be.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classic articulation of this framework remains that offered by Katz, Blumler and Gurevitch in 1974.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These theorists described five elements of basic assumptions of the uses and gratification model.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								The audience is active and its media use is a goal oriented. We have some confusion about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exactly what is meant by active, by clearly, various audience members bring various levels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activity to their consumption.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								The initiative in linking his or her need gratification to a specific media choice rests with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audience member.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3.								The media compete with other sources for need satisfaction. Simply put, the media and their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audiences do not exist in a vacuum. They are part of the larger society and obviously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relationship between media and audiences is influenced by events in that environment. If all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your needs for information and entertainment are being satisfied by conversations with your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friends, then you are much less likely to turn on a television set or go online for news. When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students enter college, their media use tends to sharply decline. In this new environment, media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don’t compete as well. </a:t>
            </a:r>
            <a:endParaRPr lang="ko-KR" altLang="en-US" dirty="0" smtClean="0" sz="1097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124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4.								People are self- aware enough of their own media use, interests and motives to be able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provide researchers with an accurate picture of that use.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5.								Value a judgment of the audience’s linking its needs to specific media or content should be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suspended. For example, the harmful effects of consumer product advertising on our culture.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synopsis of the perspective’s basic assumptions raises several questions, what factors affect an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audience member’s level of activeness or her or his awareness of media use? What other things in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environment influence the creation or maintenance of the audience’s needs and their judgments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which media use will best meet those needs.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three scholars Katz, Blumler and Gurevitch in 1974 argued the social situations that people find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themselves in can be involved in the generation of media – related needs in any of the following ways.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								Social situations can produce tensions and conflicts, leading to pressure for their easement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through media consumption.(party)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								Social situations can create an awareness of problems that demand attention information about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which might be sought in the media. (fashion)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3.								Social situations can deprive real-life opportunities to satisfy certain needs. And the media can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serve as substitutes or supplements. (show-biz channels or fashion channels)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4.								Social situations often elicit specific values, and their affirmation and reinforcement can be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facilitated by the consumption of related media materials.(keep on watching the fashion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channels to get reinforcement)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5.								Social situations can provide realms of expectations of familiarity with media, which must be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met to sustain membership in specific social groups. (to be in the in group one should know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latest)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Methods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Uses and gratifications researchers have relied heavily on the survey method to collect their data , as 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first step, researchers have conducted focus groups or have asked respondents to write essays about their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reasons for media consumption.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technique assumes that the audience is aware of its reasons and can report them when asked.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method also assumes that and active audience with goal-directed media behavior; expectations for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use that are produced from individual predisposition, social interaction, and environmental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factors; and media selection initiated by the individual. </a:t>
            </a:r>
            <a:endParaRPr lang="ko-KR" altLang="en-US" dirty="0" smtClean="0" sz="1097"/>
          </a:p>
          <a:p>
            <a:pPr marL="0" indent="0" defTabSz="15240" algn="l">
              <a:lnSpc>
                <a:spcPts val="276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125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Arial"/>
              </a:rPr>
              <a:t>LESSON 40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RECEPTION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At the same time that audience-centered theory was attracting the attention of U.S. empirical social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researcher, British cultural studies researchers were developing a different but compatible perspective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on audience activity.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Birmingham University Centre for Contemporary cultural studies headed by Stuart Hall is most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prominent in this regard. Hall argued that the researchers should direct their attention toward: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Analysis of that social and political context in which content is produced (encoding)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consumption of media content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essence of the reception approach is to locate the attribution and construction of meaning (derived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from media) with the receiver. Media messages are always open and polysemic (having multiple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meanings) and are interpreted according the context and culture of receivers.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Stuart Hall emphasized the stages of transformation through which any media message passes on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way from its origins to its reception and interpretation. It drew from the basic principles of structuralism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semiology which presumed that any meaningful message is constructed from sign which can have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 b="1">
                <a:solidFill>
                  <a:srgbClr val="000000"/>
                </a:solidFill>
                <a:latin typeface="Times New Roman"/>
                <a:ea typeface="Times New Roman"/>
              </a:rPr>
              <a:t>denotative and connotative meanings,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depending on the choices made by an encoder.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He accepted some of the elements of semiology on these two grounds: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First, communicators choose to encode messages.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For ideological and institutional communicators choose to encode messages for ideological and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institutional purposes and manipulate language and media for those ends (media messages are given 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 b="1">
                <a:solidFill>
                  <a:srgbClr val="000000"/>
                </a:solidFill>
                <a:latin typeface="Times New Roman"/>
                <a:ea typeface="Times New Roman"/>
              </a:rPr>
              <a:t>preferred reading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, or what might now be </a:t>
            </a:r>
            <a:r>
              <a:rPr lang="en-US" altLang="ko-KR" dirty="0" smtClean="0" sz="1097" i="1" b="1">
                <a:solidFill>
                  <a:srgbClr val="000000"/>
                </a:solidFill>
                <a:latin typeface="Times New Roman"/>
              </a:rPr>
              <a:t>called spin. </a:t>
            </a:r>
            <a:endParaRPr lang="ko-KR" altLang="en-US" dirty="0" smtClean="0" sz="1097" i="1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Secondly, receivers (decoders) are not obliged to accept messages as sent but can and do resist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ideological influence by applying 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	variant or oppositional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readings, according to their own experience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outlook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laying out his views about decoding, Hall proposed an approach to audience research that has come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 be known as reception studies or 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reception analysis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 central feature of this approach is its focus on how various types of audience members make sense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specific forms of content.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Hall drew on Semiotic theory to argue that any media content can be regarded as a text that is made up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signs , these signs are structured; that is , they are related to one another in specific ways to make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sense of a text- to read a text- you have to be able to interpret the signs and their structure. Example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when you read a sentence you must not only decode the individual words but you also need to interpret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over-all structure of the sentence to make sense of the sentence as a whole.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Hall argued that most texts can be read in several ways but there is generally a preferred or dominant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reading that the producers of a message intend when they create a message, as a critical theorist, Hall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assumed that most popular media content will have 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</a:rPr>
              <a:t>	a preferred reading that reinforces the status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quo. 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But in addition to this dominant reading, it is possible for audience members to make 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</a:rPr>
              <a:t>		alternate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interpretations.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They might disagree with or misinterpret some aspects of a message and come up with an alternative 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negotiated meaning that differs from the preferred reading in important ways, and… </a:t>
            </a:r>
            <a:endParaRPr lang="ko-KR" altLang="en-US" dirty="0" smtClean="0" sz="1097"/>
          </a:p>
          <a:p>
            <a:pPr marL="0" indent="0" defTabSz="15240" algn="l">
              <a:lnSpc>
                <a:spcPts val="3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126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some cases audiences might develop interpretations that are in direct opposition to a dominant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reading. In that case, they are said to engage in 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oppositional decoding.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 media reception research emphasized the study of audiences as sets of people with unique, though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often shared, experiences as in charge of their own lives.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main features of the culturalist tradition of audience research can be summarized as follows:-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media text has to be read through the perceptions of its audience, which constructs meanings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pleasures from the media texts offered.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very process of media use as a set of practices and the way in which it unfolds are the central object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interest.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Audiences for particular genres often comprise “interpretative communities” which share much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same experience, forms of discourse and frameworks for making sense of media.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Audiences are never passive, nor are their members all equal, since some will be more experienced, 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more active fans than others.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Methods have to be qualitative and deep, often ethnographic, taking account of content, act of reception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context together. </a:t>
            </a:r>
            <a:endParaRPr lang="ko-KR" altLang="en-US" dirty="0" smtClean="0" sz="1097"/>
          </a:p>
          <a:p>
            <a:pPr marL="0" indent="0" defTabSz="15240" algn="l">
              <a:lnSpc>
                <a:spcPts val="44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127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Arial"/>
              </a:rPr>
              <a:t>LESSON 41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FRAMING AND FRAME ANALYSIS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While critical cultural researchers were developing reception analysis during the 1980s, a new approach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 audience research was taking shape in the US. This approach had its roots in theories, Symbolic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interaction and social construction of reality. Both these theories argue that the expectations we form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about other people, our social world, and ourselves are one of the basic elements in social life.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All these concepts emphasize that: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 Our expectations are based on previous experience of some kind, whether derived from a media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message or direct personal experience- that is , we aren't born with them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 Can be quite resistant to change even when they are contradicted by readily available factual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information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3. Are often associated with and can arouse strong emotions such as hate, fear, or love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4. May be free of our conscious control over them, especially when strong emotions are aroused that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interfere with our ability to make sense of new information available in the situation.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Developing and using expectations is a normal and routine part of everyday life. As human beings we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have cognitive skills that allow us to continually scan our environment, make sense of it, and then act on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these interpretations. Our inability to adequately understand these skills in no way prevents them from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operating, but it does impede our ability to make sense of our own sense making. Sociologist Erving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Goffman in 1974 introduced a theory of frame analysis to provide a systematic account of how we use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expectations to make sense of every day life situations and the people in them. He argued that we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constantly and often radically change the way we define or typify situations, actions, and other people as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we move through time and space.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other words, our experience of the world is constantly shifting from one world to another without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noticing that a boundary has been crossed. According to him we don't operate with a limited or fixed set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experience daily existence as having order and meaning. According to Goffman we are always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monitoring the social environment for social cue that signal when we are to make a change. He used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term frame to refer to a specific set of expectations that are used to make sense of a social situation at 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given point of time.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Frames are like the typication schemes described by BErger and Lukman but they differ in certain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important respects. When we move from one set of frames to another, we 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	downshift or upshift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. We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reframe situations so that we experience them as being more or less serious.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For example if you were pretending to fight with a friend but one of you got hurt and the fight turned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serious. You both downshifted. Suddenly, you no longer pulled punches but tried to make them inflict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as much pain as possible, suddenly, you no longer pulled punches but tried to make them inflict as much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pain as possible.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Many of the fighting skills learned during play were used but with a different frame-, you were trying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hurt your friend. Perhaps as you both tired, one of you told a joke and cued the other that you wanted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up shift and go back to a more playful frame.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According to Goffman, daily life involves countless shifts in frames and these shifts are negotiated by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using social cues. Some cues are conventional and universal, others are very subtle and used by small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groups. E.g. during the course of conversation, many up shift sand downshifts can occur.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 where do media come into this theory? In gender advertisements in 1979 he presented an insightful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argument concerning the influence that advertising could have on our perception of members of the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opposite sex. He argued that advertising that uses the sex appeal o women to attract the attention of men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inadvertently teaches us social cues that could have serious consequences. He showed how women are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presented a less serious and more playful than men in numerous advertisements. Women smile, wear </a:t>
            </a:r>
            <a:endParaRPr lang="ko-KR" altLang="en-US" dirty="0" smtClean="0" sz="1097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128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colorful clothing and in various ways signal deference and willingness to take direction from men. But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could these representations of women be teaching social cues that have unexpected consequences?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We might be learning more than product definitions from these ads . We could be learning a vast array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social cues, some blatant but others quite subtle. Once learned, these cues could be used in daily life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 make sense of members of the opposite sex and to impose frames on them, their action, and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situations in which we encounter them.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Goffman's theory provides an intriguing way of assessing how media can elaborate and reinforce 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dominant public culture, advertisers did not create sex-role stereotypes, but Goffman argues that they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have homogenized how women are publicly depicted.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Ads both teach and reinforce cues. The specific message that each of us gets form the ads will be very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different, but their long-term consequence may be similar- dominant myths about women are retold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reinforced.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Information Processing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For more than two decades, cognitive psychologists have been developing an innovative perspective 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way that individuals routinely cope with sensory information: information-processing theory. The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theory is actually a large set of quite diverse and disparate ideas about coping mechanism and strategies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provides yet another way to study media audience activity. Researchers work to understand how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people take in, process and store various information that are provide by media.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Closely related to systems theory information processing theory uses mechanistic analogies to describe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interpret how each of us takes in an makes sense of the flood of information that we receive from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our senses every moment of each day.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theory describes individuals as complex computers with certain built in information handling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capacities and strategies. Each day we are exposed to vast quantities of sensory information; we filter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information so that only a small fraction of it ever reaches our conscious mind; then only a tiny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fraction of this information is singled out for attention and processing; and then we finally store a tiny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fraction of this in long term memory.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According to some cognitive theorists, we are not so much information handlers as information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avoiders- we have developed sophisticated mechanisms for screening out irrelevant or useless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information. Thus, very little of what goes on around us ever reaches our consciousness, and most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is soon forgotten.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Examples while reading a book if you are good in focusing attention on reading, then your are routinely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screening out most of these external and internal stimuli in favor of the printed words on the page. But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just how many of these words are you actually noticing? How many will you remembering ten minutes,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or ten hours, or ten days.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Example viewing television is actually a rather complex task that uses very different information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processing skills than does reading a textbook; you are exposed to rapidly changing images and sounds.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You must sort these out and pay attention to those that will be most useful to you in achieving whatever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purpose you have for your viewing.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But if this task is so complex, why does television seem to such an easy medium to use?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Because the task of routinely making sense of television appears to be similar to the task of routinely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making sense of everyday experience, and making sense of that experience is easy.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Information processing theory offers fresh insight into our routine handling of information. It challenges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some basic assumptions about the way we take in and use sensory data. For example, we assume that we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would be better off if we could take in more information and remember it better. However, more isn't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always better in the case of information. Some people actually experience severe problems because they </a:t>
            </a:r>
            <a:endParaRPr lang="ko-KR" altLang="en-US" dirty="0" smtClean="0" sz="1097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129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have trouble routinely screening out irrelevant environmental stimuli. Such people are overly sensitive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 meaningless cues such as background noise of light shifts.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Another useful insight from information processing theory is recognition of the limitations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consciousness awareness. Our culture places high value on conscious thought processes, and we tend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 skeptical or suspicious of the utility of mental processes that are only indirectly or not at all subject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conscious control.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We associate consciousness with rationality - the ability to make wise decisions based on careful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evaluation of all available, relevant information. We associate unconscious mental processes with things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like uncontrolled emotion, wild intuition, or even mental illness. We sometimes devalue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achievements of athletes because their greatest acts are typically performed without conscious thought.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No wonder we are reluctant to acknowledge our great dependency on unconscious mental processes.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According to information processing theory, we can never be conscious of more than a very small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fraction of the information present in our environment , as we absorb large quantities of information ,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we are consciously aware of small fraction. We have to depend on routinized processing of information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must normally limit conscious efforts to only those instances when intervention is crucial.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Information Processing Model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According to information processing theory, what we need is an ability to routinely scan our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environment, taking in, identifying and routinely structuring the most useful stimuli and screening out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irrelevant stimuli.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Then we must be able to process the structured stimuli that we take in, hold these structures in memory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long enough so that we can sort out the most useful ones, put the useful ones into the right categories,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then store them in long-term memory.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Described in this way the process seems simple, but cognitive psychologists are finding that the process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is quite complex with many different information screening skills and various processing stages.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Processing television news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Information processing theory has been used most extensively in mass communication research to guide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interpret research about how people decode and learn from television news broadcasts. Numerous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studies have been conducted and useful reviews of this literature are now available. Remarkably similar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findings have been gained from very different types of research, including mass audience surveys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small-scale laboratory experiments.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Though most of us view television as an easy medium to understand and one that can make us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eyewitnesses to important events, television is actually a difficult medium to use. Frequently,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information is presented on television in ways that inhibit rather than facilitate learning. Part of the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problem rests with audience members. Most of us view television primarily as an entertainment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medium.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We have developed many disinformation processing skills and strategies for watching television that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serve us well in making sense of entertainment content but that interfere with effective interpretation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recall of new. We approach the news passively and rely on routine activation of schemas (more 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less highly structured sets of categories or patterns; sets of interrelated conceptual categories).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We rarely engage in deep, reflective processing of news content, so most of it is quickly forgotten. Even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when we do make a more conscious effort to learn from news, we often lack the schemas necessary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make in-depth interpretations of content or to store these interpretations in long-term memory.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Similarly, news broadcasters also bear part of the blame. The average newscast is often so hard to make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sense of that it can be said to be biased against understanding. The typical broadcast contains too many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stories, each of which tries to condense too much information into little time.  </a:t>
            </a:r>
            <a:endParaRPr lang="ko-KR" altLang="en-US" dirty="0" smtClean="0" sz="1097"/>
          </a:p>
          <a:p>
            <a:pPr marL="0" indent="0" defTabSz="15240" algn="l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130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Stories are individually packaged segments that are typically composed of complex combinations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visuals and verbal content-all too often the visual information is so powerful that it overwhelms the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verbal. Viewers are left with striking mental images but little contextual information. Often pictures are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used that totally irrelevant to stories.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Likewise, stories with complex structure and terminology or powerful but irrelevant visual images were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poorly understood. Human -interest stories with simple but dramatic storylines were well understood.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Summing up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theories suggest that our use of media is actually much more complicated than we might like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assume. Our use of media is an infinitely complex process.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How does someone who believes in the concept of an active audience but who is also working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understand mass communication do so using contemporary audience  theories?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Elihu Katz and Jay Blumler two of the creators of the original 1974volume, The Uses of Mass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 gave the following advices: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								Rejection of audience imperialism. Our stress on audience activity should not be equated with 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serene faith in the full or easy realization of audience autonomy.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								Social roles constrain audience needs , opportunities and choices...the individual is part of 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social structure and his or her choices are less free and less random than a vulgar gratifications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would presume.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3.								Texts are also to some extent constraining. In our zeal to deny a one to one relationship between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content and audience motivation, we have sometimes appeared to slip into the less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warranted claim that almost any type of content may serve any type of function.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4.								Their fourth assertion is that these three propositions inject into the uses and gratifications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paradigm an essential element of realism, - without reducing ...our normative commitment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would be active audience member and to the provision of media materials designed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enable him or her to realize his or her purposes.  </a:t>
            </a:r>
            <a:endParaRPr lang="ko-KR" altLang="en-US" dirty="0" smtClean="0" sz="1097"/>
          </a:p>
          <a:p>
            <a:pPr marL="0" indent="0" defTabSz="15240" algn="l">
              <a:lnSpc>
                <a:spcPts val="33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131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Arial"/>
              </a:rPr>
              <a:t>LESSON 42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TRENDS IN MASS COMMUNICATION I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As we discuss the theories do you know that by the year 2008 there will be 2,200-communication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satellite circling the globe providing instantaneous worldwide telephone service, direct home and car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reception of audio and video, and incredibly fast and expanded access to the internet and World Wide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Web.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Our age is no different from the age when mass society theory, limited effects perspective or social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cognitive theory and uses and gratifications theories were produced.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introduction of new technologies, the interest in and efforts at controlling them and a concern that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their use not conflict with democratic and pluralistic ideals gave rise to different mass communication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theories. These theories initiated and shaped emerging ideas about the role of media in the lives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individuals and in the cultures and societies they occupy.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Contemporary mass communication theory must evolve – and in involving – to accommodate these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rapidly moving and powerful alterations in the audience/ mass media relationship.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As we have discussed that mass communication, research has undergone a profound transformation in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past 40 years.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Some changes were the result of the rise of critical and cultural theories and challenge they posed to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limited effects paradigm, but change also came from within the limited effects paradigm as researchers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moved away from a narrow focus on short-term, direct effects and developed active audience theories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mass communication. Still more change was initiated by researchers who argued that mass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 theory to create comprehensive theories of communication.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We will first consider communication science, a perspective that unites researchers who prefer to base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their inquiry on quantitative, empirical research methods.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Then we will discuss recent critical and cultural studies scholarship and see that these scholars also are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moving toward consensus. Recently Klaus Bruhn Jensen, a Danish scholar, has offered social semiotics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theory as a unifying framework for mass communication research.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We will also discuss 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</a:rPr>
              <a:t>the four major issues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which are of special concern to the communication scholars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building new communication theories.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 The most obvious of the concern is the ongoing revolution in communications technology, one that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shows no signs of weakening. This revolution is producing technologies and applications that fill every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niche on the communications spectrum, ranging from the intrapersonal communication we carry on with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ourselves to powerful forms of mass communication capable of simultaneously sending messages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every person on earth.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Each of these new media is likely to play different roles in society and in our personal lives. Some will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quickly disappear and others will succeed – often for unexpected reasons.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Some older media will persist, but their role will be greatly altered or diminished. This is what happened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 radio after the rise of television in the 1960s. Others will disappear entirely. Media researchers will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struggle to keep pace with this rapidly changing media landscape.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 The second concern/ force is closely related to the first. Since the end of the cold war, a new world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order has been emerging. One to the primary attributes of this world order is globalization. More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more social organizations are being developed that have worldwide scope. 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These include multinational government organizations such as the EU, multi-national corporations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world wide nongovernmental organizations.  </a:t>
            </a:r>
            <a:endParaRPr lang="ko-KR" altLang="en-US" dirty="0" smtClean="0" sz="1097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132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Powerful communication technologies, such as satellites and the Internet enable these organizations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easily span space and time. As the power of these organizations expand, the power of individual nation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states tends to contract.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3. The third force is less visible, but some futurists argue it is likely to be even more powerful than these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first two in reshaping the social world. This third force involves a transition from modern forms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social order to postmodern forms.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French theorists have initiated many intriguing notions about significant changes in social organizations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since the thirteenth century.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4. Fourthly rapidly expanding scientific insight into the powers and the limitations of the human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organism will necessitate constant reformulation of media theories, in a variety of fields ranging from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biological sciences to cognitive psychology, research is likely to produce powerful insights into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way we deal with and act on information from both the physical and social environment.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5. Finally we will the discuss on media literacy , seen by many as not only necessitated by the rapid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expansion and diffusion of new communication technologies, but also as one logical outcome of all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these years of ferment in the field of mass communication.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Communication Science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By the 1980s some empirical media researchers concluded that the constant ferment of competing ideas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research methods was impeding the development of a coherent approach to communications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research. One result of this awareness was the creation of communication science, a perspective 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research that integrates all research approaches that are rounded in quantitative, empirical behavioral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research methods.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Communication science effectively unites limited effects research with active audience and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interpersonal communication research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 science was initially defined in late 1980s by researchers who wanted to eliminate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unfruitful fragmentation and provide defining core philosophy for the scientific study of all forms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is an effort to be inclusive rather than exclusive, to reject many of the outdated assumptions of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limited effects paradigm while retaining its strong empirical focus- to unify under a single banner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empirical researchers working in area of communication.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Initially the two scholars Charles Berger and Steven Chaffee understood communication science.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These scholars offered a restructure of the scientific study of communication based not on the usual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narrow interest in specific aspects of the communication process as applied in individual circumstances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or settings but, rather, based on the four levels at which communication phenomena occur: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 Intrapersonal communication, the analysis of communication that occurs within the individual.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 Interpersonal, the analysis of communication relationships between two of small groups of people.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3. Network or organizational: the analysis of large groups of people and the contexts of their continuing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relationships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4. Macroscopic societal: the analysis of the communication characteristics and activities of large social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systems.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Intrapersonal Communication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Is within yourself: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Feelings, attitudes hope for the future, internal problem solving, self esteem, evaluation of self 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others… basically it is talking to yourself.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Intrapersonal communication is language use or thought internal to the communicator. Intrapersonal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 is the active internal involvement of the individual in symbolic processing of messages </a:t>
            </a:r>
            <a:endParaRPr lang="ko-KR" altLang="en-US" dirty="0" smtClean="0" sz="1097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133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individual becomes his or her own sender and receiver, providing feedback to him or herself in an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ongoing internal process. It can be useful to envision intrapersonal communication occurring in the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mind of the individual in a model which contains a sender, receiver, and feedback loop.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Although successful communication is generally defined as being between two or more individuals,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issues concerning the useful nature of communicating with oneself and problems concerning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 with non-sentient entities such as computers have made some argue that this definition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is too narrow.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Communication: The Social Matrix of Psychiatry, Jurgen Ruesch and Gregory Bateson argue that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intrapersonal communication is indeed a special case of interpersonal communication, as "dialogue is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foundation for all discourse."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Intrapersonal communication can encompass: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 Day-dreaming 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 Nocturnal dreaming, including and especially lucid dreaming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3. Speaking aloud (talking to oneself)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4. Reading aloud, repeating what one hears; the additional activities of speaking and hearing (in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third case of hearing again) what one thinks, reads or hears may increase concentration and retention. 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is considered normal, and the extent to which it occurs varies from person to person. The time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when there should be concern is when talking to oneself occurs outside of socially acceptable situations.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5. Writing (by hand, or with a wordprocessor, etc.) one's thoughts or observations: the additional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activities, on top of thinking, of writing and reading back may again increase self-understanding ("How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do I know what I mean until I see what I say?") and concentration.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It aids ordering one's thoughts; in addition it produces a record that can be used later again. Copying text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 aid memorizing also falls in this category.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6. Making gestures while thinking: the additional activity, on top of thinking, of body motions, may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again increase concentration, assist in problem solving, and assist memory.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7. Sense-making) e.g. interpreting maps, texts, signs, and symbols. Interpreting non-verbal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 e.g. gestures, eye contact.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8. Communication between body parts; e.g. "My stomach is telling me it's time for lunch."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Interpersonal Communication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Interpersonal communication is a process of using language and nonverbal cues to send and receive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messages between individuals that intended to arouse particular kinds of meanings. 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Basic elements in Interpersonal Communication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process involves four basic elements.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Sender; person who sends information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Receiver; person who receives the information sent.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Message; content of information sent by sender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Feedback; response from receiver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Communication Channels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 channels are the medium chosen to convey the message from sender to receiver.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 channels can be categorized into two main categories: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Direct channels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Indirect channels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Direct channels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Direct channels are those that are obvious, and can be easily recognized by the receiver.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They are also under direct control of the sender. In this category are the verbal and non-verbal channels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communication.  </a:t>
            </a:r>
            <a:endParaRPr lang="ko-KR" altLang="en-US" dirty="0" smtClean="0" sz="1097"/>
          </a:p>
          <a:p>
            <a:pPr marL="0" indent="0" defTabSz="15240" algn="l">
              <a:lnSpc>
                <a:spcPts val="3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134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Verbal communication channels are those that use words in some manner, such as written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 or spoken communication. 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Non-verbal communication channels are those that do not require words, such as certain overt facial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expressions, controllable body movements (such as that made by a traffic police to control traffic at an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intersection), color (red for danger, green means go etc), sound (sirens, alarms etc.).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Indirect channels </a:t>
            </a:r>
            <a:endParaRPr lang="ko-KR" altLang="en-US" dirty="0" smtClean="0" sz="1097" b="1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Indirect channels are those channels that are usually recognized subliminally or subconsciously by the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receiver, and not under direct control of the sender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…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includes kinesics or body language that reflects the inner emotions and motivations rather than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actual delivered message.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It also includes such vague terms as "gut feeling", "hunches" or "premonitions". </a:t>
            </a:r>
            <a:endParaRPr lang="ko-KR" altLang="en-US" dirty="0" smtClean="0" sz="1097"/>
          </a:p>
          <a:p>
            <a:pPr marL="0" indent="0" defTabSz="15240" algn="l">
              <a:lnSpc>
                <a:spcPts val="54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135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Arial"/>
              </a:rPr>
              <a:t>LESSON 43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TRENDS IN MASS COMMUNICATION II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Four Principles of Interpersonal Communication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These principles underlie the workings in real life of interpersonal communication. They are basic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communication. We can't ignore them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Interpersonal communication is inescapable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We can't not communicate. The very attempt not to communicate communicates something. Through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not only words, but through tone of voice and through gesture, posture, facial expression, etc., we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constantly communicate to those around us.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Through these channels, we constantly receive communication from others.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Even when you sleep, you communicate. Remember a basic principle of communication in general: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people are not mind readers. Another way to put this is: people judge you by your behavior, not your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intent.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Interpersonal communication is irreversible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You can't really take back something once it has been said. The effect must inevitably remain. 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Despite the instructions from a judge to a jury to "disregard that last statement the witness made,"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lawyer knows that it can't help but make an impression on the jury. A Russian proverb says, "Once 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word goes out of your mouth, you can never swallow it again."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Interpersonal communication is complicated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No form of communication is simple. Because of the number of variables involved, even simple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requests are extremely complex…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Theorists note that whenever we communicate there are really at least six "people" involved: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1) Who you think you are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2) Who you think the other person is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3) Who you think the other person thinks you are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4) Who the other person thinks /she is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5) Who the other person thinks you are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6) Who the other person thinks you think s/he is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We don't actually swap ideas; we swap symbols that stand for ideas. This also complicates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Words (symbols) do not have inherent meaning; we simply use them in certain ways, and no two people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use the same word exactly alike. 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Communication Maxims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Osmo Wiio gives us some communication maxims similar to Murphy's Law (Osmo Wiio, 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Wiio's Laws--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and Some Others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(Espoo, Finland: Welin-Goos, 1978) :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If communication can fail, it will.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If a message can be understood in different ways, it will be understood in just that way which does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most harm.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There is always somebody who knows better than you what you meant by your message.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 takes place in a context that mixes interpersonal communication interactions with social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clustering.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more communication there is, the more difficult it is for communication to succeed.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These tongue-in-cheek maxims are not real principles; they simply humorously remind us of the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difficulty of accurate communication.  </a:t>
            </a:r>
            <a:endParaRPr lang="ko-KR" altLang="en-US" dirty="0" smtClean="0" sz="1097"/>
          </a:p>
          <a:p>
            <a:pPr marL="0" indent="0" defTabSz="15240" algn="l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136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Interpersonal communication is contextual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other words, communication does not happen in isolation. There is: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Psychological context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, which is who you are and what you bring to the interaction.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Your needs, desires, values, personality, etc., all form the psychological context. ("You" here refers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both participants in the interaction.)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Relational context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, which concerns your reactions to the other person--the "mix."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Situational context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deals with the psycho-social "where" you are communicating.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 interaction that takes place in a classroom will be very different from one that takes place in a bar.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Environmental context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deals with the physical "where" you are communicating. Furniture, location,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noise level, temperature, season, time of day, all are examples of factors in the environmental context.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Cultural context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includes all the learned behaviors and rules that affect the interaction.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If you come from a culture (foreign or within your own country) where it is considered rude to make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long, direct eye contact, you will out of politeness avoid eye contact.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If the other person comes from a culture where long, direct eye contact signals trustworthiness, then we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have in the cultural context a basis for misunderstanding.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Barriers against Effective Interpersonal Communication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1. Emotions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- Sometimes when people communicate an idea or matter across, the receiver can feel how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sender perceives the subject matter. Often messages are interpreted differently for different people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 clear manner.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Extreme emotions are most likely to hinder effective communication because the idea or message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maybe misinterpreted.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It's always best to avoid responding or reacting to the subject matter when you're upset or angry because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most of the time, you'll not be able to think.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2. Filtering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-This is where the sender manipulates the information that he communicates to the receiver.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purpose of this is because sometimes people would shape and reform the message so that it appears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sounds favorable to the receiver.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Filtering information may mislead the receiver into thinking into something favorable and the let down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may be upsetting if it's found out that information has been filtered.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3. Overloaded with Information-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Too much information about the same subject matter may be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confusing. For example, you have 50 e-mails on the same subject matter; each e-mail contains a little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part of the subject matter.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It would be better to have one e-mail from the sender which includes all the information in clear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simple form with only the information you want that you asked for.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Normally, the human brain can only take in so much information to process, overloading it with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information will exceed our human processing capacity and the receiver would often misunderstand 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not understand at all what the sender is telling them. 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4. Defensiveness-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Humans tend to refuse for a mutual understanding when they feel that they are being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threatened or are put in a position which they are at a disadvantage.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Defensiveness normally consists of attacking what the sender tells you, putting out sarcastic remarks,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questioning their motives or being overly judgmental about the subject matter. 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5. Cultural Difference-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Sometimes our culture may be a huge hindrance for effective interpersonal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communication.  </a:t>
            </a:r>
            <a:endParaRPr lang="ko-KR" altLang="en-US" dirty="0" smtClean="0" sz="1097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137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When two people with different cultures communicate, they often do not understand each other's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cultures and may misunderstand the true meaning of what each other are trying to convey through such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 sense.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6. Jargon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- Not everyone understands each other's jargon words. Jargon should be avoided when talking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 someone who isn't familiar with you personally or within your organization.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Overcoming the Barriers of Effective Interpersonal Communication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1. Simplify Language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- By structuring your language to clear simplistic sentences, the receiver would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 able to easily understand what the sender is saying. For example, jargon can be used within your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organization as it will only use one word rather than a whole sentence to explain what you are trying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communicate across.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2. Constrain Emotions-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Hold back emotions whilst discussing a certain sensitive issue. By speaking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through a neutral manner, it allows mutual understanding to occur and for both sender and receiver to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communicate in a rational manner.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3. Listen actively-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Often, when the sender says something, the receiver normally hears but does not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listen.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Place yourself in the sender's position and try to understand exactly what they are trying to convey to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you. The receiver is trying to understand fully what the sender is trying to say, so putting the receiver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sender's point of view makes understanding much easier.  </a:t>
            </a:r>
            <a:endParaRPr lang="ko-KR" altLang="en-US" dirty="0" smtClean="0" sz="1097"/>
          </a:p>
          <a:p>
            <a:pPr marL="0" indent="0" defTabSz="15240" algn="l">
              <a:lnSpc>
                <a:spcPts val="44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138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Arial"/>
              </a:rPr>
              <a:t>LESSON 44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GLOBALIZATION AND MEDIA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Barriers against Effective Interpersonal Communication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4. Feedback -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Done by the sender, as a word of confirmation by using closed ended questions such as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"Did you understand what I just said?" or "Is what I said clear to you?", or using an open ended question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 have the receiver summarize the message.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 This results in the sender knowing the receiver has fully understood what is being communicated 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Types of Interpersonal Communication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kind of communication is subdivided into dyadic communication, Public speaking, and small-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group communication.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Dyadic communication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is simply a method of communication that only involves two people such as 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telephone conversation or even a set of letters sent to and received from a pen pal. In this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 process, sender can immediately receive and evaluate feedback from the receiver. So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that, it allows for more specific tailoring of the message and more personal communication than do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many of the other media.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Small-group communication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refers to the nature of communication that occurs in groups that are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between 2 and 12 individuals.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Since this context involves three or more people, the degree of intimacy, participation and satisfaction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tends to be lower than in two person communication.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Small group communication occurs in churches, in social situations, in organizations to name a few.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Group dynamics is a well researched field of study and tends to focus on small groups that engage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problem solving and decision making.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Organizational Communication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It is defined as the flow of messages within a net work of interdependent relationships, here we are </a:t>
            </a:r>
            <a:endParaRPr lang="ko-KR" altLang="en-US" dirty="0" smtClean="0" sz="1097" i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concerned with not only with the effectiveness of the individual communication but with the role of </a:t>
            </a:r>
            <a:endParaRPr lang="ko-KR" altLang="en-US" dirty="0" smtClean="0" sz="1097" i="1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communication in contributing to or detracting from the effective functioning of the total organization. </a:t>
            </a:r>
            <a:endParaRPr lang="ko-KR" altLang="en-US" dirty="0" smtClean="0" sz="1097" i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Mediated Communication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Communication through mass media.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Their argument is straightforward- all communication can be best understood n not in isolation, but two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or more of these levels. Because all levels are necessarily interconnected, changes at one level must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affect other levels. 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	Example-violence on tv modeling theory. Individual leanings. How in school it is </a:t>
            </a:r>
            <a:endParaRPr lang="ko-KR" altLang="en-US" dirty="0" smtClean="0" sz="1097" i="1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dealt.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Other scholars Pingree, Wiemann and Hawkins suggested a communication science based on two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distinct stages in communication processes: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first, 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		antecedents of communication, would involve the study of “situations, personality traits, </a:t>
            </a:r>
            <a:endParaRPr lang="ko-KR" altLang="en-US" dirty="0" smtClean="0" sz="1097" i="1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orientations, abilities and so on that lead to communication behavior,” resulting in ‘theories about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selection and control mechanisms, and the norms and schemas that bring them into play.’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second stage, 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consequences of communication, would involve the study of the results or outcomes of </a:t>
            </a:r>
            <a:endParaRPr lang="ko-KR" altLang="en-US" dirty="0" smtClean="0" sz="1097" i="1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communication and result in theories about the necessary characteristics of communication,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mechanisms of effect, and strength of effects. </a:t>
            </a:r>
            <a:endParaRPr lang="ko-KR" altLang="en-US" dirty="0" smtClean="0" sz="1097" i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Social Semiotics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At the same time that communication science was being developed critical and cultural studies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researchers faced problems partly caused by their success.  </a:t>
            </a:r>
            <a:endParaRPr lang="ko-KR" altLang="en-US" dirty="0" smtClean="0" sz="1097"/>
          </a:p>
          <a:p>
            <a:pPr marL="0" indent="0" defTabSz="15240" algn="l">
              <a:lnSpc>
                <a:spcPts val="2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139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Globalization and Media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Since the end of the Cold war a new world order has begun to emerge, it is based on international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capitalism and the unrestricted cross border flow of capitalism and information.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flow is essential to the operation of multinational companies, but it also permits development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many other multinational organizations.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Unlike the previous world order the new order is being imposed through a quite that is widely referred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 as globalization.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Examples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IMF- involves the spread of western social institutions.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NGO, food chains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Prominent multi national corporations specialize in communications commodities that they distribute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audiences around the world-CNN, Rupert Murdock-FOX Michael Eisner –Disney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MTV- think global, act local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Globalization Problems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Promoting of foreign norms and values.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Undermining of the local culture, traditional ethnic movements.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Where individuals will find an identity in a world that seems to be exploding and where national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boundaries are becoming irrelevant.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Post Modernism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Challenges from cognitive psychology and biological science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Media Literacy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 make sure that media remains functional (not dysfunctional) use of media is to increase individuals’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use skills. Scholars agree that to have greater control over their environments and lives.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Rubin offered the following definitions of media literacy: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1. The ability to access, analyze evaluate and communicate messages. </a:t>
            </a:r>
            <a:endParaRPr lang="ko-KR" altLang="en-US" dirty="0" smtClean="0" sz="1097" i="1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2. Understanding cultural economic, political and technological constraints on the creation production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and transmission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Media Literacy Movement 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								An awareness of the impact of the media on the individual and society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								An understanding of the process of mass communication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3.								The development of strategies with which to analyze and discuss media messages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4.								An awareness of media content as a text that provides insight into our contemporary culture and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ourselves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5.								The cultivation of an enhanced enjoyment, understanding and appreciation of media content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 we can say that: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 Media literacy is a continuum not a category. It is not a categorical condition like being a high school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graduate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 Media literacy needs to be developed as we reach higher levels of maturation intellectually,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emotionally and morally we are able to perceive more in media messages… maturation raises our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potential, but we must actively develop our skills and knowledge structures in order to deliver on that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potential.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Why study mass communication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It is the major source of acquiring about the world knowledge -a cognitive approach a mental reality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about the world based on our experience with the media.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metal attitude become the basis for all sorts of attitudes and behavior and has numerous effects 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our lives. </a:t>
            </a:r>
            <a:endParaRPr lang="ko-KR" altLang="en-US" dirty="0" smtClean="0" sz="1097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140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is also a place where many affairs of public life are played out both nationally and internationally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conduct of democratic or undemocratic politics significant social issues are addressed.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is also a place where changing culture and values of societies and groups are constructed stored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most visibly expressed.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Primary key to fame and celebrity status - Media has become the reality against which the real world is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compared. The media view of the world has become more real to many people than the real world itself.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are the single largest focus of leisure-time activity and means of entertainment. They help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organize and interrelate the rest of leisure.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As a result a major and expanding industry providing employment and wide range of political economic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benefits.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That is why mass media is of wide interest and is subject to so much scrutiny and regulation as well as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theorizing.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That is why we need to consider theories that deal primarily with the ways individual access and process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content and the ways with which mass media sources influences those individuals.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That is why mass media is of wide interest and is subject to so much scrutiny and regulation as well as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theorizing.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That is why we need to consider theories that deal primarily with the ways individual access and process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content and the ways with which mass media sources influences those individuals.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Are there some essential public services that media should provide even if no immediate profits can be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earned?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Should media become involved in identifying and solving social problems?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Is it necessary or advisable for media to serve as watchdogs and protect consumers against business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fraud and corrupt bureaucrats?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What should we expect media to do for us in times of crisis? </a:t>
            </a:r>
            <a:endParaRPr lang="ko-KR" altLang="en-US" dirty="0" smtClean="0" sz="1097"/>
          </a:p>
          <a:p>
            <a:pPr marL="0" indent="0" defTabSz="15240" algn="l">
              <a:lnSpc>
                <a:spcPts val="40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141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Arial"/>
              </a:rPr>
              <a:t>LESSON 45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REVISION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Challenge to limited effects paradigm came from ideas other than social cognitive learning and systems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theories. Instead of focusing on specific effects on individuals we can focus instead on changes in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culture, on how shared understandings and social norms change.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Instead of trying to locate hundreds of small effects and add them all up. We can ask whether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development of mass media has profound implications for the way we create, share, learn and apply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culture.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Now we will trace the emergence of theories that directly address questions about the way media might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produce profound changes in social life .These new perspectives argued that media might have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power to intrude into and alter how we make sense of ourselves and our social world.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These theories are quite diverse and offer very different answers to questions about the role of media in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social life. But in all these theories, the concept of culture is central.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Cultural theories offer a broad range on interesting ideas about how media can affect culture and also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provide many different views concerning the long-term consequences of the cultural changes affected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by media.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Two Ways Used By Cultural Theorists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Now we will discuss the two widely used ways used by cultural theorists to differentiate the various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theories of media.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Microscopic Theories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There are 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microscopic, interpretive theories that focus on how individuals and social groups use media </a:t>
            </a:r>
            <a:endParaRPr lang="ko-KR" altLang="en-US" dirty="0" smtClean="0" sz="1097" i="1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to create and foster forms of culture that structure everyday life. </a:t>
            </a:r>
            <a:endParaRPr lang="ko-KR" altLang="en-US" dirty="0" smtClean="0" sz="1097" i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Macroscopic, Structural Theories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there are macroscopic, structural theories that focus on how social elites use their economic power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 gain control over and exploit to propagate hegemonic culture as a means of maintaining their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dominant position in social order; they are called political economy theories because they place priority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on understanding how economic power provides a basis for ideological and political power.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Differences between Microscopic and Macroscopic Theories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Microscopic cultural studies researchers prefer to understand what is going on in the world immediately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around them.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They are intrigued by the mundane, the seemingly trivial, and the routine.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Macroscopic Researcher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Whereas macroscopic researcher are troubled by the narrow focus of microscopic theory. These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researchers demand answers to larger questions.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How do media affect the way politics is conducted, the way that a national economy operates or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delivery of vital social services?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Critical Theories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Some cultural theories and political economy theories are also referred to as critical theories because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they openly espouse certain values and use these values to evaluate and criticize the status quo.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However political economy theories are inherently critical but some cultural studies theories are not.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Those who develop critical theories seek to initiate social change that will implement their values. A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critical theory raises questions and provides alternate ways of interpreting the social role mass media. </a:t>
            </a:r>
            <a:endParaRPr lang="ko-KR" altLang="en-US" dirty="0" smtClean="0" sz="1097"/>
          </a:p>
          <a:p>
            <a:pPr marL="0" indent="0" defTabSz="15240" algn="l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142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E.g., some critical theorists argue that media in general sustain the status quo. Then some critical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theorists identify constraints on media practitioners that limit their ability to challenge established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authority.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Mass media are criticized for aggravating or preventing problems from being identified or addressed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solved.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 common theme in critical of media is that content production is so constrained that it inevitably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reinforces the status quo and undermines useful efforts for constructive social change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Mediation of Social Relations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Before we proceed we needed to discuss the role mass communication in a society -the mediation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social relations.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Mediation involves several different processes. It refers to the 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</a:rPr>
              <a:t>Relying of second – 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hand or third party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version of events and conditions which we cannot directly observe for ourselves.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media have been variously perceived as: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								A window on events and experience, which extends our vision, enabling us to see for ourselves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what is going on, without interference from others.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								A mirror of events in society and the world, implying a faithful reflection, although the angle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direction of the mirror are decided by others, and we are less free to see what we want.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3.								A filter or gatekeeper, acting to select parts of experience for special attention and closing off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other views voices, whether deliberately or not.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4.								A signpost, guide or interpreter, pointing the way and making sense of what is otherwise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puzzling or fragmentary.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5.								A forum or platform for the presentation of information and ideas to an audience, often with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possibilities for response and feedback.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6.								A screen or barrier, indicating the possibility that media might cut us off from reality by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providing a false view of the world, thorough either escapist fantasy or propaganda.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These propositions give rise to following sub-questions: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1.								Who controls the media and in whose interest?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2.								Whose version of the world (social reality) is presented?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3.								How effective are the media in achieving chosen ends?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4.								Do mass media promote more or less equality in society?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discussions of media power, two models are usually opposed to each other-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Dominant media 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Pluralist media 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Model of Dominant Media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model see media subservient to other institutions, which are themselves interrelated.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organizations, in view are likely to be owned or controlled by a small of powerful interests and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 similar in type and purpose. The disseminate a limited and undifferentiated view of the world shaped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by the perspectives of ruling interests.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Audiences are constrained or conditioned to accept the view of the world offered, with little critical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response.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Pluralist Model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pluralist model is, in nearly every respect, the opposite. It holds that there is no dominant elite,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change and democratic control are both possible.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Differentiated audiences are seen to initiate demand and are able to resist persuasion and react to what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 offer.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pluralist view is an idealized version of what liberalism and the free market will lead to. </a:t>
            </a:r>
            <a:endParaRPr lang="ko-KR" altLang="en-US" dirty="0" smtClean="0" sz="1097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143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Centrifugal tendencies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It includes the notions of change, freedom, diversity and fragmentation. 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Centripetal tendencies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It includes the notion of order, control, unity and cohesion.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Four different theoretical positions relating to social integration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Centripetal Effect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positive version of the centripetal effect stresses the media as integrative and unifying (essentially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functionalist view).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negative version represents this effect as one of homogenization and manipulative control (critical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theory)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Centrifugal Effect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positive version of centrifugalism stresses modernization, freedom and mobility as the effects to be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expected from media (individualism)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While the negative version centrifugalism points to isolation, Alienation loss of values and vulnerability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(dysfunctional view of change as social disorder).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Marxism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Karl Marx developed his theory in the latter part of the 19</a:t>
            </a:r>
            <a:r>
              <a:rPr lang="en-US" altLang="ko-KR" dirty="0" smtClean="0" sz="701">
                <a:solidFill>
                  <a:srgbClr val="000000"/>
                </a:solidFill>
                <a:latin typeface="Times New Roman"/>
              </a:rPr>
              <a:t>th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century. For Marx social change was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explained by the struggle between competing and antagonistic forces in society that he called-following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work of another German philosopher, George Hegel, on the historical development of ideas-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dialectic process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.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This struggle was between the ‘haves’ and ‘have nots’ who Marx differentiated in terms of their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possession of economic power.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He argued that the hierarchal class system was at the root of all social problems. The power of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bourgeoisie is exercised according to the material exploitation of the working classes through extracting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their surplus value and making excess profit. He blamed ruthless, robber baron capitalists for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exacerbating social problems because they maximized personal profits by exploiting workers.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workers would rise against capitalists and demand an end to exploitation.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Important principles used in Marxism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Materialism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 For Marxists, materialism refers to a conception of history and the way society organizes itself. 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suggests that beneath the superficial randomness of things there is a kind of inner logic at work.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Everything is shaped, ultimately, by the economic system of a society, which in subtle ways affects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ideas that individuals have, ideas that are 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instrumental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in determining the kinds of arrangements people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will make with one another, the institutions they well establish and so on.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Economic Determination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Everything in life is determined by capital. The flow of money affects our relations with other persons,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with nature and with the world.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Our thoughts and goals are the products of property structures. Every cultural activity (culture in its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widest sense) is reduced to a direct or indirect expression of some preceding and controlling economic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content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Men find themselves born in a process independent of their will, they cannot control it, they can seek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only to understand it and guide their actions accordingly.  </a:t>
            </a:r>
            <a:endParaRPr lang="ko-KR" altLang="en-US" dirty="0" smtClean="0" sz="1097"/>
          </a:p>
          <a:p>
            <a:pPr marL="0" indent="0" defTabSz="15240" algn="l">
              <a:lnSpc>
                <a:spcPts val="35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144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The base and the superstructure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Marx's deterministic economic conception divides the society in two layers or levels: base and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superstructure.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Base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first, upon which everything grows, is composed by the material production, money, objects,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relations of production and the stage of development of productive forces.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Superstructure 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overt and tangible world, plus the economic relations that capital generates.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What Marx has described as the ‘base’ represents the economic system found in a given society. This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economic system, or mode of production, influences, in profound and complicated ways,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superstructure, or institutions and values, of a given society.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It means that how ideas are transmitted to human beings- through the institutions, philosophical system,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religious organizations and arts found in a given society at a given time- that is, through the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superstructure.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 superstructures are the institutions like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Legal system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Philosophy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Religion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Ideas (educational)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Arts (media)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Culture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False Consciousness and Ideology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ruling class according to this theory propagates an ideology that justifies its status and makes it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difficult for ordinary people to recognize. This notion that the masses of people are being manipulated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exploited by the ruling class is one of the central arguments of modern Marxist cultural analysis.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According to Marxist approach the mass media and popular culture are centrally important in the spread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false consciousness, in leading people to believe that ‘whatever is, is right’.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Alienation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term alienation suggests separation and distance; it contains within it the word alien, a stranger in 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society who has no connections with other, no ties, or liens of any sort.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According to Marx, capitalism may be able to produce goods and materialist abundance for large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numbers of people but it necessarily generates alienation, and all classes suffer from this, whether they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recognize it or not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There is a link between alienation and consciousness. People who live in a state of alienation suffer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from ‘false consciousness that takes the form of the ideology that dominates their thinking.’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Besides this, alienation may be said to unconscious, in that people do not recognize that they are in fact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alienated. One reason for this is that alienation is so all –pervasive that it is invisible and hard to take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hold of.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Thus people become separated or estranged from their work, from friends, from themselves and from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life. A person’s work, which is central to identity and sense of self, becomes separated from him or her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ends up actually as a destructive force.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Role of mass media in alienation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Mass media plays a crucial role. They provide momentary gratifications for the alienated spirit, they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distract the alienated individual from his or her misery and with the institution of advertising, and they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stimulate desire, leading people to work harder and harder.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Advertising acts as the chief means of motivation people to work hard. </a:t>
            </a:r>
            <a:endParaRPr lang="ko-KR" altLang="en-US" dirty="0" smtClean="0" sz="1097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145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Consumer Society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As we have discussed advertising is an essential institution in advanced capitalist societies because it is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necessary to motivate people to work hard so they can accumulate money, which they can use to buy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things.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But in addition people must be driven to consume, must be made crazy to consume, for it is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consumption that maintains the economic system.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One thing that advertising does is divert people’s attention from social and political concerns and steer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that attention toward selfish and private concerns.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power of the advertising industry to use the appearance of products as a means of stimulating desire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for them is now a worldwide phenomenon and have intervened in the imaginations of people through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their cultures.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so people have the illusion that they make their own decisions about what to purchase and what to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do, but according to Haug, these decisions are made for them to a remarkable degree.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Neo Marxism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Contemporary incarnation of Marxist theory focusing attention on superstructure.  Most British cultural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studies theories can be labeled neo Marxist. They			deviate from classic Marxist theory in at least one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important respect- they focus concern on the super-structure issues of ideology and culture rather than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other base.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Hegemony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 Hegemony refers to a loosely interrelated set of ruling ideas permeating a society but in such a way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as to make the established order of power and values appear natural, taken –for-granted and common-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sensical.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 ruling ideology is not imposed but appears to exist by virtue of an unquestioned consensus.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Hegemony tends to define unacceptable opposition to the status quo as dissident and deviant.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What exactly is the meaning of "hegemony"?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"...Dominant groups in society, including fundamentally but not exclusively the ruling class, maintain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their dominance by securing the 'spontaneous consent' of subordinate groups, including the working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 b="1">
                <a:solidFill>
                  <a:srgbClr val="000000"/>
                </a:solidFill>
                <a:latin typeface="Times New Roman"/>
                <a:ea typeface="Times New Roman"/>
              </a:rPr>
              <a:t>class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, through the negotiated construction of a political and ideological consensus which incorporates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both dominant and dominated groups." 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(Strinati, 1995: 165)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Gramscianism on Communications Matters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From a "Gramscian" perspective, the mass media have to be interpreted as an instrument to spread and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reinforce the dominant hegemony... although they could be used by those who want to spread counter-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hegemonic ideas too.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If these assumptions are correct, we can conclude that the media are the instruments to express the </a:t>
            </a:r>
            <a:endParaRPr lang="ko-KR" altLang="en-US" dirty="0" smtClean="0" sz="1097" i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dominant ideology as an integral part of the cultural environment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works carried out by the mass media can be seen, then not merely as carriers of ideology that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manipulate and indoctrinate people with certain views. The media, as unwitting, instruments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hegemonic domination, have a much broader and deeper influence- they shape people’s very ideas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themselves and the world, they shape peoples world views.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Frankfurt School and Critical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term critical theory serves to this long and diverse tradition which owes its origin to the work of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group of post 1933 scholars from the Marxist school of Applied social research in Frankfurt.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most important members of the group were Max Horkheimer and Theodor Adorno but other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including Herbert Marcuse and Walter Benjamin played an important role. </a:t>
            </a:r>
            <a:endParaRPr lang="ko-KR" altLang="en-US" dirty="0" smtClean="0" sz="1097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146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school was engaged in a critique of the 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</a:rPr>
              <a:t>enlightenment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It thought that the promise of the enlightenment, the belief in the scientific and rational progress and the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extension of human freedom, had turned into a progress and the extension of human freedom, had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turned into a nightmare the use of science and rationality to stamp out human freedom.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school had been established originally to examine the apparent failure of revolutionary social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change as predicted by 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</a:rPr>
              <a:t>	Marx,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and in explanation of the failure they looked to the capacity of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superstructure (especially ideas and ideology represented in the mass media) to subvert historical forces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economic changes also the promise of the historical forces of economic change (and also the promise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the enlightenment).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universal and commercialized mass culture was seen as one important means by which this success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for monopoly capital had been achieved.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affluence and consumerism generated by the economies of capitalist societies, and the levels of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ideological control possessed by their culture industries, have ensured that the working class has been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thoroughly incorporated into the system.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False Needs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concept of false needs is identified particularly with the work of Marcuse. It is based upon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assumption that people have true or real needs to be creative, independent and autonomous, in control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their won destinies, fully participating members of meaningful and democratic collectivities for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themselves.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cultivation of the false needs is bound up with the role of culture industry. It is so effective that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working class is no longer likely to pose a threat to the stability and continuity of capitalism.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media and culture industry as a whole were deeply implicated in this critique. The school contained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 sharp and pessimistic attack on mass culture, for its uniformity, worship of technique, Monotony,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uniformity and repetitiveness escapism and production of false needs, its reduction of individuals to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customers and the removal of all ideological choice.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Political Economy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It directs research attention to the empirical analysis of the structure of ownership and control of media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to the way media market forces operate.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Three economic processes that have increased the reach of media corporations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Three economic processes that have increased the reach of media corporations are: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Internationalization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Integration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Symbol"/>
                <a:ea typeface="Symbol"/>
              </a:rPr>
              <a:t>•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Diversification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Internationalization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Corporations are ceasing to be simply national in their operations and are becoming global. This trend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of internationalization was noted by Murdock and Golding who consider it another aspect of how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concentration contributes to consolidation the necessary commercial constraints on cultural production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 every part of the global media industries the dominance of a few corporations is document.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Integration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Contemporary statistics show that fewer and fewer large companies increasingly own what we see, hear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read.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Integration takes two forms: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Vertical and horizontal </a:t>
            </a:r>
            <a:endParaRPr lang="ko-KR" altLang="en-US" dirty="0" smtClean="0" sz="1097"/>
          </a:p>
          <a:p>
            <a:pPr marL="0" indent="0" defTabSz="15240" algn="l">
              <a:lnSpc>
                <a:spcPts val="3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147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1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Vertical integration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Vertical integration refers to the process by which one owner acquires all aspects of production and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distribution of a single type of media product.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Horizontal integration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Horizontal integration is the process by which one company buys different kinds of media,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concentrating ownership across different kinds of media.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Diversification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However, cross-media ownership control by non-media companies, the integration of media companies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and the internationalization of ownership have widened and deepened media concentration to an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unprecedented degree.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Two approaches analyzing the relationship between ownership and control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Murdock in 1980 identifies two approaches in Marxist thought to analyzing the relationship between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ownership and control – what he labels as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Instrumental: direct intervention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Structural: economic structures shape the activities of media owners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Instrumental: direct intervention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Sometimes the impact of the views and prejudices of those who own and control the capitalist media is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immediate and is direct by the constant and every day interventions.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Structural: economic structures shape the activities of media owners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Analysis is not centered on the activities and interests of individual owners but on the constraints and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limitations placed on owners, managers and workers by nature of the capitalist economy.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Economic structures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</a:rPr>
              <a:t> shape the activities of media owners, controllers and workers and pressures under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which they work.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Agenda Setting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Agenda setting as laid out by Maxwell McCombs and Donald Shaw is ‘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agenda-setting is the process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whereby the news media lead the public in assigning relative importance to various public issues’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Spiral of Silence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Its originator is Elizabeth Noelle-Neumann. She argued that her perspective involves a return to the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concept of powerful mass media.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Because of people’s fear of isolation or separation from those around them, they end to keep their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attitudes to themselves when they think they are in the minority.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 she identified three characteristics of the news media that produce this scarcity of perspective: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Ubiquity: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media are virtually everywhere as sources of information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Cumulation: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various news media tend to repeat stories and perspectives across their different individual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programs or edition, across the different media themselves and across time.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Consonance:  </a:t>
            </a:r>
            <a:endParaRPr lang="ko-KR" altLang="en-US" dirty="0" smtClean="0" sz="1097" b="1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congruence or similarity of values held by news people influences the content they produce.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Marshall McLuhan: the medium is the message and massage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Because he argued that technology inevitably causes specific changes in how people think, in how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society is structured, and the forms of culture that are created. </a:t>
            </a:r>
            <a:endParaRPr lang="ko-KR" altLang="en-US" dirty="0" smtClean="0" sz="1097"/>
          </a:p>
          <a:p>
            <a:pPr marL="0" indent="0" defTabSz="15240" algn="l">
              <a:lnSpc>
                <a:spcPts val="10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148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He coined several phrases and terms that have become part of the common vocabulary we use to talk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about media and society.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He suggested the 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</a:rPr>
              <a:t>		term Global village to refer to the new form of social organization that would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inevitably emerge as instantaneous, electronic media tied the entire world into one great social,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i="1">
                <a:solidFill>
                  <a:srgbClr val="000000"/>
                </a:solidFill>
                <a:latin typeface="Times New Roman"/>
                <a:ea typeface="Times New Roman"/>
              </a:rPr>
              <a:t>political and cultural system. </a:t>
            </a:r>
            <a:endParaRPr lang="ko-KR" altLang="en-US" dirty="0" smtClean="0" sz="1097" i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He proclaimed media to be the extensions of man and argued that media quite literally extend sight,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hearing, and touch through time and space.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Electronic media would open up new vistas for average people and enable us to be everywhere,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instantaneously.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Among the most popular of McLuhan’s ideas was his conception of hot and cool media.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He argued that during the 1960s the United States was emerging from an era dominated by hot print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media, in the future, the new, cool medium of television would prevail.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According to him, the television is cool because it presents us with vague, shadowy images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To make sense of these electronic images, people must work hard to fill in missing sensory information;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they must literally participate in creating fully formed images for themselves,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Print on the other hand, is hot. It supplies us with all the information we need to make sense of things. It </a:t>
            </a:r>
            <a:endParaRPr lang="ko-KR" altLang="en-US" dirty="0" smtClean="0" sz="1097"/>
          </a:p>
          <a:p>
            <a:pPr marL="0" indent="0" defTabSz="1524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does the work for us, offering predigested descriptions of the social world.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Knowledge Gap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team began by empirically establishing that news media systematically inform some segments of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population, specifically persons in higher socioeconomic groups, better than the media inform others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theory.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Overtime, the differences between the better informed and the less informed segments tend to grow –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knowledge gap between them gets larger and larger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 b="1">
                <a:solidFill>
                  <a:srgbClr val="000000"/>
                </a:solidFill>
                <a:latin typeface="Times New Roman"/>
                <a:ea typeface="Times New Roman"/>
              </a:rPr>
              <a:t>Uses and Gratifications Theory </a:t>
            </a:r>
            <a:endParaRPr lang="ko-KR" altLang="en-US" dirty="0" smtClean="0" sz="1097" b="1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The uses and gratification perspectives takes the view of the media consumer. It examines how people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use the media and the gratification (satisfaction, pleasure) they seek and receive from their media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behaviors. 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Uses and gratification researchers assume that audience members are aware of and can articulate their </a:t>
            </a:r>
            <a:endParaRPr lang="ko-KR" altLang="en-US" dirty="0" smtClean="0" sz="1097"/>
          </a:p>
          <a:p>
            <a:pPr marL="0" indent="0" defTabSz="15240" algn="l">
              <a:lnSpc>
                <a:spcPts val="1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</a:t>
            </a:r>
            <a:r>
              <a:rPr lang="en-US" altLang="ko-KR" dirty="0" smtClean="0" sz="1097">
                <a:solidFill>
                  <a:srgbClr val="000000"/>
                </a:solidFill>
                <a:latin typeface="Times New Roman"/>
                <a:ea typeface="Times New Roman"/>
              </a:rPr>
              <a:t>reasons for consuming various media content. </a:t>
            </a:r>
            <a:endParaRPr lang="ko-KR" altLang="en-US" dirty="0" smtClean="0" sz="1097"/>
          </a:p>
          <a:p>
            <a:pPr marL="0" indent="0" defTabSz="15240" algn="l">
              <a:lnSpc>
                <a:spcPts val="263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149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Rect 3"/>
          <p:cNvSpPr>
            <a:spLocks noGrp="1" noChangeArrowheads="1"/>
          </p:cNvSpPr>
          <p:nvPr/>
        </p:nvSpPr>
        <p:spPr>
          <a:xfrm rot="0">
            <a:off x="0" y="0"/>
            <a:ext cx="7797801" cy="10058401"/>
          </a:xfrm>
          <a:prstGeom prst="rect">
            <a:avLst/>
          </a:prstGeom>
          <a:noFill/>
          <a:ln w="0">
            <a:noFill/>
          </a:ln>
        </p:spPr>
        <p:txBody>
          <a:bodyPr wrap="none" lIns="0" tIns="0" rIns="0" bIns="0" anchor="t"/>
          <a:lstStyle/>
          <a:p>
            <a:pPr marL="0" indent="0" defTabSz="15240" algn="l">
              <a:lnSpc>
                <a:spcPts val="29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/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</a:rPr>
              <a:t>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Theories of Communication – MCM 511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      VU </a:t>
            </a:r>
            <a:endParaRPr lang="ko-KR" altLang="en-US" dirty="0" smtClean="0" sz="1200"/>
          </a:p>
          <a:p>
            <a:pPr marL="0" indent="0" defTabSz="15240" algn="l">
              <a:lnSpc>
                <a:spcPts val="707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endParaRPr lang="ko-KR" altLang="en-US" dirty="0" smtClean="0" sz="950">
              <a:latin typeface="Arial"/>
              <a:ea typeface="Arial"/>
            </a:endParaRPr>
          </a:p>
          <a:p>
            <a:pPr marL="0" indent="0" defTabSz="1524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FontTx/>
              <a:buNone/>
            </a:pP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© Copyright Virtual University of Pakistan </a:t>
            </a:r>
            <a:r>
              <a:rPr lang="en-US" altLang="ko-KR" dirty="0" smtClean="0" sz="950">
                <a:solidFill>
                  <a:srgbClr val="000000"/>
                </a:solidFill>
                <a:latin typeface="Arial"/>
                <a:ea typeface="Arial"/>
              </a:rPr>
              <a:t>																																																																																															</a:t>
            </a:r>
            <a:r>
              <a:rPr lang="en-US" altLang="ko-KR" dirty="0" smtClean="0" sz="1200">
                <a:solidFill>
                  <a:srgbClr val="000000"/>
                </a:solidFill>
                <a:latin typeface="Times New Roman"/>
                <a:ea typeface="Times New Roman"/>
              </a:rPr>
              <a:t>150</a:t>
            </a:r>
            <a:endParaRPr lang="ko-KR" altLang="en-US" dirty="0" smtClean="0" sz="12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Gulim"/>
        <a:ea typeface=""/>
        <a:cs typeface=""/>
        <a:font script="Jpan" typeface="MS PGothic"/>
        <a:font script="Hang" typeface="Gulim"/>
        <a:font script="Hant" typeface="SimSun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Oox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ulim"/>
        <a:ea typeface=""/>
        <a:cs typeface=""/>
        <a:font script="Jpan" typeface="MS PGothic"/>
        <a:font script="Hang" typeface="Gulim"/>
        <a:font script="Hant" typeface="SimSun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PDF Converter</Application>
  <PresentationFormat>On-screen Show</PresentationFormat>
  <Paragraphs>0</Paragraphs>
  <Slides>1</Slides>
  <Notes>0</Notes>
  <HiddenSlides>0</HiddenSlides>
  <MMClips>0</MMClips>
  <HeadingPairs>
    <vt:vector size="4" baseType="variant">
      <vt:variant>
        <vt:lpstr>Theme</vt:lpstr>
      </vt:variant>
      <vt:variant>
        <vt:i4>0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Title text</vt:lpstr>
    </vt:vector>
  </TitlesOfParts>
  <Company>PDFConverter, Inc.</Company>
  <SharedDoc>false</SharedDoc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1</cp:revision>
  <dcterms:modified xsi:type="dcterms:W3CDTF">2010-06-24T10:54:49Z</dcterms:modified>
</cp:coreProperties>
</file>